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sldIdLst>
    <p:sldId id="856" r:id="rId2"/>
    <p:sldId id="857" r:id="rId3"/>
    <p:sldId id="854" r:id="rId4"/>
    <p:sldId id="855" r:id="rId5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03" autoAdjust="0"/>
    <p:restoredTop sz="94299" autoAdjust="0"/>
  </p:normalViewPr>
  <p:slideViewPr>
    <p:cSldViewPr>
      <p:cViewPr varScale="1">
        <p:scale>
          <a:sx n="106" d="100"/>
          <a:sy n="106" d="100"/>
        </p:scale>
        <p:origin x="50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0\&#1040;&#1055;&#1056;&#1045;&#1051;&#1068;\&#1056;&#1072;&#1073;&#1086;&#1095;&#1080;&#1081;%20&#1057;&#1051;&#1040;&#1049;&#1044;&#1067;%2030%2004%202020%20&#1087;&#1088;&#1077;&#1089;&#1089;&#1072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0\&#1040;&#1055;&#1056;&#1045;&#1051;&#1068;\&#1056;&#1072;&#1073;&#1086;&#1095;&#1080;&#1081;%20&#1057;&#1051;&#1040;&#1049;&#1044;&#1067;%2030%2004%202020%20&#1087;&#1088;&#1077;&#1089;&#1089;&#1072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985871247158715E-2"/>
          <c:y val="6.1774196806415459E-2"/>
          <c:w val="0.91217307643620005"/>
          <c:h val="0.70993886058362365"/>
        </c:manualLayout>
      </c:layout>
      <c:areaChart>
        <c:grouping val="standard"/>
        <c:varyColors val="0"/>
        <c:ser>
          <c:idx val="0"/>
          <c:order val="3"/>
          <c:tx>
            <c:strRef>
              <c:f>'Для слайда'!$A$19</c:f>
              <c:strCache>
                <c:ptCount val="1"/>
                <c:pt idx="0">
                  <c:v>2020. Задолженность организаций, лишенных статуса субъекта ОРЭМ с учетом договоров цессии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rgbClr val="851D6A"/>
              </a:solidFill>
            </a:ln>
            <a:effectLst>
              <a:outerShdw blurRad="50800" dist="50800" dir="5400000" algn="ctr" rotWithShape="0">
                <a:srgbClr val="000000">
                  <a:alpha val="0"/>
                </a:srgbClr>
              </a:outerShdw>
            </a:effectLst>
          </c:spPr>
          <c:dLbls>
            <c:dLbl>
              <c:idx val="0"/>
              <c:layout>
                <c:manualLayout>
                  <c:x val="-2.807866656014121E-2"/>
                  <c:y val="-0.152415156933878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3863521477697227E-3"/>
                  <c:y val="-0.151068319508666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1169724171247913E-3"/>
                  <c:y val="-0.150298887572759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911244384079978E-2"/>
                  <c:y val="-0.115279257907962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4045306670111321E-2"/>
                  <c:y val="-0.110953623491306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5408047168495197E-3"/>
                  <c:y val="-0.174473797142625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4.5623633120357087E-3"/>
                  <c:y val="-0.174474062372523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2.3109552720020489E-3"/>
                  <c:y val="-0.176766444386329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4.603803705443177E-3"/>
                  <c:y val="-0.173398555133604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2.2689548732782636E-3"/>
                  <c:y val="-0.173398555133604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6.9442525907711748E-3"/>
                  <c:y val="-0.166661185248761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2.3171153304815373E-3"/>
                  <c:y val="-0.163207096278983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4.6095904270451208E-3"/>
                  <c:y val="-0.163207626738780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0"/>
                  <c:y val="-0.207253886010362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800" b="1">
                    <a:solidFill>
                      <a:schemeClr val="accent2">
                        <a:lumMod val="50000"/>
                      </a:schemeClr>
                    </a:solidFill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40544</c:v>
                </c:pt>
                <c:pt idx="1">
                  <c:v>40574</c:v>
                </c:pt>
                <c:pt idx="2">
                  <c:v>43890</c:v>
                </c:pt>
                <c:pt idx="3">
                  <c:v>47208</c:v>
                </c:pt>
                <c:pt idx="4">
                  <c:v>42490</c:v>
                </c:pt>
                <c:pt idx="5">
                  <c:v>42521</c:v>
                </c:pt>
                <c:pt idx="6">
                  <c:v>42551</c:v>
                </c:pt>
                <c:pt idx="7">
                  <c:v>42582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слайда'!$B$19:$F$19</c:f>
              <c:numCache>
                <c:formatCode>#\ ##0.000</c:formatCode>
                <c:ptCount val="5"/>
                <c:pt idx="0">
                  <c:v>41515.380116319997</c:v>
                </c:pt>
                <c:pt idx="1">
                  <c:v>40529.360667349996</c:v>
                </c:pt>
                <c:pt idx="2">
                  <c:v>40069.565944310001</c:v>
                </c:pt>
                <c:pt idx="3">
                  <c:v>24465.36881195</c:v>
                </c:pt>
                <c:pt idx="4">
                  <c:v>24742.611712719998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0820384"/>
        <c:axId val="130818424"/>
      </c:areaChart>
      <c:lineChart>
        <c:grouping val="standard"/>
        <c:varyColors val="0"/>
        <c:ser>
          <c:idx val="4"/>
          <c:order val="0"/>
          <c:tx>
            <c:strRef>
              <c:f>'Для слайда'!$A$16</c:f>
              <c:strCache>
                <c:ptCount val="1"/>
                <c:pt idx="0">
                  <c:v>2020. Задолженность покупателей ОРЭМ</c:v>
                </c:pt>
              </c:strCache>
            </c:strRef>
          </c:tx>
          <c:spPr>
            <a:ln w="12700">
              <a:solidFill>
                <a:srgbClr val="FF0000"/>
              </a:solidFill>
              <a:prstDash val="dash"/>
            </a:ln>
          </c:spPr>
          <c:marker>
            <c:symbol val="diamond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7.5649438165332983E-2"/>
                  <c:y val="-4.54604046241244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6096221688707861E-2"/>
                  <c:y val="-2.4179620034542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1486599519837117E-2"/>
                  <c:y val="-2.4179892021269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0903549911033824E-2"/>
                  <c:y val="3.6451605887467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6811202794351905E-2"/>
                  <c:y val="3.308318617494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9181788435401682E-2"/>
                  <c:y val="-2.7633851468048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9181788435401682E-2"/>
                  <c:y val="-2.4179620034542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1486606486964984E-2"/>
                  <c:y val="-2.7130896790028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3923270311579492E-2"/>
                  <c:y val="2.95434279479109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3839547227503987E-2"/>
                  <c:y val="-2.4351287452450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1486606486964984E-2"/>
                  <c:y val="-2.4351287452450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4.3857376352692844E-2"/>
                  <c:y val="-3.77390318153872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2.3706891724093841E-3"/>
                  <c:y val="-3.7739031815387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0"/>
                  <c:y val="-3.4542314335060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FF0000"/>
                    </a:solidFill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40544</c:v>
                </c:pt>
                <c:pt idx="1">
                  <c:v>40574</c:v>
                </c:pt>
                <c:pt idx="2">
                  <c:v>43890</c:v>
                </c:pt>
                <c:pt idx="3">
                  <c:v>47208</c:v>
                </c:pt>
                <c:pt idx="4">
                  <c:v>42490</c:v>
                </c:pt>
                <c:pt idx="5">
                  <c:v>42521</c:v>
                </c:pt>
                <c:pt idx="6">
                  <c:v>42551</c:v>
                </c:pt>
                <c:pt idx="7">
                  <c:v>42582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слайда'!$B$16:$F$16</c:f>
              <c:numCache>
                <c:formatCode>#\ ##0.000</c:formatCode>
                <c:ptCount val="5"/>
                <c:pt idx="0">
                  <c:v>76057.793184769995</c:v>
                </c:pt>
                <c:pt idx="1">
                  <c:v>76856.216169449996</c:v>
                </c:pt>
                <c:pt idx="2">
                  <c:v>78313.38165729001</c:v>
                </c:pt>
                <c:pt idx="3">
                  <c:v>66956.804620040013</c:v>
                </c:pt>
                <c:pt idx="4">
                  <c:v>69594.730035500004</c:v>
                </c:pt>
              </c:numCache>
            </c:numRef>
          </c:val>
          <c:smooth val="0"/>
        </c:ser>
        <c:ser>
          <c:idx val="6"/>
          <c:order val="1"/>
          <c:tx>
            <c:strRef>
              <c:f>'Для слайда'!$A$17</c:f>
              <c:strCache>
                <c:ptCount val="1"/>
                <c:pt idx="0">
                  <c:v>2020. Задолженность покупателей ОРЭМ с учетом договоров цессии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7.5770212645218715E-2"/>
                  <c:y val="1.978137629916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8532860738624631E-2"/>
                  <c:y val="2.97150316923205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516118819687996E-3"/>
                  <c:y val="1.2872933129707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402873051274831E-2"/>
                  <c:y val="2.0026979185288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8466966779737962E-2"/>
                  <c:y val="2.330919918075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3791440963496582E-2"/>
                  <c:y val="-2.7468549551131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629377281554993E-2"/>
                  <c:y val="-4.1107451527909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855694096722625E-2"/>
                  <c:y val="2.642644617928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8563101025705824E-2"/>
                  <c:y val="3.2911847660433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6306652937825307E-2"/>
                  <c:y val="2.634661197979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8598754697511348E-2"/>
                  <c:y val="3.6451871117365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4.606062393552323E-2"/>
                  <c:y val="2.2978192267275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1.7384853099694358E-16"/>
                  <c:y val="2.6260412262745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0"/>
                  <c:y val="-2.76338514680483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FF0000"/>
                    </a:solidFill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40544</c:v>
                </c:pt>
                <c:pt idx="1">
                  <c:v>40574</c:v>
                </c:pt>
                <c:pt idx="2">
                  <c:v>43890</c:v>
                </c:pt>
                <c:pt idx="3">
                  <c:v>47208</c:v>
                </c:pt>
                <c:pt idx="4">
                  <c:v>42490</c:v>
                </c:pt>
                <c:pt idx="5">
                  <c:v>42521</c:v>
                </c:pt>
                <c:pt idx="6">
                  <c:v>42551</c:v>
                </c:pt>
                <c:pt idx="7">
                  <c:v>42582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слайда'!$B$17:$F$17</c:f>
              <c:numCache>
                <c:formatCode>#\ ##0.000</c:formatCode>
                <c:ptCount val="5"/>
                <c:pt idx="0">
                  <c:v>98131.216955490003</c:v>
                </c:pt>
                <c:pt idx="1">
                  <c:v>99089.54432198999</c:v>
                </c:pt>
                <c:pt idx="2">
                  <c:v>100787.11291284001</c:v>
                </c:pt>
                <c:pt idx="3">
                  <c:v>75390.559247030018</c:v>
                </c:pt>
                <c:pt idx="4">
                  <c:v>78385.462299229999</c:v>
                </c:pt>
              </c:numCache>
            </c:numRef>
          </c:val>
          <c:smooth val="0"/>
        </c:ser>
        <c:ser>
          <c:idx val="7"/>
          <c:order val="2"/>
          <c:tx>
            <c:strRef>
              <c:f>'Для слайда'!$A$18</c:f>
              <c:strCache>
                <c:ptCount val="1"/>
                <c:pt idx="0">
                  <c:v>2020. Задолженность организаций, лишенных статуса субъекта ОРЭМ</c:v>
                </c:pt>
              </c:strCache>
            </c:strRef>
          </c:tx>
          <c:spPr>
            <a:ln w="12700">
              <a:solidFill>
                <a:srgbClr val="851D6A"/>
              </a:solidFill>
            </a:ln>
          </c:spPr>
          <c:marker>
            <c:symbol val="diamond"/>
            <c:size val="5"/>
            <c:spPr>
              <a:solidFill>
                <a:srgbClr val="851D6A"/>
              </a:solidFill>
            </c:spPr>
          </c:marker>
          <c:dLbls>
            <c:dLbl>
              <c:idx val="0"/>
              <c:layout>
                <c:manualLayout>
                  <c:x val="-7.5649438165332983E-2"/>
                  <c:y val="-2.07255947382632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066275509175501E-2"/>
                  <c:y val="-2.26336586289629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114435966378775E-2"/>
                  <c:y val="-2.26336586289631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0726013292286228E-2"/>
                  <c:y val="3.11753875141433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0773987081050692E-2"/>
                  <c:y val="2.77210333144666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0785353958414858E-2"/>
                  <c:y val="-2.95421585371693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5462164920818983E-2"/>
                  <c:y val="-2.28055276032713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3126995252062018E-2"/>
                  <c:y val="-2.27193278862184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0726011861973395E-2"/>
                  <c:y val="-2.608787891150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0726069342090061E-2"/>
                  <c:y val="-1.93509081736958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0774054511523015E-2"/>
                  <c:y val="-2.27193278862184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4.0726011861973395E-2"/>
                  <c:y val="-2.608787891150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2.2299411695748364E-3"/>
                  <c:y val="-2.64686177331649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2.3048110844353931E-3"/>
                  <c:y val="-2.608787891150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851D6A"/>
                    </a:solidFill>
                    <a:latin typeface="+mn-lt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40544</c:v>
                </c:pt>
                <c:pt idx="1">
                  <c:v>40574</c:v>
                </c:pt>
                <c:pt idx="2">
                  <c:v>43890</c:v>
                </c:pt>
                <c:pt idx="3">
                  <c:v>47208</c:v>
                </c:pt>
                <c:pt idx="4">
                  <c:v>42490</c:v>
                </c:pt>
                <c:pt idx="5">
                  <c:v>42521</c:v>
                </c:pt>
                <c:pt idx="6">
                  <c:v>42551</c:v>
                </c:pt>
                <c:pt idx="7">
                  <c:v>42582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слайда'!$B$18:$F$18</c:f>
              <c:numCache>
                <c:formatCode>#\ ##0.000</c:formatCode>
                <c:ptCount val="5"/>
                <c:pt idx="0">
                  <c:v>23507.274497809998</c:v>
                </c:pt>
                <c:pt idx="1">
                  <c:v>22521.415942139996</c:v>
                </c:pt>
                <c:pt idx="2">
                  <c:v>22060.727146639998</c:v>
                </c:pt>
                <c:pt idx="3">
                  <c:v>20346.272604459999</c:v>
                </c:pt>
                <c:pt idx="4">
                  <c:v>20567.081278239999</c:v>
                </c:pt>
              </c:numCache>
            </c:numRef>
          </c:val>
          <c:smooth val="0"/>
        </c:ser>
        <c:ser>
          <c:idx val="1"/>
          <c:order val="4"/>
          <c:tx>
            <c:strRef>
              <c:f>'Для слайда'!$A$12</c:f>
              <c:strCache>
                <c:ptCount val="1"/>
                <c:pt idx="0">
                  <c:v>2019. Задолженность покупателей ОРЭМ</c:v>
                </c:pt>
              </c:strCache>
            </c:strRef>
          </c:tx>
          <c:spPr>
            <a:ln w="12700">
              <a:solidFill>
                <a:srgbClr val="0712EB"/>
              </a:solidFill>
              <a:prstDash val="dash"/>
            </a:ln>
          </c:spPr>
          <c:marker>
            <c:symbol val="diamond"/>
            <c:size val="5"/>
            <c:spPr>
              <a:solidFill>
                <a:srgbClr val="0712EB"/>
              </a:solidFill>
              <a:ln>
                <a:solidFill>
                  <a:srgbClr val="0712EB"/>
                </a:solidFill>
              </a:ln>
            </c:spPr>
          </c:marker>
          <c:dLbls>
            <c:dLbl>
              <c:idx val="0"/>
              <c:layout>
                <c:manualLayout>
                  <c:x val="-7.5649438165332983E-2"/>
                  <c:y val="2.53352903763453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9079239258911361E-2"/>
                  <c:y val="2.48825429393944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9605830924688267E-2"/>
                  <c:y val="2.65709964740337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5288175002408023E-2"/>
                  <c:y val="-4.09199339895828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7177632939662038E-2"/>
                  <c:y val="-3.7531887264562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2651886508575919E-2"/>
                  <c:y val="3.0473854432283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1566409537114541E-2"/>
                  <c:y val="3.33378068776233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6035050359411411E-2"/>
                  <c:y val="2.32723322248491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5895982372526074E-2"/>
                  <c:y val="2.93519319611045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8063949620428481E-2"/>
                  <c:y val="3.36709356302949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6272679281968647E-2"/>
                  <c:y val="3.20037004875455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5782674630191159E-2"/>
                  <c:y val="2.95834776626031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1138162271620497E-3"/>
                  <c:y val="3.16657975966987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7384853099694358E-16"/>
                  <c:y val="3.16236260428175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0"/>
                  <c:y val="2.26339194647325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0712EB"/>
                    </a:solidFill>
                    <a:latin typeface="+mn-lt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40544</c:v>
                </c:pt>
                <c:pt idx="1">
                  <c:v>40574</c:v>
                </c:pt>
                <c:pt idx="2">
                  <c:v>43890</c:v>
                </c:pt>
                <c:pt idx="3">
                  <c:v>47208</c:v>
                </c:pt>
                <c:pt idx="4">
                  <c:v>42490</c:v>
                </c:pt>
                <c:pt idx="5">
                  <c:v>42521</c:v>
                </c:pt>
                <c:pt idx="6">
                  <c:v>42551</c:v>
                </c:pt>
                <c:pt idx="7">
                  <c:v>42582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слайда'!$B$12:$N$12</c:f>
              <c:numCache>
                <c:formatCode>#\ ##0.000</c:formatCode>
                <c:ptCount val="13"/>
                <c:pt idx="0">
                  <c:v>74854.29652701001</c:v>
                </c:pt>
                <c:pt idx="1">
                  <c:v>76248.180368850008</c:v>
                </c:pt>
                <c:pt idx="2">
                  <c:v>77217.767548300006</c:v>
                </c:pt>
                <c:pt idx="3">
                  <c:v>77883.627924690009</c:v>
                </c:pt>
                <c:pt idx="4">
                  <c:v>78397.57673108</c:v>
                </c:pt>
                <c:pt idx="5">
                  <c:v>76044.406491819987</c:v>
                </c:pt>
                <c:pt idx="6">
                  <c:v>75155.054740790001</c:v>
                </c:pt>
                <c:pt idx="7">
                  <c:v>75693.026593350005</c:v>
                </c:pt>
                <c:pt idx="8">
                  <c:v>74948.030979260002</c:v>
                </c:pt>
                <c:pt idx="9">
                  <c:v>75218.766170599993</c:v>
                </c:pt>
                <c:pt idx="10">
                  <c:v>75351.501650529986</c:v>
                </c:pt>
                <c:pt idx="11">
                  <c:v>75812.089029709998</c:v>
                </c:pt>
                <c:pt idx="12">
                  <c:v>76057.793184769995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'Для слайда'!$A$13</c:f>
              <c:strCache>
                <c:ptCount val="1"/>
                <c:pt idx="0">
                  <c:v>2019. Задолженность покупателей ОРЭМ с учетом договоров цессии</c:v>
                </c:pt>
              </c:strCache>
            </c:strRef>
          </c:tx>
          <c:spPr>
            <a:ln w="12700">
              <a:solidFill>
                <a:srgbClr val="0712EB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712EB"/>
              </a:solidFill>
              <a:ln>
                <a:solidFill>
                  <a:srgbClr val="0712EB"/>
                </a:solidFill>
              </a:ln>
            </c:spPr>
          </c:marker>
          <c:dLbls>
            <c:dLbl>
              <c:idx val="0"/>
              <c:layout>
                <c:manualLayout>
                  <c:x val="-7.5796719563524392E-2"/>
                  <c:y val="-2.92569796573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8867076463287362E-2"/>
                  <c:y val="-2.2411978295459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1006030883919855E-2"/>
                  <c:y val="-2.3181093139722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685004476309166E-2"/>
                  <c:y val="-2.82655502963413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5759937047805593E-2"/>
                  <c:y val="-2.6333754912760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9329001629988808E-2"/>
                  <c:y val="-3.5038991447396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9300628027295491E-2"/>
                  <c:y val="-3.52265089857237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1890092609945843E-2"/>
                  <c:y val="-3.12934148190309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1759984708121584E-2"/>
                  <c:y val="-3.4182829334638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5.5776902842064401E-2"/>
                  <c:y val="-2.7633772677819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8622834926112898E-2"/>
                  <c:y val="-3.1002192390342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8611634819786559E-2"/>
                  <c:y val="-3.1002457620240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9.7795595072849221E-4"/>
                  <c:y val="-3.4622580506557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7384853099694358E-16"/>
                  <c:y val="-3.09165231330865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solidFill>
                      <a:srgbClr val="0712EB"/>
                    </a:solidFill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'Для слайда'!$B$3:$N$3</c:f>
              <c:numCache>
                <c:formatCode>[$-419]d\ mmm;@</c:formatCode>
                <c:ptCount val="13"/>
                <c:pt idx="0">
                  <c:v>40544</c:v>
                </c:pt>
                <c:pt idx="1">
                  <c:v>40574</c:v>
                </c:pt>
                <c:pt idx="2">
                  <c:v>43890</c:v>
                </c:pt>
                <c:pt idx="3">
                  <c:v>47208</c:v>
                </c:pt>
                <c:pt idx="4">
                  <c:v>42490</c:v>
                </c:pt>
                <c:pt idx="5">
                  <c:v>42521</c:v>
                </c:pt>
                <c:pt idx="6">
                  <c:v>42551</c:v>
                </c:pt>
                <c:pt idx="7">
                  <c:v>42582</c:v>
                </c:pt>
                <c:pt idx="8">
                  <c:v>42613</c:v>
                </c:pt>
                <c:pt idx="9">
                  <c:v>42643</c:v>
                </c:pt>
                <c:pt idx="10">
                  <c:v>42674</c:v>
                </c:pt>
                <c:pt idx="11">
                  <c:v>42704</c:v>
                </c:pt>
                <c:pt idx="12">
                  <c:v>42735</c:v>
                </c:pt>
              </c:numCache>
            </c:numRef>
          </c:cat>
          <c:val>
            <c:numRef>
              <c:f>'Для слайда'!$B$13:$N$13</c:f>
              <c:numCache>
                <c:formatCode>#\ ##0.000</c:formatCode>
                <c:ptCount val="13"/>
                <c:pt idx="0">
                  <c:v>100311.15818733</c:v>
                </c:pt>
                <c:pt idx="1">
                  <c:v>101974.70195115001</c:v>
                </c:pt>
                <c:pt idx="2">
                  <c:v>103128.56461708</c:v>
                </c:pt>
                <c:pt idx="3">
                  <c:v>103671.12032523</c:v>
                </c:pt>
                <c:pt idx="4">
                  <c:v>104415.15565674999</c:v>
                </c:pt>
                <c:pt idx="5">
                  <c:v>100716.89109296</c:v>
                </c:pt>
                <c:pt idx="6">
                  <c:v>99872.028192230006</c:v>
                </c:pt>
                <c:pt idx="7">
                  <c:v>100045.26886134001</c:v>
                </c:pt>
                <c:pt idx="8">
                  <c:v>99023.71136781</c:v>
                </c:pt>
                <c:pt idx="9">
                  <c:v>99361.411920309998</c:v>
                </c:pt>
                <c:pt idx="10">
                  <c:v>99472.255201859982</c:v>
                </c:pt>
                <c:pt idx="11">
                  <c:v>99259.380964479991</c:v>
                </c:pt>
                <c:pt idx="12">
                  <c:v>98131.216955490003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0820384"/>
        <c:axId val="130818424"/>
      </c:lineChart>
      <c:catAx>
        <c:axId val="130820384"/>
        <c:scaling>
          <c:orientation val="minMax"/>
        </c:scaling>
        <c:delete val="0"/>
        <c:axPos val="b"/>
        <c:majorGridlines>
          <c:spPr>
            <a:ln w="3175"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numFmt formatCode="[$-419]d\ mmm;@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-1800000" vert="horz"/>
          <a:lstStyle/>
          <a:p>
            <a:pPr>
              <a:defRPr sz="600" b="1" i="0" u="none" strike="noStrike" baseline="0">
                <a:solidFill>
                  <a:srgbClr val="000000"/>
                </a:solidFill>
                <a:latin typeface="Calibri" panose="020F0502020204030204" pitchFamily="34" charset="0"/>
                <a:ea typeface="Arial Cyr"/>
                <a:cs typeface="Arial Cyr"/>
              </a:defRPr>
            </a:pPr>
            <a:endParaRPr lang="ru-RU"/>
          </a:p>
        </c:txPr>
        <c:crossAx val="130818424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130818424"/>
        <c:scaling>
          <c:orientation val="minMax"/>
          <c:max val="112000"/>
          <c:min val="0"/>
        </c:scaling>
        <c:delete val="0"/>
        <c:axPos val="l"/>
        <c:majorGridlines>
          <c:spPr>
            <a:ln w="3175"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650" b="1" i="0" u="none" strike="noStrike" baseline="0">
                    <a:solidFill>
                      <a:srgbClr val="000000"/>
                    </a:solidFill>
                    <a:latin typeface="+mn-lt"/>
                    <a:ea typeface="Arial Cyr"/>
                    <a:cs typeface="Arial Cyr"/>
                  </a:defRPr>
                </a:pPr>
                <a:r>
                  <a:rPr lang="ru-RU" sz="650">
                    <a:latin typeface="+mn-lt"/>
                  </a:rPr>
                  <a:t>млн.руб. с НДС</a:t>
                </a:r>
              </a:p>
            </c:rich>
          </c:tx>
          <c:layout>
            <c:manualLayout>
              <c:xMode val="edge"/>
              <c:yMode val="edge"/>
              <c:x val="2.4924626325697396E-3"/>
              <c:y val="1.5020738987937389E-2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127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00" b="1" i="0" u="none" strike="noStrike" baseline="0">
                <a:solidFill>
                  <a:srgbClr val="000000"/>
                </a:solidFill>
                <a:latin typeface="Calibri" panose="020F0502020204030204" pitchFamily="34" charset="0"/>
                <a:ea typeface="Arial Cyr"/>
                <a:cs typeface="Arial Cyr"/>
              </a:defRPr>
            </a:pPr>
            <a:endParaRPr lang="ru-RU"/>
          </a:p>
        </c:txPr>
        <c:crossAx val="130820384"/>
        <c:crosses val="autoZero"/>
        <c:crossBetween val="midCat"/>
      </c:valAx>
      <c:spPr>
        <a:noFill/>
        <a:ln w="12700">
          <a:solidFill>
            <a:schemeClr val="bg1">
              <a:lumMod val="75000"/>
            </a:schemeClr>
          </a:solidFill>
          <a:prstDash val="sysDash"/>
        </a:ln>
      </c:spPr>
    </c:plotArea>
    <c:legend>
      <c:legendPos val="b"/>
      <c:layout>
        <c:manualLayout>
          <c:xMode val="edge"/>
          <c:yMode val="edge"/>
          <c:x val="0.11257842874455022"/>
          <c:y val="0.84358809372375898"/>
          <c:w val="0.79080409414303265"/>
          <c:h val="0.1476183482246067"/>
        </c:manualLayout>
      </c:layout>
      <c:overlay val="0"/>
      <c:spPr>
        <a:noFill/>
        <a:ln w="2540">
          <a:solidFill>
            <a:schemeClr val="bg1">
              <a:lumMod val="65000"/>
            </a:schemeClr>
          </a:solidFill>
          <a:prstDash val="solid"/>
        </a:ln>
      </c:spPr>
      <c:txPr>
        <a:bodyPr/>
        <a:lstStyle/>
        <a:p>
          <a:pPr>
            <a:defRPr sz="650" b="1" i="0" u="none" strike="noStrike" baseline="0">
              <a:solidFill>
                <a:srgbClr val="000000"/>
              </a:solidFill>
              <a:latin typeface="+mn-lt"/>
              <a:ea typeface="Arial Cyr"/>
              <a:cs typeface="Arial Cyr"/>
            </a:defRPr>
          </a:pPr>
          <a:endParaRPr lang="ru-RU"/>
        </a:p>
      </c:txPr>
    </c:legend>
    <c:plotVisOnly val="1"/>
    <c:dispBlanksAs val="span"/>
    <c:showDLblsOverMax val="0"/>
  </c:chart>
  <c:spPr>
    <a:noFill/>
    <a:ln w="12700">
      <a:solidFill>
        <a:srgbClr val="80808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30211700206677"/>
          <c:y val="0.24443818926317326"/>
          <c:w val="0.53459190328481665"/>
          <c:h val="0.72544771795733021"/>
        </c:manualLayout>
      </c:layout>
      <c:pieChart>
        <c:varyColors val="1"/>
        <c:ser>
          <c:idx val="0"/>
          <c:order val="0"/>
          <c:tx>
            <c:strRef>
              <c:f>слайд2!$A$19:$A$26</c:f>
              <c:strCache>
                <c:ptCount val="8"/>
                <c:pt idx="0">
                  <c:v>Центральный ФО</c:v>
                </c:pt>
                <c:pt idx="1">
                  <c:v>Южный ФО</c:v>
                </c:pt>
                <c:pt idx="2">
                  <c:v>Северо-западный ФО</c:v>
                </c:pt>
                <c:pt idx="3">
                  <c:v>Дальневосточный ФО</c:v>
                </c:pt>
                <c:pt idx="4">
                  <c:v>Сибирский ФО</c:v>
                </c:pt>
                <c:pt idx="5">
                  <c:v>Уральский ФО</c:v>
                </c:pt>
                <c:pt idx="6">
                  <c:v>Приволжский ФО</c:v>
                </c:pt>
                <c:pt idx="7">
                  <c:v>Северо-Кавказский ФО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dPt>
            <c:idx val="2"/>
            <c:bubble3D val="0"/>
            <c:spPr>
              <a:solidFill>
                <a:srgbClr val="1D9B23"/>
              </a:solidFill>
              <a:ln>
                <a:solidFill>
                  <a:srgbClr val="1D9B23"/>
                </a:solidFill>
              </a:ln>
            </c:spPr>
          </c:dPt>
          <c:dPt>
            <c:idx val="3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c:spPr>
          </c:dPt>
          <c:dPt>
            <c:idx val="5"/>
            <c:bubble3D val="0"/>
            <c:spPr>
              <a:solidFill>
                <a:srgbClr val="2333CF"/>
              </a:solidFill>
              <a:ln>
                <a:solidFill>
                  <a:srgbClr val="2333CF"/>
                </a:solidFill>
              </a:ln>
            </c:spPr>
          </c:dPt>
          <c:dPt>
            <c:idx val="6"/>
            <c:bubble3D val="0"/>
            <c:spPr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c:spPr>
          </c:dPt>
          <c:dPt>
            <c:idx val="7"/>
            <c:bubble3D val="0"/>
            <c:spPr>
              <a:solidFill>
                <a:srgbClr val="9999FF"/>
              </a:solidFill>
              <a:ln>
                <a:solidFill>
                  <a:srgbClr val="9966FF"/>
                </a:solidFill>
              </a:ln>
            </c:spPr>
          </c:dPt>
          <c:dLbls>
            <c:dLbl>
              <c:idx val="0"/>
              <c:layout>
                <c:manualLayout>
                  <c:x val="-4.9446697950634957E-2"/>
                  <c:y val="-2.0427388138506981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rgbClr val="00B0F0"/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667594580980408E-2"/>
                  <c:y val="-2.9565517219545062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rgbClr val="FF0000"/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591240488868407E-4"/>
                  <c:y val="-6.9176068866092053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rgbClr val="2F5F48"/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595836073538205"/>
                      <c:h val="0.10985159617373716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1.7083600114714992E-2"/>
                  <c:y val="1.5570652416365972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chemeClr val="accent6">
                          <a:lumMod val="75000"/>
                        </a:schemeClr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813612745359426"/>
                      <c:h val="0.1077454537504695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17184633738964447"/>
                  <c:y val="2.6890851595920279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chemeClr val="accent2">
                          <a:lumMod val="50000"/>
                        </a:schemeClr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5463877621357941E-2"/>
                  <c:y val="8.4358314819627717E-2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rgbClr val="2333CF"/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8.1026973674547018E-2"/>
                  <c:y val="0.17873058003662742"/>
                </c:manualLayout>
              </c:layout>
              <c:numFmt formatCode="0.0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chemeClr val="accent3">
                          <a:lumMod val="50000"/>
                        </a:schemeClr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024944972201361E-3"/>
                  <c:y val="-0.66642778014265847"/>
                </c:manualLayout>
              </c:layout>
              <c:numFmt formatCode="0.00%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750" b="1" baseline="0">
                      <a:solidFill>
                        <a:srgbClr val="6600FF"/>
                      </a:solidFill>
                      <a:latin typeface="Calibri" panose="020F0502020204030204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97040838098912"/>
                      <c:h val="0.10985159617373716"/>
                    </c:manualLayout>
                  </c15:layout>
                </c:ext>
              </c:extLst>
            </c:dLbl>
            <c:numFmt formatCode="0.00%" sourceLinked="0"/>
            <c:spPr>
              <a:ln>
                <a:noFill/>
              </a:ln>
            </c:spPr>
            <c:txPr>
              <a:bodyPr/>
              <a:lstStyle/>
              <a:p>
                <a:pPr>
                  <a:defRPr sz="750" b="1" baseline="0">
                    <a:latin typeface="Calibri" panose="020F0502020204030204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слайд2!$A$19:$A$26</c:f>
              <c:strCache>
                <c:ptCount val="8"/>
                <c:pt idx="0">
                  <c:v>Центральный ФО</c:v>
                </c:pt>
                <c:pt idx="1">
                  <c:v>Южный ФО</c:v>
                </c:pt>
                <c:pt idx="2">
                  <c:v>Северо-западный ФО</c:v>
                </c:pt>
                <c:pt idx="3">
                  <c:v>Дальневосточный ФО</c:v>
                </c:pt>
                <c:pt idx="4">
                  <c:v>Сибирский ФО</c:v>
                </c:pt>
                <c:pt idx="5">
                  <c:v>Уральский ФО</c:v>
                </c:pt>
                <c:pt idx="6">
                  <c:v>Приволжский ФО</c:v>
                </c:pt>
                <c:pt idx="7">
                  <c:v>Северо-Кавказский ФО</c:v>
                </c:pt>
              </c:strCache>
            </c:strRef>
          </c:cat>
          <c:val>
            <c:numRef>
              <c:f>слайд2!$B$19:$B$26</c:f>
              <c:numCache>
                <c:formatCode>#\ ##0.000</c:formatCode>
                <c:ptCount val="8"/>
                <c:pt idx="0">
                  <c:v>3013.70458091</c:v>
                </c:pt>
                <c:pt idx="1">
                  <c:v>8329.8223999399997</c:v>
                </c:pt>
                <c:pt idx="2">
                  <c:v>670.27594131000001</c:v>
                </c:pt>
                <c:pt idx="3">
                  <c:v>506.03840557000001</c:v>
                </c:pt>
                <c:pt idx="4">
                  <c:v>910.94735424999999</c:v>
                </c:pt>
                <c:pt idx="5">
                  <c:v>50.043992420000002</c:v>
                </c:pt>
                <c:pt idx="6">
                  <c:v>3.88316098</c:v>
                </c:pt>
                <c:pt idx="7">
                  <c:v>64900.746463850002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</c:spPr>
    </c:plotArea>
    <c:plotVisOnly val="1"/>
    <c:dispBlanksAs val="zero"/>
    <c:showDLblsOverMax val="0"/>
  </c:chart>
  <c:spPr>
    <a:noFill/>
    <a:ln>
      <a:solidFill>
        <a:schemeClr val="bg1">
          <a:lumMod val="65000"/>
        </a:schemeClr>
      </a:solidFill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5937316937317417E-2"/>
          <c:y val="3.4357829256796049E-2"/>
          <c:w val="0.96984750326211377"/>
          <c:h val="0.73679053675051864"/>
        </c:manualLayout>
      </c:layout>
      <c:lineChart>
        <c:grouping val="standard"/>
        <c:varyColors val="0"/>
        <c:ser>
          <c:idx val="0"/>
          <c:order val="0"/>
          <c:tx>
            <c:strRef>
              <c:f>'РРЭ 1 4 5'!$A$9</c:f>
              <c:strCache>
                <c:ptCount val="1"/>
                <c:pt idx="0">
                  <c:v>ГП 2019г</c:v>
                </c:pt>
              </c:strCache>
            </c:strRef>
          </c:tx>
          <c:spPr>
            <a:ln w="22201" cap="rnd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1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20"/>
            <c:bubble3D val="0"/>
          </c:dPt>
          <c:dLbls>
            <c:dLbl>
              <c:idx val="0"/>
              <c:layout>
                <c:manualLayout>
                  <c:x val="-4.2297029104608884E-2"/>
                  <c:y val="3.2860411304495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2296597429591354E-3"/>
                  <c:y val="4.0141224266312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7995368287573223E-2"/>
                  <c:y val="4.06261994787125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3.2772263397669747E-2"/>
                  <c:y val="5.5520924467774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073525794899782E-3"/>
                  <c:y val="-1.7747261570193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8038202750883928E-2"/>
                  <c:y val="5.0891294838145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9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'РРЭ 1 4 5'!$B$6:$N$6</c:f>
              <c:strCache>
                <c:ptCount val="13"/>
                <c:pt idx="0">
                  <c:v>1 января</c:v>
                </c:pt>
                <c:pt idx="1">
                  <c:v>31 января</c:v>
                </c:pt>
                <c:pt idx="2">
                  <c:v>28 февраля</c:v>
                </c:pt>
                <c:pt idx="3">
                  <c:v>31 марта</c:v>
                </c:pt>
                <c:pt idx="4">
                  <c:v>30 апреля</c:v>
                </c:pt>
                <c:pt idx="5">
                  <c:v>31 мая</c:v>
                </c:pt>
                <c:pt idx="6">
                  <c:v>30 июня</c:v>
                </c:pt>
                <c:pt idx="7">
                  <c:v>31 июля</c:v>
                </c:pt>
                <c:pt idx="8">
                  <c:v>31 августа</c:v>
                </c:pt>
                <c:pt idx="9">
                  <c:v>30 сентября</c:v>
                </c:pt>
                <c:pt idx="10">
                  <c:v>31 октября</c:v>
                </c:pt>
                <c:pt idx="11">
                  <c:v>30 ноября</c:v>
                </c:pt>
                <c:pt idx="12">
                  <c:v>31 декабря</c:v>
                </c:pt>
              </c:strCache>
            </c:strRef>
          </c:cat>
          <c:val>
            <c:numRef>
              <c:f>'РРЭ 1 4 5'!$B$9:$N$9</c:f>
              <c:numCache>
                <c:formatCode>General</c:formatCode>
                <c:ptCount val="13"/>
                <c:pt idx="0">
                  <c:v>224.7</c:v>
                </c:pt>
                <c:pt idx="1">
                  <c:v>263.10000000000002</c:v>
                </c:pt>
                <c:pt idx="2">
                  <c:v>267.8</c:v>
                </c:pt>
                <c:pt idx="3">
                  <c:v>254.6</c:v>
                </c:pt>
                <c:pt idx="4">
                  <c:v>247.7</c:v>
                </c:pt>
                <c:pt idx="5">
                  <c:v>234.5</c:v>
                </c:pt>
                <c:pt idx="6">
                  <c:v>234.9</c:v>
                </c:pt>
                <c:pt idx="7" formatCode="0.0">
                  <c:v>240</c:v>
                </c:pt>
                <c:pt idx="8">
                  <c:v>243.1</c:v>
                </c:pt>
                <c:pt idx="9">
                  <c:v>253.2</c:v>
                </c:pt>
                <c:pt idx="10">
                  <c:v>261.8</c:v>
                </c:pt>
                <c:pt idx="11" formatCode="#\ ##0.0">
                  <c:v>272.89999999999998</c:v>
                </c:pt>
                <c:pt idx="12">
                  <c:v>233.3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'РРЭ 1 4 5'!$A$10</c:f>
              <c:strCache>
                <c:ptCount val="1"/>
                <c:pt idx="0">
                  <c:v>ГП + ЭСК 2019г</c:v>
                </c:pt>
              </c:strCache>
            </c:strRef>
          </c:tx>
          <c:spPr>
            <a:ln w="22201" cap="rnd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15">
                <a:solidFill>
                  <a:schemeClr val="accent2"/>
                </a:solidFill>
              </a:ln>
              <a:effectLst/>
            </c:spPr>
          </c:marker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20"/>
            <c:bubble3D val="0"/>
          </c:dPt>
          <c:dLbls>
            <c:dLbl>
              <c:idx val="0"/>
              <c:layout>
                <c:manualLayout>
                  <c:x val="-4.3942466353630333E-2"/>
                  <c:y val="7.095755880196723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9.926365962601191E-3"/>
                  <c:y val="2.14194014842313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7743753392695868E-2"/>
                  <c:y val="2.40472239910337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7337726633406829E-2"/>
                  <c:y val="2.88494843053057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8.6323810468937109E-3"/>
                  <c:y val="1.86287833695169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9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'РРЭ 1 4 5'!$B$6:$N$6</c:f>
              <c:strCache>
                <c:ptCount val="13"/>
                <c:pt idx="0">
                  <c:v>1 января</c:v>
                </c:pt>
                <c:pt idx="1">
                  <c:v>31 января</c:v>
                </c:pt>
                <c:pt idx="2">
                  <c:v>28 февраля</c:v>
                </c:pt>
                <c:pt idx="3">
                  <c:v>31 марта</c:v>
                </c:pt>
                <c:pt idx="4">
                  <c:v>30 апреля</c:v>
                </c:pt>
                <c:pt idx="5">
                  <c:v>31 мая</c:v>
                </c:pt>
                <c:pt idx="6">
                  <c:v>30 июня</c:v>
                </c:pt>
                <c:pt idx="7">
                  <c:v>31 июля</c:v>
                </c:pt>
                <c:pt idx="8">
                  <c:v>31 августа</c:v>
                </c:pt>
                <c:pt idx="9">
                  <c:v>30 сентября</c:v>
                </c:pt>
                <c:pt idx="10">
                  <c:v>31 октября</c:v>
                </c:pt>
                <c:pt idx="11">
                  <c:v>30 ноября</c:v>
                </c:pt>
                <c:pt idx="12">
                  <c:v>31 декабря</c:v>
                </c:pt>
              </c:strCache>
            </c:strRef>
          </c:cat>
          <c:val>
            <c:numRef>
              <c:f>'РРЭ 1 4 5'!$B$10:$N$10</c:f>
              <c:numCache>
                <c:formatCode>General</c:formatCode>
                <c:ptCount val="13"/>
                <c:pt idx="0">
                  <c:v>244.6</c:v>
                </c:pt>
                <c:pt idx="1">
                  <c:v>291.3</c:v>
                </c:pt>
                <c:pt idx="2">
                  <c:v>297.2</c:v>
                </c:pt>
                <c:pt idx="3">
                  <c:v>288.39999999999998</c:v>
                </c:pt>
                <c:pt idx="4">
                  <c:v>280.39999999999998</c:v>
                </c:pt>
                <c:pt idx="5" formatCode="0.0">
                  <c:v>268</c:v>
                </c:pt>
                <c:pt idx="6">
                  <c:v>266.3</c:v>
                </c:pt>
                <c:pt idx="7">
                  <c:v>271.10000000000002</c:v>
                </c:pt>
                <c:pt idx="8">
                  <c:v>274.3</c:v>
                </c:pt>
                <c:pt idx="9">
                  <c:v>276.8</c:v>
                </c:pt>
                <c:pt idx="10" formatCode="0.0">
                  <c:v>296</c:v>
                </c:pt>
                <c:pt idx="11" formatCode="0.0">
                  <c:v>308.39</c:v>
                </c:pt>
                <c:pt idx="12" formatCode="0.0">
                  <c:v>262.795346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'РРЭ 1 4 5'!$A$11</c:f>
              <c:strCache>
                <c:ptCount val="1"/>
                <c:pt idx="0">
                  <c:v>ГП 2020г</c:v>
                </c:pt>
              </c:strCache>
            </c:strRef>
          </c:tx>
          <c:spPr>
            <a:ln w="28544" cap="rnd">
              <a:solidFill>
                <a:schemeClr val="accent3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chemeClr val="accent3">
                  <a:lumMod val="75000"/>
                </a:schemeClr>
              </a:solidFill>
              <a:ln w="9515">
                <a:solidFill>
                  <a:schemeClr val="accent3">
                    <a:lumMod val="75000"/>
                  </a:schemeClr>
                </a:solidFill>
              </a:ln>
              <a:effectLst/>
            </c:spPr>
          </c:marker>
          <c:dPt>
            <c:idx val="1"/>
            <c:bubble3D val="0"/>
            <c:spPr>
              <a:ln w="28544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ln w="28544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ln w="28544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4.2134719297923749E-2"/>
                  <c:y val="2.60043736542925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618493173599201E-2"/>
                  <c:y val="-3.2072008465086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1293778452102048E-3"/>
                  <c:y val="-3.59810299373664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9" b="0" i="0" u="none" strike="noStrike" kern="1200" baseline="0">
                    <a:solidFill>
                      <a:schemeClr val="accent3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'РРЭ 1 4 5'!$B$11:$N$11</c:f>
              <c:numCache>
                <c:formatCode>0.0</c:formatCode>
                <c:ptCount val="13"/>
                <c:pt idx="0" formatCode="General">
                  <c:v>233.3</c:v>
                </c:pt>
                <c:pt idx="1">
                  <c:v>263.798</c:v>
                </c:pt>
                <c:pt idx="2">
                  <c:v>269.95</c:v>
                </c:pt>
                <c:pt idx="3">
                  <c:v>258.14</c:v>
                </c:pt>
              </c:numCache>
            </c:numRef>
          </c:val>
          <c:smooth val="0"/>
        </c:ser>
        <c:ser>
          <c:idx val="5"/>
          <c:order val="3"/>
          <c:tx>
            <c:strRef>
              <c:f>'РРЭ 1 4 5'!$A$12</c:f>
              <c:strCache>
                <c:ptCount val="1"/>
                <c:pt idx="0">
                  <c:v>ГП + ЭСК 2020г</c:v>
                </c:pt>
              </c:strCache>
            </c:strRef>
          </c:tx>
          <c:spPr>
            <a:ln w="28544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chemeClr val="accent4">
                  <a:lumMod val="75000"/>
                </a:schemeClr>
              </a:solidFill>
              <a:ln w="9515">
                <a:solidFill>
                  <a:schemeClr val="accent4">
                    <a:lumMod val="75000"/>
                  </a:schemeClr>
                </a:solidFill>
              </a:ln>
              <a:effectLst/>
            </c:spPr>
          </c:marker>
          <c:dPt>
            <c:idx val="1"/>
            <c:bubble3D val="0"/>
            <c:spPr>
              <a:ln w="28544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2"/>
            <c:bubble3D val="0"/>
            <c:spPr>
              <a:ln w="28544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3"/>
            <c:bubble3D val="0"/>
            <c:spPr>
              <a:ln w="28544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4.2134719297923749E-2"/>
                  <c:y val="2.90610217676668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2946764757619899E-2"/>
                  <c:y val="-4.5585550565910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8785463070317431E-3"/>
                  <c:y val="-1.58639173980808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>
                <a:glow rad="127000">
                  <a:srgbClr val="FFC000"/>
                </a:glo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9" b="0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'РРЭ 1 4 5'!$B$12:$N$12</c:f>
              <c:numCache>
                <c:formatCode>0.0</c:formatCode>
                <c:ptCount val="13"/>
                <c:pt idx="0">
                  <c:v>262.85199999999998</c:v>
                </c:pt>
                <c:pt idx="1">
                  <c:v>301.87900000000002</c:v>
                </c:pt>
                <c:pt idx="2">
                  <c:v>308.93</c:v>
                </c:pt>
                <c:pt idx="3" formatCode="General">
                  <c:v>298.39999999999998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4162560"/>
        <c:axId val="164162952"/>
      </c:lineChart>
      <c:catAx>
        <c:axId val="164162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1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800000" spcFirstLastPara="1" vertOverflow="ellipsis" wrap="square" anchor="ctr" anchorCtr="1"/>
          <a:lstStyle/>
          <a:p>
            <a:pPr>
              <a:defRPr sz="799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162952"/>
        <c:crosses val="autoZero"/>
        <c:auto val="1"/>
        <c:lblAlgn val="ctr"/>
        <c:lblOffset val="100"/>
        <c:noMultiLvlLbl val="0"/>
      </c:catAx>
      <c:valAx>
        <c:axId val="164162952"/>
        <c:scaling>
          <c:orientation val="minMax"/>
          <c:max val="320"/>
          <c:min val="200"/>
        </c:scaling>
        <c:delete val="1"/>
        <c:axPos val="l"/>
        <c:majorGridlines>
          <c:spPr>
            <a:ln w="951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64162560"/>
        <c:crosses val="autoZero"/>
        <c:crossBetween val="between"/>
      </c:valAx>
      <c:spPr>
        <a:noFill/>
        <a:ln w="9515">
          <a:solidFill>
            <a:schemeClr val="accent4">
              <a:lumMod val="75000"/>
            </a:schemeClr>
          </a:solidFill>
          <a:prstDash val="sysDot"/>
        </a:ln>
        <a:effectLst/>
      </c:spPr>
    </c:plotArea>
    <c:legend>
      <c:legendPos val="b"/>
      <c:layout>
        <c:manualLayout>
          <c:xMode val="edge"/>
          <c:yMode val="edge"/>
          <c:x val="2.6737755277863786E-2"/>
          <c:y val="0.91415917625681409"/>
          <c:w val="0.92925951364704895"/>
          <c:h val="8.10385624873813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99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layout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623600174978121"/>
                      <c:h val="0.18340296004666085"/>
                    </c:manualLayout>
                  </c15:layout>
                </c:ext>
              </c:extLst>
            </c:dLbl>
            <c:dLbl>
              <c:idx val="2"/>
              <c:layout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994444444444444"/>
                      <c:h val="0.18340296004666085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1.6666666666666614E-2"/>
                  <c:y val="2.314814814814814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23888899825021861"/>
                  <c:y val="1.8226888305628463E-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2037510936132977"/>
                      <c:h val="0.1386807378244386"/>
                    </c:manualLayout>
                  </c15:layout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'РРЭ 1 4 5'!$V$6:$AA$6</c:f>
              <c:strCache>
                <c:ptCount val="6"/>
                <c:pt idx="0">
                  <c:v>Текущая</c:v>
                </c:pt>
                <c:pt idx="1">
                  <c:v>Реструктурированная</c:v>
                </c:pt>
                <c:pt idx="2">
                  <c:v>Прочая просроченная</c:v>
                </c:pt>
                <c:pt idx="3">
                  <c:v>Исковая</c:v>
                </c:pt>
                <c:pt idx="4">
                  <c:v>Мораторная</c:v>
                </c:pt>
                <c:pt idx="5">
                  <c:v>Безнадежная ("Мертвая")</c:v>
                </c:pt>
              </c:strCache>
            </c:strRef>
          </c:cat>
          <c:val>
            <c:numRef>
              <c:f>'РРЭ 1 4 5'!$V$7:$AA$7</c:f>
              <c:numCache>
                <c:formatCode>#,##0.00</c:formatCode>
                <c:ptCount val="6"/>
                <c:pt idx="0">
                  <c:v>148061395.75</c:v>
                </c:pt>
                <c:pt idx="1">
                  <c:v>8387865.0827400004</c:v>
                </c:pt>
                <c:pt idx="2">
                  <c:v>77567626.599528998</c:v>
                </c:pt>
                <c:pt idx="3">
                  <c:v>75503855.164587006</c:v>
                </c:pt>
                <c:pt idx="4">
                  <c:v>24398401.065058999</c:v>
                </c:pt>
                <c:pt idx="5">
                  <c:v>2873979.4872300001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35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35" b="0" i="0" baseline="0" dirty="0">
                <a:effectLst/>
              </a:rPr>
              <a:t>Структура среднемесячной ТП на </a:t>
            </a:r>
            <a:r>
              <a:rPr lang="ru-RU" sz="1235" b="0" i="0" baseline="0" dirty="0" smtClean="0">
                <a:effectLst/>
              </a:rPr>
              <a:t>31.03.2020г.</a:t>
            </a:r>
            <a:endParaRPr lang="ru-RU" sz="1050" dirty="0">
              <a:effectLst/>
            </a:endParaRPr>
          </a:p>
        </c:rich>
      </c:tx>
      <c:layout>
        <c:manualLayout>
          <c:xMode val="edge"/>
          <c:yMode val="edge"/>
          <c:x val="0.20858159153463482"/>
          <c:y val="3.527790303745071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2851293103448284E-2"/>
          <c:y val="0.17689537037037037"/>
          <c:w val="0.39756369731800767"/>
          <c:h val="0.76862314814814814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22402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22402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22402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22402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1"/>
              </a:solidFill>
              <a:ln w="22402">
                <a:solidFill>
                  <a:schemeClr val="lt1"/>
                </a:solidFill>
              </a:ln>
              <a:effectLst/>
            </c:spPr>
          </c:dPt>
          <c:dLbls>
            <c:dLbl>
              <c:idx val="3"/>
              <c:layout>
                <c:manualLayout>
                  <c:x val="-5.474137931034484E-2"/>
                  <c:y val="-8.81944444444444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8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('РРЭ 2 3'!$A$4,'РРЭ 2 3'!$A$5,'РРЭ 2 3'!$A$11,'РРЭ 2 3'!$A$18:$A$19)</c:f>
              <c:strCache>
                <c:ptCount val="5"/>
                <c:pt idx="0">
                  <c:v>Промышленные потребители</c:v>
                </c:pt>
                <c:pt idx="1">
                  <c:v>Непромышленные потребители</c:v>
                </c:pt>
                <c:pt idx="2">
                  <c:v>Бюджетные потребители</c:v>
                </c:pt>
                <c:pt idx="3">
                  <c:v>Сельхозтоваропроизводители</c:v>
                </c:pt>
                <c:pt idx="4">
                  <c:v>Население</c:v>
                </c:pt>
              </c:strCache>
            </c:strRef>
          </c:cat>
          <c:val>
            <c:numRef>
              <c:f>('РРЭ 2 3'!$B$4,'РРЭ 2 3'!$B$5,'РРЭ 2 3'!$B$11,'РРЭ 2 3'!$B$18:$B$19)</c:f>
              <c:numCache>
                <c:formatCode>#\ ##0.0</c:formatCode>
                <c:ptCount val="5"/>
                <c:pt idx="0">
                  <c:v>102.587259</c:v>
                </c:pt>
                <c:pt idx="1">
                  <c:v>136.537532</c:v>
                </c:pt>
                <c:pt idx="2">
                  <c:v>23.493518000000002</c:v>
                </c:pt>
                <c:pt idx="3">
                  <c:v>7.3287100000000001</c:v>
                </c:pt>
                <c:pt idx="4">
                  <c:v>40.813972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  <c:spPr>
        <a:noFill/>
        <a:ln w="29870">
          <a:noFill/>
        </a:ln>
      </c:spPr>
    </c:plotArea>
    <c:legend>
      <c:legendPos val="r"/>
      <c:layout>
        <c:manualLayout>
          <c:xMode val="edge"/>
          <c:yMode val="edge"/>
          <c:x val="0.46898940552139012"/>
          <c:y val="0.18821464497554546"/>
          <c:w val="0.51276331334495595"/>
          <c:h val="0.751863748308994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8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35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35" b="0" i="0" baseline="0" dirty="0">
                <a:effectLst/>
              </a:rPr>
              <a:t>Структура задолженности на </a:t>
            </a:r>
            <a:r>
              <a:rPr lang="ru-RU" sz="1235" b="0" i="0" baseline="0" dirty="0" smtClean="0">
                <a:effectLst/>
              </a:rPr>
              <a:t>31.03.2020г.</a:t>
            </a:r>
            <a:endParaRPr lang="ru-RU" sz="105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3794779693486584E-2"/>
          <c:y val="0.18708981481481482"/>
          <c:w val="0.40222365900383134"/>
          <c:h val="0.77763240740740724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22402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22402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22402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22402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1"/>
              </a:solidFill>
              <a:ln w="22402">
                <a:solidFill>
                  <a:schemeClr val="lt1"/>
                </a:solidFill>
              </a:ln>
              <a:effectLst/>
            </c:spPr>
          </c:dPt>
          <c:dLbls>
            <c:dLbl>
              <c:idx val="3"/>
              <c:layout>
                <c:manualLayout>
                  <c:x val="-6.9947318007662837E-2"/>
                  <c:y val="-4.703703703703709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8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('РРЭ 2 3'!$A$4,'РРЭ 2 3'!$A$5,'РРЭ 2 3'!$A$11,'РРЭ 2 3'!$A$18,'РРЭ 2 3'!$A$19)</c:f>
              <c:strCache>
                <c:ptCount val="5"/>
                <c:pt idx="0">
                  <c:v>Промышленные потребители</c:v>
                </c:pt>
                <c:pt idx="1">
                  <c:v>Непромышленные потребители</c:v>
                </c:pt>
                <c:pt idx="2">
                  <c:v>Бюджетные потребители</c:v>
                </c:pt>
                <c:pt idx="3">
                  <c:v>Сельхозтоваропроизводители</c:v>
                </c:pt>
                <c:pt idx="4">
                  <c:v>Население</c:v>
                </c:pt>
              </c:strCache>
            </c:strRef>
          </c:cat>
          <c:val>
            <c:numRef>
              <c:f>('РРЭ 2 3'!$L$4,'РРЭ 2 3'!$L$5,'РРЭ 2 3'!$L$11,'РРЭ 2 3'!$L$18,'РРЭ 2 3'!$L$19)</c:f>
              <c:numCache>
                <c:formatCode>#\ ##0.0</c:formatCode>
                <c:ptCount val="5"/>
                <c:pt idx="0">
                  <c:v>63.083295999999997</c:v>
                </c:pt>
                <c:pt idx="1">
                  <c:v>154.18519599999999</c:v>
                </c:pt>
                <c:pt idx="2">
                  <c:v>15.960575</c:v>
                </c:pt>
                <c:pt idx="3">
                  <c:v>3.666798</c:v>
                </c:pt>
                <c:pt idx="4">
                  <c:v>61.528148999999999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  <c:spPr>
        <a:noFill/>
        <a:ln w="29870">
          <a:noFill/>
        </a:ln>
      </c:spPr>
    </c:plotArea>
    <c:legend>
      <c:legendPos val="r"/>
      <c:layout>
        <c:manualLayout>
          <c:xMode val="edge"/>
          <c:yMode val="edge"/>
          <c:x val="0.47203075746184997"/>
          <c:y val="0.18821464497554546"/>
          <c:w val="0.50972210132024953"/>
          <c:h val="0.751863748308994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8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0.09764</cdr:x>
      <cdr:y>0.00087</cdr:y>
    </cdr:from>
    <cdr:to>
      <cdr:x>0.98306</cdr:x>
      <cdr:y>0.06638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460377" y="2497"/>
          <a:ext cx="4174644" cy="1876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800" b="0">
              <a:latin typeface="+mn-lt"/>
              <a:cs typeface="Arial" pitchFamily="34" charset="0"/>
            </a:rPr>
            <a:t>Задолженность на ОРЭМ  на </a:t>
          </a:r>
          <a:r>
            <a:rPr lang="ru-RU" sz="800" b="0" baseline="0">
              <a:solidFill>
                <a:srgbClr val="FF0000"/>
              </a:solidFill>
              <a:latin typeface="+mn-lt"/>
              <a:cs typeface="Arial" pitchFamily="34" charset="0"/>
            </a:rPr>
            <a:t> </a:t>
          </a:r>
          <a:r>
            <a:rPr lang="ru-RU" sz="8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30.</a:t>
          </a:r>
          <a:r>
            <a:rPr lang="en-US" sz="8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0</a:t>
          </a:r>
          <a:r>
            <a:rPr lang="ru-RU" sz="8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4</a:t>
          </a:r>
          <a:r>
            <a:rPr lang="ru-RU" sz="800" b="1">
              <a:solidFill>
                <a:sysClr val="windowText" lastClr="000000"/>
              </a:solidFill>
              <a:latin typeface="+mn-lt"/>
              <a:cs typeface="Arial" pitchFamily="34" charset="0"/>
            </a:rPr>
            <a:t>.20</a:t>
          </a:r>
          <a:r>
            <a:rPr lang="en-US" sz="800" b="1">
              <a:solidFill>
                <a:sysClr val="windowText" lastClr="000000"/>
              </a:solidFill>
              <a:latin typeface="+mn-lt"/>
              <a:cs typeface="Arial" pitchFamily="34" charset="0"/>
            </a:rPr>
            <a:t>20</a:t>
          </a:r>
          <a:r>
            <a:rPr lang="en-US" sz="8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8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800" b="0">
              <a:latin typeface="+mn-lt"/>
              <a:cs typeface="Arial" pitchFamily="34" charset="0"/>
            </a:rPr>
            <a:t>составляет </a:t>
          </a:r>
          <a:r>
            <a:rPr lang="ru-RU" sz="800" b="0" baseline="0">
              <a:solidFill>
                <a:srgbClr val="FF0000"/>
              </a:solidFill>
              <a:latin typeface="+mn-lt"/>
              <a:cs typeface="Arial" pitchFamily="34" charset="0"/>
            </a:rPr>
            <a:t> </a:t>
          </a:r>
          <a:r>
            <a:rPr lang="en-US" sz="9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9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78</a:t>
          </a:r>
          <a:r>
            <a:rPr lang="en-US" sz="9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9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385 </a:t>
          </a:r>
          <a:r>
            <a:rPr lang="en-US" sz="900" b="1" baseline="0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900" b="1">
              <a:solidFill>
                <a:sysClr val="windowText" lastClr="000000"/>
              </a:solidFill>
              <a:latin typeface="+mn-lt"/>
              <a:cs typeface="Arial" pitchFamily="34" charset="0"/>
            </a:rPr>
            <a:t> </a:t>
          </a:r>
          <a:r>
            <a:rPr lang="ru-RU" sz="800" b="0">
              <a:latin typeface="+mn-lt"/>
              <a:cs typeface="Arial" pitchFamily="34" charset="0"/>
            </a:rPr>
            <a:t>млн. руб. с НДС.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0.00545</cdr:x>
      <cdr:y>0.00732</cdr:y>
    </cdr:from>
    <cdr:to>
      <cdr:x>0.10367</cdr:x>
      <cdr:y>0.05822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072" y="29828"/>
          <a:ext cx="578012" cy="2074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dirty="0" smtClean="0"/>
            <a:t>Млрд</a:t>
          </a:r>
          <a:r>
            <a:rPr lang="ru-RU" sz="800" dirty="0"/>
            <a:t>.</a:t>
          </a:r>
          <a:r>
            <a:rPr lang="ru-RU" sz="800" dirty="0" smtClean="0"/>
            <a:t>₽ с НДС</a:t>
          </a:r>
          <a:endParaRPr lang="ru-RU" sz="8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0.17151</cdr:x>
      <cdr:y>0.40241</cdr:y>
    </cdr:from>
    <cdr:to>
      <cdr:x>0.39279</cdr:x>
      <cdr:y>0.7188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714496" y="869206"/>
          <a:ext cx="921834" cy="68340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dirty="0" smtClean="0">
              <a:solidFill>
                <a:schemeClr val="tx1">
                  <a:lumMod val="75000"/>
                  <a:lumOff val="25000"/>
                </a:schemeClr>
              </a:solidFill>
            </a:rPr>
            <a:t>310,8</a:t>
          </a:r>
          <a:endParaRPr lang="ru-RU" dirty="0" smtClean="0">
            <a:solidFill>
              <a:schemeClr val="tx1">
                <a:lumMod val="75000"/>
                <a:lumOff val="25000"/>
              </a:schemeClr>
            </a:solidFill>
          </a:endParaRPr>
        </a:p>
        <a:p xmlns:a="http://schemas.openxmlformats.org/drawingml/2006/main">
          <a:pPr algn="ctr"/>
          <a:r>
            <a:rPr lang="ru-RU" dirty="0">
              <a:solidFill>
                <a:schemeClr val="tx1">
                  <a:lumMod val="75000"/>
                  <a:lumOff val="25000"/>
                </a:schemeClr>
              </a:solidFill>
            </a:rPr>
            <a:t>м</a:t>
          </a:r>
          <a:r>
            <a:rPr lang="ru-RU" dirty="0" smtClean="0">
              <a:solidFill>
                <a:schemeClr val="tx1">
                  <a:lumMod val="75000"/>
                  <a:lumOff val="25000"/>
                </a:schemeClr>
              </a:solidFill>
            </a:rPr>
            <a:t>лрд.₽</a:t>
          </a:r>
          <a:endParaRPr lang="ru-RU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0.1576</cdr:x>
      <cdr:y>0.42935</cdr:y>
    </cdr:from>
    <cdr:to>
      <cdr:x>0.37888</cdr:x>
      <cdr:y>0.66798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31437" y="1101452"/>
          <a:ext cx="1026978" cy="61218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dirty="0" smtClean="0">
              <a:solidFill>
                <a:schemeClr val="tx1">
                  <a:lumMod val="75000"/>
                  <a:lumOff val="25000"/>
                </a:schemeClr>
              </a:solidFill>
            </a:rPr>
            <a:t>298,4</a:t>
          </a:r>
        </a:p>
        <a:p xmlns:a="http://schemas.openxmlformats.org/drawingml/2006/main">
          <a:pPr algn="ctr"/>
          <a:r>
            <a:rPr lang="ru-RU" sz="1800" dirty="0">
              <a:solidFill>
                <a:schemeClr val="tx1">
                  <a:lumMod val="75000"/>
                  <a:lumOff val="25000"/>
                </a:schemeClr>
              </a:solidFill>
            </a:rPr>
            <a:t>м</a:t>
          </a:r>
          <a:r>
            <a:rPr lang="ru-RU" sz="1800" dirty="0" smtClean="0">
              <a:solidFill>
                <a:schemeClr val="tx1">
                  <a:lumMod val="75000"/>
                  <a:lumOff val="25000"/>
                </a:schemeClr>
              </a:solidFill>
            </a:rPr>
            <a:t>лрд.₽</a:t>
          </a:r>
          <a:endParaRPr lang="ru-RU" sz="1800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6189" cy="496411"/>
          </a:xfrm>
          <a:prstGeom prst="rect">
            <a:avLst/>
          </a:prstGeom>
        </p:spPr>
        <p:txBody>
          <a:bodyPr vert="horz" lIns="91694" tIns="45849" rIns="91694" bIns="4584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901" y="0"/>
            <a:ext cx="2946189" cy="496411"/>
          </a:xfrm>
          <a:prstGeom prst="rect">
            <a:avLst/>
          </a:prstGeom>
        </p:spPr>
        <p:txBody>
          <a:bodyPr vert="horz" lIns="91694" tIns="45849" rIns="91694" bIns="4584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FCE4F64-734C-4F33-8144-DA9E82063152}" type="datetimeFigureOut">
              <a:rPr lang="ru-RU"/>
              <a:pPr>
                <a:defRPr/>
              </a:pPr>
              <a:t>07.05.2020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2950"/>
            <a:ext cx="6616700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94" tIns="45849" rIns="91694" bIns="45849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1694" tIns="45849" rIns="91694" bIns="45849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225"/>
            <a:ext cx="2946189" cy="496411"/>
          </a:xfrm>
          <a:prstGeom prst="rect">
            <a:avLst/>
          </a:prstGeom>
        </p:spPr>
        <p:txBody>
          <a:bodyPr vert="horz" lIns="91694" tIns="45849" rIns="91694" bIns="4584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901" y="9430225"/>
            <a:ext cx="2946189" cy="496411"/>
          </a:xfrm>
          <a:prstGeom prst="rect">
            <a:avLst/>
          </a:prstGeom>
        </p:spPr>
        <p:txBody>
          <a:bodyPr vert="horz" lIns="91694" tIns="45849" rIns="91694" bIns="4584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ABD205B-BE9D-44CE-AA3E-A6A8CFF3C5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979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194EED-5EC8-4CF1-844F-49D03F1341F9}" type="slidenum">
              <a:rPr lang="ru-RU" smtClean="0"/>
              <a:pPr>
                <a:defRPr/>
              </a:pPr>
              <a:t>1</a:t>
            </a:fld>
            <a:endParaRPr lang="ru-RU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742342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BA218E-F837-4B94-B412-A48B52FD643B}" type="slidenum">
              <a:rPr lang="ru-RU" smtClean="0"/>
              <a:pPr>
                <a:defRPr/>
              </a:pPr>
              <a:t>2</a:t>
            </a:fld>
            <a:endParaRPr lang="ru-RU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15942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5925" y="1243013"/>
            <a:ext cx="5956300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D30773B-48D4-44C4-A1BB-9FB5A61683FF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392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5925" y="1243013"/>
            <a:ext cx="5956300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7B04E05-9ADF-4ABC-8C7B-EA70AD13D051}" type="slidenum">
              <a:rPr lang="ru-RU" altLang="ru-RU" smtClean="0">
                <a:solidFill>
                  <a:srgbClr val="000000"/>
                </a:solidFill>
              </a:rPr>
              <a:pPr/>
              <a:t>4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571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D1332-2755-4D14-8871-5FFE40F624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75B7D-B4A5-4AD6-9B51-10F06929EE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B5272-B4B7-4DAA-AD9B-D504230D11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6AB16-3DB5-4F4E-9AA0-79BAAA9F5C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155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334FC-8F75-4A38-A6D4-2AA4699F9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27C18-9E03-41E3-B7EE-C9B8D4D5AA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4313E-117C-444A-BD6B-E139135952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1BE2F-A6A6-46B2-BE2D-ED94377F8E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A18AB-AB01-4C02-8F98-24BC6368A9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0AA1E-46B0-4BB7-8DB3-0E26C7B6C4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199B0-CBEB-435D-B083-2F25A1FCCA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24339-9607-4F22-A4D6-A9878A0E27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23.09.09г.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57E1B0-9F58-4AA3-81ED-B8DA4F8AB6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3998271"/>
              </p:ext>
            </p:extLst>
          </p:nvPr>
        </p:nvGraphicFramePr>
        <p:xfrm>
          <a:off x="983432" y="1340768"/>
          <a:ext cx="6336705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782762" y="436682"/>
            <a:ext cx="83772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Динамика задолженности </a:t>
            </a:r>
            <a:r>
              <a:rPr lang="ru-RU" sz="1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 покупку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 ОРЭМ в 2019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-20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20гг. 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defRPr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 3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.0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.2020г.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633177" y="1595594"/>
            <a:ext cx="360040" cy="2808312"/>
          </a:xfrm>
          <a:prstGeom prst="rect">
            <a:avLst/>
          </a:prstGeom>
          <a:solidFill>
            <a:srgbClr val="0070C0">
              <a:alpha val="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F54B5E-D1F2-42E0-996D-F51E6121919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178463"/>
              </p:ext>
            </p:extLst>
          </p:nvPr>
        </p:nvGraphicFramePr>
        <p:xfrm>
          <a:off x="7464153" y="1340768"/>
          <a:ext cx="3312367" cy="39604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5005"/>
                <a:gridCol w="900563"/>
                <a:gridCol w="1126799"/>
              </a:tblGrid>
              <a:tr h="1228216"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за период с учетом договоров цессии, %</a:t>
                      </a:r>
                    </a:p>
                  </a:txBody>
                  <a:tcPr marL="91451" marR="91451" marT="45710" marB="4571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Прирост/ снижение задолженности,</a:t>
                      </a:r>
                    </a:p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</a:rPr>
                        <a:t>млрд.руб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19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Январь - Декабрь 2019</a:t>
                      </a:r>
                      <a:endParaRPr lang="ru-RU" sz="9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99,97</a:t>
                      </a:r>
                      <a:endParaRPr lang="ru-RU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ru-RU" sz="10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2,18</a:t>
                      </a:r>
                      <a:endParaRPr lang="ru-RU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19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1" dirty="0" smtClean="0">
                          <a:solidFill>
                            <a:srgbClr val="0000FF"/>
                          </a:solidFill>
                        </a:rPr>
                        <a:t>Январь – апрель 2019</a:t>
                      </a:r>
                      <a:endParaRPr lang="ru-RU" sz="900" b="1" dirty="0">
                        <a:solidFill>
                          <a:srgbClr val="0000FF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99,46</a:t>
                      </a:r>
                      <a:endParaRPr lang="ru-RU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4,10</a:t>
                      </a:r>
                      <a:endParaRPr lang="ru-RU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663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</a:rPr>
                        <a:t>Январь 2020</a:t>
                      </a:r>
                      <a:endParaRPr lang="ru-RU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99,00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0,96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663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</a:rPr>
                        <a:t>Февраль 2020</a:t>
                      </a:r>
                      <a:endParaRPr lang="ru-RU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98,92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1,70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663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</a:rPr>
                        <a:t>Март 2020</a:t>
                      </a: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99,45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-25,40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663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</a:rPr>
                        <a:t>Апрель 2020</a:t>
                      </a: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Calibri" panose="020F0502020204030204" pitchFamily="34" charset="0"/>
                        </a:rPr>
                        <a:t>98,35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2,99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19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900" b="1" dirty="0" smtClean="0">
                          <a:solidFill>
                            <a:srgbClr val="FF0000"/>
                          </a:solidFill>
                        </a:rPr>
                        <a:t>Январь – апрель 2020</a:t>
                      </a:r>
                      <a:endParaRPr lang="ru-RU" sz="9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 marT="45710" marB="457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98,95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-19,75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975504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F421A4-CA02-4FD8-8939-EC5355929D07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0" y="476672"/>
            <a:ext cx="115932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Структура расчетов на ОРЭМ в 2019 - 2020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гг.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федеральным округам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190424"/>
              </p:ext>
            </p:extLst>
          </p:nvPr>
        </p:nvGraphicFramePr>
        <p:xfrm>
          <a:off x="1559497" y="1188946"/>
          <a:ext cx="8136906" cy="2416535"/>
        </p:xfrm>
        <a:graphic>
          <a:graphicData uri="http://schemas.openxmlformats.org/drawingml/2006/table">
            <a:tbl>
              <a:tblPr/>
              <a:tblGrid>
                <a:gridCol w="2232297"/>
                <a:gridCol w="923606"/>
                <a:gridCol w="1064642"/>
                <a:gridCol w="1064642"/>
                <a:gridCol w="950573"/>
                <a:gridCol w="950573"/>
                <a:gridCol w="950573"/>
              </a:tblGrid>
              <a:tr h="3668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на:</a:t>
                      </a:r>
                    </a:p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млн. руб.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Прирост(+)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снижение(-)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 ОРЭМ за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период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учетом договоров цессии,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01.01.2020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.04.2020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01.01.2020 по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.04.2020,</a:t>
                      </a:r>
                    </a:p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млн. руб.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01.01.2020 по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.04.2020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01.01.2019 по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.04.2019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Апрель 2020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13 839,26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3 013,70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-10 825,55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2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Южный ФО</a:t>
                      </a:r>
                      <a:r>
                        <a:rPr lang="ru-RU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6 947,85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8 329,82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1 381,97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Северо-западный ФО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8 215,34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670,28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-7 545,06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Дальневосточный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1 525,11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-1 019,07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Сибирский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1 345,48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910,95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-434,54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Уральский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-85,06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Приволжский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1 794,63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-1 790,75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Северо-Кавказский 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64 328,45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64 900,75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ОРЭМ итого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98 131,22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78 385,46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-19 745,75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98,95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99,46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98,35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ОРЭМ без ГП ДЗО ПАО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Россети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52 789,95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33 392,76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-19 397,18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4180895"/>
              </p:ext>
            </p:extLst>
          </p:nvPr>
        </p:nvGraphicFramePr>
        <p:xfrm>
          <a:off x="3215680" y="3824490"/>
          <a:ext cx="4591050" cy="2714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4246173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821866F-B14B-41BA-B2EC-B002E7938067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3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5363" name="TextBox 19"/>
          <p:cNvSpPr txBox="1">
            <a:spLocks noChangeArrowheads="1"/>
          </p:cNvSpPr>
          <p:nvPr/>
        </p:nvSpPr>
        <p:spPr bwMode="auto">
          <a:xfrm>
            <a:off x="1876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ru-RU" altLang="ru-RU" sz="1400" dirty="0">
                <a:solidFill>
                  <a:srgbClr val="595959"/>
                </a:solidFill>
                <a:latin typeface="Verdana" panose="020B0604030504040204" pitchFamily="34" charset="0"/>
              </a:rPr>
              <a:t>Динамика и структура задолженности покупателей на РРЭ в </a:t>
            </a:r>
            <a:r>
              <a:rPr lang="en-US" altLang="ru-RU" sz="1400" dirty="0">
                <a:solidFill>
                  <a:srgbClr val="595959"/>
                </a:solidFill>
                <a:latin typeface="Verdana" panose="020B0604030504040204" pitchFamily="34" charset="0"/>
              </a:rPr>
              <a:t>201</a:t>
            </a:r>
            <a:r>
              <a:rPr lang="ru-RU" altLang="ru-RU" sz="1400" dirty="0">
                <a:solidFill>
                  <a:srgbClr val="595959"/>
                </a:solidFill>
                <a:latin typeface="Verdana" panose="020B0604030504040204" pitchFamily="34" charset="0"/>
              </a:rPr>
              <a:t>9</a:t>
            </a:r>
            <a:r>
              <a:rPr lang="en-US" altLang="ru-RU" sz="1400" dirty="0">
                <a:solidFill>
                  <a:srgbClr val="595959"/>
                </a:solidFill>
                <a:latin typeface="Verdana" panose="020B0604030504040204" pitchFamily="34" charset="0"/>
              </a:rPr>
              <a:t>-</a:t>
            </a:r>
            <a:r>
              <a:rPr lang="ru-RU" altLang="ru-RU" sz="1400" dirty="0">
                <a:solidFill>
                  <a:srgbClr val="595959"/>
                </a:solidFill>
                <a:latin typeface="Verdana" panose="020B0604030504040204" pitchFamily="34" charset="0"/>
              </a:rPr>
              <a:t>2020гг. </a:t>
            </a:r>
          </a:p>
        </p:txBody>
      </p:sp>
      <p:sp>
        <p:nvSpPr>
          <p:cNvPr id="15364" name="TextBox 1"/>
          <p:cNvSpPr txBox="1">
            <a:spLocks noChangeArrowheads="1"/>
          </p:cNvSpPr>
          <p:nvPr/>
        </p:nvSpPr>
        <p:spPr bwMode="auto">
          <a:xfrm>
            <a:off x="7536160" y="574420"/>
            <a:ext cx="3201169" cy="270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u-RU" altLang="ru-RU" sz="1000" dirty="0">
                <a:latin typeface="Calibri" panose="020F0502020204030204" pitchFamily="34" charset="0"/>
              </a:rPr>
              <a:t>Структура дебиторской задолженности на </a:t>
            </a:r>
            <a:r>
              <a:rPr lang="ru-RU" altLang="ru-RU" sz="1000" dirty="0" smtClean="0">
                <a:latin typeface="Calibri" panose="020F0502020204030204" pitchFamily="34" charset="0"/>
              </a:rPr>
              <a:t>31.03.2020г</a:t>
            </a:r>
            <a:r>
              <a:rPr lang="ru-RU" altLang="ru-RU" sz="1000" dirty="0">
                <a:latin typeface="Calibri" panose="020F0502020204030204" pitchFamily="34" charset="0"/>
              </a:rPr>
              <a:t>.</a:t>
            </a:r>
          </a:p>
        </p:txBody>
      </p:sp>
      <p:graphicFrame>
        <p:nvGraphicFramePr>
          <p:cNvPr id="2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8280497"/>
              </p:ext>
            </p:extLst>
          </p:nvPr>
        </p:nvGraphicFramePr>
        <p:xfrm>
          <a:off x="479376" y="1542578"/>
          <a:ext cx="5884862" cy="4074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160523"/>
              </p:ext>
            </p:extLst>
          </p:nvPr>
        </p:nvGraphicFramePr>
        <p:xfrm>
          <a:off x="6528048" y="3768838"/>
          <a:ext cx="5051232" cy="2587509"/>
        </p:xfrm>
        <a:graphic>
          <a:graphicData uri="http://schemas.openxmlformats.org/drawingml/2006/table">
            <a:tbl>
              <a:tblPr/>
              <a:tblGrid>
                <a:gridCol w="2317723"/>
                <a:gridCol w="868093"/>
                <a:gridCol w="865283"/>
                <a:gridCol w="1000133"/>
              </a:tblGrid>
              <a:tr h="28750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РРЭ, %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5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2019 </a:t>
                      </a:r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год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2018 </a:t>
                      </a:r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год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75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 - Декабрь</a:t>
                      </a:r>
                    </a:p>
                  </a:txBody>
                  <a:tcPr marL="85719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5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719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2020 год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2019 год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5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 </a:t>
                      </a:r>
                    </a:p>
                  </a:txBody>
                  <a:tcPr marL="85719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5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Февраль</a:t>
                      </a:r>
                    </a:p>
                  </a:txBody>
                  <a:tcPr marL="85719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-1,4%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5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Март</a:t>
                      </a:r>
                    </a:p>
                  </a:txBody>
                  <a:tcPr marL="85719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5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Январь-Март</a:t>
                      </a:r>
                    </a:p>
                  </a:txBody>
                  <a:tcPr marL="85719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5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 smtClean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Январь-Март </a:t>
                      </a:r>
                      <a:r>
                        <a:rPr lang="ru-RU" sz="9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без ГП ДЗО МРСК СК</a:t>
                      </a:r>
                    </a:p>
                  </a:txBody>
                  <a:tcPr marL="85719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7643698"/>
              </p:ext>
            </p:extLst>
          </p:nvPr>
        </p:nvGraphicFramePr>
        <p:xfrm>
          <a:off x="6767664" y="90810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262460"/>
              </p:ext>
            </p:extLst>
          </p:nvPr>
        </p:nvGraphicFramePr>
        <p:xfrm>
          <a:off x="1775520" y="869599"/>
          <a:ext cx="2592288" cy="672979"/>
        </p:xfrm>
        <a:graphic>
          <a:graphicData uri="http://schemas.openxmlformats.org/drawingml/2006/table">
            <a:tbl>
              <a:tblPr/>
              <a:tblGrid>
                <a:gridCol w="10276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84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4617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4569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Прирост/снижение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364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в 20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году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млрд.рублей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364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в 201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году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млрд.рублей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272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C67FBB0-9DD7-47F3-A679-28756C5CF614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9459" name="TextBox 19"/>
          <p:cNvSpPr txBox="1">
            <a:spLocks noChangeArrowheads="1"/>
          </p:cNvSpPr>
          <p:nvPr/>
        </p:nvSpPr>
        <p:spPr bwMode="auto">
          <a:xfrm>
            <a:off x="1876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ru-RU" altLang="ru-RU" sz="1400" dirty="0">
                <a:solidFill>
                  <a:srgbClr val="595959"/>
                </a:solidFill>
                <a:latin typeface="Verdana" panose="020B0604030504040204" pitchFamily="34" charset="0"/>
              </a:rPr>
              <a:t>Структура задолженности на РРЭ в 2020 году по группам потребителей</a:t>
            </a:r>
          </a:p>
          <a:p>
            <a:pPr eaLnBrk="1" hangingPunct="1"/>
            <a:endParaRPr lang="ru-RU" altLang="ru-RU" sz="1200" dirty="0">
              <a:solidFill>
                <a:srgbClr val="59595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282862"/>
              </p:ext>
            </p:extLst>
          </p:nvPr>
        </p:nvGraphicFramePr>
        <p:xfrm>
          <a:off x="1911350" y="765176"/>
          <a:ext cx="8229598" cy="2663825"/>
        </p:xfrm>
        <a:graphic>
          <a:graphicData uri="http://schemas.openxmlformats.org/drawingml/2006/table">
            <a:tbl>
              <a:tblPr/>
              <a:tblGrid>
                <a:gridCol w="1959430"/>
                <a:gridCol w="522514"/>
                <a:gridCol w="522514"/>
                <a:gridCol w="603702"/>
                <a:gridCol w="441326"/>
                <a:gridCol w="522514"/>
                <a:gridCol w="522514"/>
                <a:gridCol w="522514"/>
                <a:gridCol w="522514"/>
                <a:gridCol w="522514"/>
                <a:gridCol w="522514"/>
                <a:gridCol w="522514"/>
                <a:gridCol w="522514"/>
              </a:tblGrid>
              <a:tr h="85573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Группа потребителей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Среднемесячная ТП,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расчетов, %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Прирост / снижение задолженности,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в т.ч. списано,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Относительный прирост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на 31.03,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78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Промышленные потребители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102,6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101,2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9,6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16,1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63,1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60,1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60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Непромышленные потребители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136,5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134,8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16,8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18,8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154,2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145,2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60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Бюджетные потребители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23,5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23,0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0,9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16,0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20,6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60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 err="1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Сельхозтоваропроизводители</a:t>
                      </a:r>
                      <a:endParaRPr lang="ru-RU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7,3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3,4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60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Население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40,8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39,2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6,9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7,7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61,5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59,1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60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310,8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305,2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906" marR="8906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35,5</a:t>
                      </a:r>
                      <a:endParaRPr lang="ru-RU" sz="10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43,8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5,5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298,4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288,4</a:t>
                      </a:r>
                    </a:p>
                  </a:txBody>
                  <a:tcPr marL="8906" marR="80158" marT="890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2929745"/>
              </p:ext>
            </p:extLst>
          </p:nvPr>
        </p:nvGraphicFramePr>
        <p:xfrm>
          <a:off x="818208" y="3695700"/>
          <a:ext cx="4686120" cy="2565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1502565"/>
              </p:ext>
            </p:extLst>
          </p:nvPr>
        </p:nvGraphicFramePr>
        <p:xfrm>
          <a:off x="6084643" y="3695700"/>
          <a:ext cx="4641077" cy="2565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6757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51254</TotalTime>
  <Words>625</Words>
  <Application>Microsoft Office PowerPoint</Application>
  <PresentationFormat>Широкоэкранный</PresentationFormat>
  <Paragraphs>330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ＭＳ Ｐゴシック</vt:lpstr>
      <vt:lpstr>Arial</vt:lpstr>
      <vt:lpstr>Arial Cyr</vt:lpstr>
      <vt:lpstr>Calibri</vt:lpstr>
      <vt:lpstr>Verdana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ЦФР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Полушкин Роман Евгеньевич</dc:creator>
  <cp:lastModifiedBy>Клочков Константин Григорьевич</cp:lastModifiedBy>
  <cp:revision>1129</cp:revision>
  <cp:lastPrinted>2020-05-07T07:35:11Z</cp:lastPrinted>
  <dcterms:created xsi:type="dcterms:W3CDTF">2013-04-17T05:49:53Z</dcterms:created>
  <dcterms:modified xsi:type="dcterms:W3CDTF">2020-05-07T07:47:10Z</dcterms:modified>
</cp:coreProperties>
</file>