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837" r:id="rId3"/>
    <p:sldId id="838" r:id="rId4"/>
    <p:sldId id="835" r:id="rId5"/>
    <p:sldId id="836" r:id="rId6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299" autoAdjust="0"/>
  </p:normalViewPr>
  <p:slideViewPr>
    <p:cSldViewPr>
      <p:cViewPr varScale="1">
        <p:scale>
          <a:sx n="110" d="100"/>
          <a:sy n="110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m-cfr-f\&#1044;&#1041;&#1054;&#1080;&#1059;&#1055;\&#1054;&#1090;&#1076;&#1077;&#1083;_&#1086;&#1087;&#1077;&#1088;&#1072;&#1090;&#1080;&#1074;&#1085;&#1086;&#1075;&#1086;_&#1091;&#1095;&#1077;&#1090;&#1072;\&#1054;&#1073;&#1097;&#1072;&#1103;_&#1054;&#1090;&#1076;&#1077;&#1083;&#1072;\&#1055;&#1088;&#1077;&#1079;&#1077;&#1085;&#1090;&#1072;&#1094;&#1080;&#1103;%20(&#1088;&#1072;&#1073;&#1086;&#1095;&#1080;&#1077;%20&#1092;&#1072;&#1081;&#1083;&#1099;)\2019\10%20&#1086;&#1082;&#1090;&#1103;&#1073;&#1088;&#1100;\&#1056;&#1072;&#1073;&#1086;&#1095;&#1080;&#1081;%20&#1052;&#1054;&#1053;&#1048;&#1058;&#1054;&#1056;&#1048;&#1053;&#1043;%2031%2010%202019(05%201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92659213309385E-2"/>
          <c:y val="0.18595409131935997"/>
          <c:w val="0.63041397885075867"/>
          <c:h val="0.74737922607106122"/>
        </c:manualLayout>
      </c:layout>
      <c:pieChart>
        <c:varyColors val="1"/>
        <c:ser>
          <c:idx val="0"/>
          <c:order val="0"/>
          <c:tx>
            <c:strRef>
              <c:f>слайд2!$A$18:$A$25</c:f>
              <c:strCache>
                <c:ptCount val="8"/>
                <c:pt idx="0">
                  <c:v>Центральный ФО</c:v>
                </c:pt>
                <c:pt idx="1">
                  <c:v>Южный ФО</c:v>
                </c:pt>
                <c:pt idx="2">
                  <c:v>Северо-западный ФО</c:v>
                </c:pt>
                <c:pt idx="3">
                  <c:v>Дальневосточный ФО</c:v>
                </c:pt>
                <c:pt idx="4">
                  <c:v>Сибирский ФО</c:v>
                </c:pt>
                <c:pt idx="5">
                  <c:v>Уральский ФО</c:v>
                </c:pt>
                <c:pt idx="6">
                  <c:v>Приволжский ФО</c:v>
                </c:pt>
                <c:pt idx="7">
                  <c:v>Северо-Кавказский ФО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1D9B23"/>
              </a:solidFill>
              <a:ln>
                <a:solidFill>
                  <a:srgbClr val="1D9B23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2333CF"/>
              </a:solidFill>
              <a:ln>
                <a:solidFill>
                  <a:srgbClr val="2333CF"/>
                </a:solidFill>
              </a:ln>
            </c:spPr>
          </c:dPt>
          <c:dPt>
            <c:idx val="6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rgbClr val="9999FF"/>
              </a:solidFill>
              <a:ln>
                <a:solidFill>
                  <a:srgbClr val="9966FF"/>
                </a:solidFill>
              </a:ln>
            </c:spPr>
          </c:dPt>
          <c:dLbls>
            <c:dLbl>
              <c:idx val="0"/>
              <c:layout>
                <c:manualLayout>
                  <c:x val="-2.2510707807573811E-2"/>
                  <c:y val="1.5040697046219858E-3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rgbClr val="00B0F0"/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523955484585402E-3"/>
                  <c:y val="-3.2338854409572201E-4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rgbClr val="FF0000"/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96122337854506E-2"/>
                  <c:y val="-4.7244539375749413E-2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rgbClr val="2F5F48"/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95836073538205"/>
                      <c:h val="0.1098515961737371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1412489522725743E-2"/>
                  <c:y val="-3.560297767312999E-2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chemeClr val="accent6">
                          <a:lumMod val="75000"/>
                        </a:schemeClr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13612745359426"/>
                      <c:h val="0.107745453750469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0636957093649996"/>
                  <c:y val="-6.0063956543848105E-3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176348585797404E-3"/>
                  <c:y val="1.8563751693247019E-2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rgbClr val="2333CF"/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5981192910326769E-2"/>
                  <c:y val="8.7349261615085869E-2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chemeClr val="accent3">
                          <a:lumMod val="50000"/>
                        </a:schemeClr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962922806206785E-2"/>
                  <c:y val="-0.71029071182105796"/>
                </c:manualLayout>
              </c:layout>
              <c:numFmt formatCode="0.0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750" b="1" baseline="0">
                      <a:solidFill>
                        <a:srgbClr val="6600FF"/>
                      </a:solidFill>
                      <a:latin typeface="Calibri" panose="020F0502020204030204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040838098912"/>
                      <c:h val="0.10985159617373716"/>
                    </c:manualLayout>
                  </c15:layout>
                </c:ext>
              </c:extLst>
            </c:dLbl>
            <c:numFmt formatCode="0.00%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750" b="1" baseline="0">
                    <a:latin typeface="Calibri" panose="020F0502020204030204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задолж.!$A$22:$A$29</c:f>
              <c:strCache>
                <c:ptCount val="8"/>
                <c:pt idx="0">
                  <c:v>Центральный ФО</c:v>
                </c:pt>
                <c:pt idx="1">
                  <c:v>Южный ФО</c:v>
                </c:pt>
                <c:pt idx="2">
                  <c:v>Северо-западный ФО</c:v>
                </c:pt>
                <c:pt idx="3">
                  <c:v>Дальневосточный ФО</c:v>
                </c:pt>
                <c:pt idx="4">
                  <c:v>Сибирский ФО</c:v>
                </c:pt>
                <c:pt idx="5">
                  <c:v>Уральский ФО</c:v>
                </c:pt>
                <c:pt idx="6">
                  <c:v>Приволжский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слайд2!$C$18:$C$25</c:f>
              <c:numCache>
                <c:formatCode>#\ ##0.000</c:formatCode>
                <c:ptCount val="8"/>
                <c:pt idx="0">
                  <c:v>4777.6383679</c:v>
                </c:pt>
                <c:pt idx="1">
                  <c:v>5291.8841783500002</c:v>
                </c:pt>
                <c:pt idx="2">
                  <c:v>4344.1134273999996</c:v>
                </c:pt>
                <c:pt idx="3">
                  <c:v>364.70527757999997</c:v>
                </c:pt>
                <c:pt idx="4">
                  <c:v>2312.1633617799998</c:v>
                </c:pt>
                <c:pt idx="5">
                  <c:v>38.981095889999999</c:v>
                </c:pt>
                <c:pt idx="6">
                  <c:v>878.15690126000004</c:v>
                </c:pt>
                <c:pt idx="7">
                  <c:v>57914.667088709997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  <a:ln>
      <a:solidFill>
        <a:schemeClr val="bg1">
          <a:lumMod val="65000"/>
        </a:schemeClr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'РРЭ 1 4 5'!$A$9</c:f>
              <c:strCache>
                <c:ptCount val="1"/>
                <c:pt idx="0">
                  <c:v>ГП 2019г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8"/>
            <c:marker>
              <c:symbol val="circle"/>
              <c:size val="4"/>
              <c:spPr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9"/>
            <c:marker>
              <c:symbol val="circle"/>
              <c:size val="4"/>
              <c:spPr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</c:dPt>
          <c:dPt>
            <c:idx val="20"/>
            <c:marker>
              <c:symbol val="circle"/>
              <c:size val="4"/>
              <c:spPr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1.2144578492169595E-2"/>
                  <c:y val="3.2372776319626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64796686205346E-2"/>
                  <c:y val="4.6261665208515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995368287573223E-2"/>
                  <c:y val="4.0626199478712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772263397669747E-2"/>
                  <c:y val="5.552092446777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8038202750883928E-2"/>
                  <c:y val="5.089129483814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'РРЭ 1 4 5'!$B$6:$N$6</c:f>
              <c:strCache>
                <c:ptCount val="13"/>
                <c:pt idx="0">
                  <c:v>1 января</c:v>
                </c:pt>
                <c:pt idx="1">
                  <c:v>31 января</c:v>
                </c:pt>
                <c:pt idx="2">
                  <c:v>28 февраля</c:v>
                </c:pt>
                <c:pt idx="3">
                  <c:v>31 марта</c:v>
                </c:pt>
                <c:pt idx="4">
                  <c:v>30 апреля</c:v>
                </c:pt>
                <c:pt idx="5">
                  <c:v>31 мая</c:v>
                </c:pt>
                <c:pt idx="6">
                  <c:v>30 июня</c:v>
                </c:pt>
                <c:pt idx="7">
                  <c:v>31 июля</c:v>
                </c:pt>
                <c:pt idx="8">
                  <c:v>31 августа</c:v>
                </c:pt>
                <c:pt idx="9">
                  <c:v>30 сентября</c:v>
                </c:pt>
                <c:pt idx="10">
                  <c:v>31 октября</c:v>
                </c:pt>
                <c:pt idx="11">
                  <c:v>30 ноября</c:v>
                </c:pt>
                <c:pt idx="12">
                  <c:v>31 декабря</c:v>
                </c:pt>
              </c:strCache>
            </c:strRef>
          </c:cat>
          <c:val>
            <c:numRef>
              <c:f>'РРЭ 1 4 5'!$B$9:$N$9</c:f>
              <c:numCache>
                <c:formatCode>General</c:formatCode>
                <c:ptCount val="13"/>
                <c:pt idx="0">
                  <c:v>223.6</c:v>
                </c:pt>
                <c:pt idx="1">
                  <c:v>263.10000000000002</c:v>
                </c:pt>
                <c:pt idx="2">
                  <c:v>267.8</c:v>
                </c:pt>
                <c:pt idx="3">
                  <c:v>254.6</c:v>
                </c:pt>
                <c:pt idx="4">
                  <c:v>247.7</c:v>
                </c:pt>
                <c:pt idx="5">
                  <c:v>234.5</c:v>
                </c:pt>
                <c:pt idx="6">
                  <c:v>234.9</c:v>
                </c:pt>
                <c:pt idx="7" formatCode="0.0">
                  <c:v>240</c:v>
                </c:pt>
                <c:pt idx="8">
                  <c:v>243.1</c:v>
                </c:pt>
                <c:pt idx="9">
                  <c:v>253.2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'РРЭ 1 4 5'!$A$10</c:f>
              <c:strCache>
                <c:ptCount val="1"/>
                <c:pt idx="0">
                  <c:v>ГП + ЭСК 2019г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8"/>
            <c:marker>
              <c:symbol val="circle"/>
              <c:size val="4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Pt>
            <c:idx val="9"/>
            <c:marker>
              <c:symbol val="circle"/>
              <c:size val="4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Pt>
            <c:idx val="20"/>
            <c:marker>
              <c:symbol val="circle"/>
              <c:size val="4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5719075527026911E-2"/>
                  <c:y val="-6.015055409740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6878639138955419E-2"/>
                  <c:y val="3.2442038495188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'РРЭ 1 4 5'!$B$6:$N$6</c:f>
              <c:strCache>
                <c:ptCount val="13"/>
                <c:pt idx="0">
                  <c:v>1 января</c:v>
                </c:pt>
                <c:pt idx="1">
                  <c:v>31 января</c:v>
                </c:pt>
                <c:pt idx="2">
                  <c:v>28 февраля</c:v>
                </c:pt>
                <c:pt idx="3">
                  <c:v>31 марта</c:v>
                </c:pt>
                <c:pt idx="4">
                  <c:v>30 апреля</c:v>
                </c:pt>
                <c:pt idx="5">
                  <c:v>31 мая</c:v>
                </c:pt>
                <c:pt idx="6">
                  <c:v>30 июня</c:v>
                </c:pt>
                <c:pt idx="7">
                  <c:v>31 июля</c:v>
                </c:pt>
                <c:pt idx="8">
                  <c:v>31 августа</c:v>
                </c:pt>
                <c:pt idx="9">
                  <c:v>30 сентября</c:v>
                </c:pt>
                <c:pt idx="10">
                  <c:v>31 октября</c:v>
                </c:pt>
                <c:pt idx="11">
                  <c:v>30 ноября</c:v>
                </c:pt>
                <c:pt idx="12">
                  <c:v>31 декабря</c:v>
                </c:pt>
              </c:strCache>
            </c:strRef>
          </c:cat>
          <c:val>
            <c:numRef>
              <c:f>'РРЭ 1 4 5'!$B$10:$N$10</c:f>
              <c:numCache>
                <c:formatCode>General</c:formatCode>
                <c:ptCount val="13"/>
                <c:pt idx="0">
                  <c:v>244.6</c:v>
                </c:pt>
                <c:pt idx="1">
                  <c:v>291.3</c:v>
                </c:pt>
                <c:pt idx="2">
                  <c:v>297.2</c:v>
                </c:pt>
                <c:pt idx="3">
                  <c:v>288.2</c:v>
                </c:pt>
                <c:pt idx="4">
                  <c:v>280.39999999999998</c:v>
                </c:pt>
                <c:pt idx="5" formatCode="0.0">
                  <c:v>268</c:v>
                </c:pt>
                <c:pt idx="6">
                  <c:v>266.3</c:v>
                </c:pt>
                <c:pt idx="7">
                  <c:v>271.10000000000002</c:v>
                </c:pt>
                <c:pt idx="8">
                  <c:v>274.3</c:v>
                </c:pt>
                <c:pt idx="9">
                  <c:v>276.8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'РРЭ 1 4 5'!$A$7</c:f>
              <c:strCache>
                <c:ptCount val="1"/>
                <c:pt idx="0">
                  <c:v>ГП 2018г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'РРЭ 1 4 5'!$B$7:$N$7</c:f>
              <c:numCache>
                <c:formatCode>General</c:formatCode>
                <c:ptCount val="13"/>
                <c:pt idx="0">
                  <c:v>206.4</c:v>
                </c:pt>
                <c:pt idx="1">
                  <c:v>239.4</c:v>
                </c:pt>
                <c:pt idx="2">
                  <c:v>251.8</c:v>
                </c:pt>
                <c:pt idx="3">
                  <c:v>241.8</c:v>
                </c:pt>
                <c:pt idx="4">
                  <c:v>232.5</c:v>
                </c:pt>
                <c:pt idx="5">
                  <c:v>217.2</c:v>
                </c:pt>
                <c:pt idx="6">
                  <c:v>213.1</c:v>
                </c:pt>
                <c:pt idx="7">
                  <c:v>225.8</c:v>
                </c:pt>
                <c:pt idx="8">
                  <c:v>228.4</c:v>
                </c:pt>
                <c:pt idx="9">
                  <c:v>229.9</c:v>
                </c:pt>
                <c:pt idx="10">
                  <c:v>243.7</c:v>
                </c:pt>
                <c:pt idx="11">
                  <c:v>257.2</c:v>
                </c:pt>
                <c:pt idx="12">
                  <c:v>223.6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'РРЭ 1 4 5'!$A$8</c:f>
              <c:strCache>
                <c:ptCount val="1"/>
                <c:pt idx="0">
                  <c:v>ГП + ЭСК 2018г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4320600194375085E-2"/>
                  <c:y val="-4.016335195329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'РРЭ 1 4 5'!$B$8:$N$8</c:f>
              <c:numCache>
                <c:formatCode>General</c:formatCode>
                <c:ptCount val="13"/>
                <c:pt idx="0">
                  <c:v>226.5</c:v>
                </c:pt>
                <c:pt idx="1">
                  <c:v>266.7</c:v>
                </c:pt>
                <c:pt idx="2">
                  <c:v>279.39999999999998</c:v>
                </c:pt>
                <c:pt idx="3">
                  <c:v>269.7</c:v>
                </c:pt>
                <c:pt idx="4">
                  <c:v>259.8</c:v>
                </c:pt>
                <c:pt idx="5">
                  <c:v>243.8</c:v>
                </c:pt>
                <c:pt idx="6">
                  <c:v>237.8</c:v>
                </c:pt>
                <c:pt idx="7">
                  <c:v>251.3</c:v>
                </c:pt>
                <c:pt idx="8">
                  <c:v>253.3</c:v>
                </c:pt>
                <c:pt idx="9">
                  <c:v>256.5</c:v>
                </c:pt>
                <c:pt idx="10">
                  <c:v>272.7</c:v>
                </c:pt>
                <c:pt idx="11">
                  <c:v>285.8</c:v>
                </c:pt>
                <c:pt idx="12">
                  <c:v>243.6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198776"/>
        <c:axId val="511198384"/>
      </c:lineChart>
      <c:catAx>
        <c:axId val="51119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1198384"/>
        <c:crosses val="autoZero"/>
        <c:auto val="1"/>
        <c:lblAlgn val="ctr"/>
        <c:lblOffset val="100"/>
        <c:noMultiLvlLbl val="0"/>
      </c:catAx>
      <c:valAx>
        <c:axId val="511198384"/>
        <c:scaling>
          <c:orientation val="minMax"/>
          <c:max val="300"/>
          <c:min val="2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119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0.0633</cdr:x>
      <cdr:y>0.02747</cdr:y>
    </cdr:from>
    <cdr:to>
      <cdr:x>0.94872</cdr:x>
      <cdr:y>0.09298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58638" y="96767"/>
          <a:ext cx="3618038" cy="230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0">
              <a:latin typeface="+mn-lt"/>
              <a:cs typeface="Arial" pitchFamily="34" charset="0"/>
            </a:rPr>
            <a:t>Задолженность на ОРЭМ  на </a:t>
          </a:r>
          <a:r>
            <a:rPr lang="ru-RU" sz="800" b="0" baseline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ru-RU" sz="800" b="0" baseline="0">
              <a:solidFill>
                <a:schemeClr val="accent2"/>
              </a:solidFill>
              <a:latin typeface="+mn-lt"/>
              <a:cs typeface="Arial" pitchFamily="34" charset="0"/>
            </a:rPr>
            <a:t>31.</a:t>
          </a:r>
          <a:r>
            <a:rPr lang="en-US" sz="800" b="0" baseline="0">
              <a:solidFill>
                <a:schemeClr val="accent2"/>
              </a:solidFill>
              <a:latin typeface="+mn-lt"/>
              <a:cs typeface="Arial" pitchFamily="34" charset="0"/>
            </a:rPr>
            <a:t>1</a:t>
          </a:r>
          <a:r>
            <a:rPr lang="ru-RU" sz="800" b="0" baseline="0">
              <a:solidFill>
                <a:schemeClr val="accent2"/>
              </a:solidFill>
              <a:latin typeface="+mn-lt"/>
              <a:cs typeface="Arial" pitchFamily="34" charset="0"/>
            </a:rPr>
            <a:t>0</a:t>
          </a:r>
          <a:r>
            <a:rPr lang="ru-RU" sz="800" b="0">
              <a:solidFill>
                <a:schemeClr val="accent2"/>
              </a:solidFill>
              <a:latin typeface="+mn-lt"/>
              <a:cs typeface="Arial" pitchFamily="34" charset="0"/>
            </a:rPr>
            <a:t>.2019</a:t>
          </a:r>
          <a:r>
            <a:rPr lang="en-US" sz="800" b="0" baseline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ru-RU" sz="800" b="0" baseline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ru-RU" sz="800" b="0">
              <a:latin typeface="+mn-lt"/>
              <a:cs typeface="Arial" pitchFamily="34" charset="0"/>
            </a:rPr>
            <a:t>составляет </a:t>
          </a:r>
          <a:r>
            <a:rPr lang="ru-RU" sz="800" b="0" baseline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ru-RU" sz="800" b="0" baseline="0">
              <a:solidFill>
                <a:schemeClr val="accent2"/>
              </a:solidFill>
              <a:latin typeface="+mn-lt"/>
              <a:cs typeface="Arial" pitchFamily="34" charset="0"/>
            </a:rPr>
            <a:t>75</a:t>
          </a:r>
          <a:r>
            <a:rPr lang="en-US" sz="800" b="0" baseline="0">
              <a:solidFill>
                <a:schemeClr val="accent2"/>
              </a:solidFill>
              <a:latin typeface="+mn-lt"/>
              <a:cs typeface="Arial" pitchFamily="34" charset="0"/>
            </a:rPr>
            <a:t> </a:t>
          </a:r>
          <a:r>
            <a:rPr lang="ru-RU" sz="800" b="0" baseline="0">
              <a:solidFill>
                <a:schemeClr val="accent2"/>
              </a:solidFill>
              <a:latin typeface="+mn-lt"/>
              <a:cs typeface="Arial" pitchFamily="34" charset="0"/>
            </a:rPr>
            <a:t>922</a:t>
          </a:r>
          <a:r>
            <a:rPr lang="ru-RU" sz="800" b="0" baseline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en-US" sz="800" b="0" baseline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ru-RU" sz="800" b="0">
              <a:solidFill>
                <a:srgbClr val="FF0000"/>
              </a:solidFill>
              <a:latin typeface="+mn-lt"/>
              <a:cs typeface="Arial" pitchFamily="34" charset="0"/>
            </a:rPr>
            <a:t> </a:t>
          </a:r>
          <a:r>
            <a:rPr lang="ru-RU" sz="800" b="0">
              <a:latin typeface="+mn-lt"/>
              <a:cs typeface="Arial" pitchFamily="34" charset="0"/>
            </a:rPr>
            <a:t>млн. руб. с НДС.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0.00545</cdr:x>
      <cdr:y>0.00732</cdr:y>
    </cdr:from>
    <cdr:to>
      <cdr:x>0.10367</cdr:x>
      <cdr:y>0.10745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12" y="21973"/>
          <a:ext cx="842458" cy="30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err="1"/>
            <a:t>млрд.₽</a:t>
          </a:r>
          <a:endParaRPr lang="ru-RU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813" cy="495300"/>
          </a:xfrm>
          <a:prstGeom prst="rect">
            <a:avLst/>
          </a:prstGeom>
        </p:spPr>
        <p:txBody>
          <a:bodyPr vert="horz" lIns="91557" tIns="45780" rIns="91557" bIns="45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2" y="0"/>
            <a:ext cx="2944813" cy="495300"/>
          </a:xfrm>
          <a:prstGeom prst="rect">
            <a:avLst/>
          </a:prstGeom>
        </p:spPr>
        <p:txBody>
          <a:bodyPr vert="horz" lIns="91557" tIns="45780" rIns="91557" bIns="45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CE4F64-734C-4F33-8144-DA9E82063152}" type="datetimeFigureOut">
              <a:rPr lang="ru-RU"/>
              <a:pPr>
                <a:defRPr/>
              </a:pPr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0" rIns="91557" bIns="457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700"/>
          </a:xfrm>
          <a:prstGeom prst="rect">
            <a:avLst/>
          </a:prstGeom>
        </p:spPr>
        <p:txBody>
          <a:bodyPr vert="horz" lIns="91557" tIns="45780" rIns="91557" bIns="4578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09115"/>
            <a:ext cx="2944813" cy="495300"/>
          </a:xfrm>
          <a:prstGeom prst="rect">
            <a:avLst/>
          </a:prstGeom>
        </p:spPr>
        <p:txBody>
          <a:bodyPr vert="horz" lIns="91557" tIns="45780" rIns="91557" bIns="45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2" y="9409115"/>
            <a:ext cx="2944813" cy="495300"/>
          </a:xfrm>
          <a:prstGeom prst="rect">
            <a:avLst/>
          </a:prstGeom>
        </p:spPr>
        <p:txBody>
          <a:bodyPr vert="horz" lIns="91557" tIns="45780" rIns="91557" bIns="45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BD205B-BE9D-44CE-AA3E-A6A8CFF3C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79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94EED-5EC8-4CF1-844F-49D03F1341F9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170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BA218E-F837-4B94-B412-A48B52FD643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720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3013"/>
            <a:ext cx="4467225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1F57E2-FA0F-4C65-AC34-341174555295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3013"/>
            <a:ext cx="4467225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A8BB8F-8DBF-4400-990A-44F17944F7D8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8F7B-E5F8-4824-99FA-68F09B302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7FC5-725B-4717-B5AA-C3C9C1CD7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275E-8A7C-4CF0-869E-AA3A18D8F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B16-3DB5-4F4E-9AA0-79BAAA9F5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1332-2755-4D14-8871-5FFE40F62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4FC-8F75-4A38-A6D4-2AA4699F9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7C18-9E03-41E3-B7EE-C9B8D4D5A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313E-117C-444A-BD6B-E13913595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BE2F-A6A6-46B2-BE2D-ED94377F8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18AB-AB01-4C02-8F98-24BC6368A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AA1E-46B0-4BB7-8DB3-0E26C7B6C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5674-35DF-4F0A-8A5F-3DFDE42E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99B0-CBEB-435D-B083-2F25A1FC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4339-9607-4F22-A4D6-A9878A0E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5B7D-B4A5-4AD6-9B51-10F06929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5272-B4B7-4DAA-AD9B-D504230D1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E83A-ADCB-4CF3-984F-C31C98E4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E3D9-1FE9-4620-A84F-2C0A89AFB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74F2-0798-4840-B52A-FE64DBAB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EAFF-2076-4072-AE92-8DE2C6A8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D36E-ADBA-4A00-8F85-E53C5C4AA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54A2-B9E9-4CEC-A1AE-C19F3A475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2711-6B55-4CCA-BA0C-E13874F5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166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F6DAA3-A4DE-4F5A-ADC2-E59AED91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179388" y="188913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179388" y="188913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8964613" y="188913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79388" y="1125538"/>
            <a:ext cx="8785225" cy="0"/>
          </a:xfrm>
          <a:prstGeom prst="line">
            <a:avLst/>
          </a:prstGeom>
          <a:ln w="127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79388" y="1341438"/>
            <a:ext cx="0" cy="532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8964613" y="1341438"/>
            <a:ext cx="0" cy="532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79388" y="6669088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 userDrawn="1"/>
        </p:nvSpPr>
        <p:spPr>
          <a:xfrm>
            <a:off x="179388" y="6453188"/>
            <a:ext cx="8785225" cy="21590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23.09.09г.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57E1B0-9F58-4AA3-81ED-B8DA4F8A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oleObject" Target="../embeddings/__________Microsoft_Excel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Excel3.xls"/><Relationship Id="rId5" Type="http://schemas.openxmlformats.org/officeDocument/2006/relationships/image" Target="../media/image3.png"/><Relationship Id="rId4" Type="http://schemas.openxmlformats.org/officeDocument/2006/relationships/oleObject" Target="../embeddings/__________Microsoft_Excel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5618596" cy="3960440"/>
          </a:xfrm>
          <a:prstGeom prst="rect">
            <a:avLst/>
          </a:prstGeom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33375" y="333375"/>
            <a:ext cx="8377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Динамика задолженности </a:t>
            </a:r>
            <a:r>
              <a:rPr lang="ru-RU" sz="2200" dirty="0">
                <a:solidFill>
                  <a:srgbClr val="FF0000"/>
                </a:solidFill>
                <a:latin typeface="+mj-lt"/>
              </a:rPr>
              <a:t>за покупку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ОРЭМ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2018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-201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9гг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31.10.2019г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1628800"/>
            <a:ext cx="360040" cy="2808312"/>
          </a:xfrm>
          <a:prstGeom prst="rect">
            <a:avLst/>
          </a:prstGeom>
          <a:solidFill>
            <a:srgbClr val="0070C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54B5E-D1F2-42E0-996D-F51E6121919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940152" y="1206470"/>
          <a:ext cx="2880320" cy="517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979"/>
                <a:gridCol w="667895"/>
                <a:gridCol w="1022446"/>
              </a:tblGrid>
              <a:tr h="676975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% оплаты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Прирост/ снижение задолженности,</a:t>
                      </a:r>
                    </a:p>
                    <a:p>
                      <a:pPr algn="ctr"/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млрд.руб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Январь-Декабрь  2018</a:t>
                      </a:r>
                      <a:endParaRPr lang="ru-RU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99,57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8,35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</a:rPr>
                        <a:t>Январь – Октябрь 2018</a:t>
                      </a:r>
                      <a:endParaRPr lang="ru-RU" sz="9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99,49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8,10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Январь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99,22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Февраль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99,56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0,97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Март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99,65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0,67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Апрель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99,72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Май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101,37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-2,35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Июнь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100,53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-0,89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Июль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99,67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0,53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Август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100,46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-0,74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Сентябрь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99,82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Октябрь 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99,65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0,60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</a:rPr>
                        <a:t>Январь - Октябрь 2019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 marT="45710" marB="4571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99,94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1,03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0088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421A4-CA02-4FD8-8939-EC5355929D0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00392" y="1557372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Млн. руб. с НДС</a:t>
            </a:r>
            <a:endParaRPr lang="ru-RU" sz="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427984" y="1772816"/>
          <a:ext cx="4500534" cy="2829717"/>
        </p:xfrm>
        <a:graphic>
          <a:graphicData uri="http://schemas.openxmlformats.org/drawingml/2006/table">
            <a:tbl>
              <a:tblPr/>
              <a:tblGrid>
                <a:gridCol w="1118087"/>
                <a:gridCol w="563741"/>
                <a:gridCol w="532123"/>
                <a:gridCol w="621010"/>
                <a:gridCol w="538091"/>
                <a:gridCol w="563741"/>
                <a:gridCol w="563741"/>
              </a:tblGrid>
              <a:tr h="2606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Задолженность на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Прирост(+) снижение (-)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задолженности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.01.2019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по 31.10.2019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расчетов</a:t>
                      </a:r>
                      <a:r>
                        <a:rPr lang="ru-RU" sz="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 период, %:</a:t>
                      </a:r>
                      <a:endParaRPr lang="ru-RU" sz="7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6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01.01.2019</a:t>
                      </a:r>
                      <a:endParaRPr lang="ru-RU" sz="7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31.10.2019</a:t>
                      </a:r>
                      <a:endParaRPr lang="ru-RU" sz="7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 01.01.2019 по 31.10.2019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 01.01.2018 по 31.10.2018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01.10.2019 по 31.10.2019</a:t>
                      </a:r>
                      <a:endParaRPr lang="ru-RU" sz="700" b="0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Центральный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4 777,64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-185,64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Южный ФО</a:t>
                      </a: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6 066,48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5 291,88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-774,59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Северо-Западный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4 461,90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4 344,11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Дальневосточный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Сибирский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2 532,33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2 312,16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Уральский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-3 871,31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Приволжский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Северо-Кавказский ФО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51 703,67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57 914,67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ОРЭМ итого</a:t>
                      </a:r>
                      <a:endParaRPr lang="ru-RU" sz="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C0504D"/>
                          </a:solidFill>
                          <a:effectLst/>
                          <a:latin typeface="Calibri" panose="020F0502020204030204" pitchFamily="34" charset="0"/>
                        </a:rPr>
                        <a:t>74 890,11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C0504D"/>
                          </a:solidFill>
                          <a:effectLst/>
                          <a:latin typeface="Calibri" panose="020F0502020204030204" pitchFamily="34" charset="0"/>
                        </a:rPr>
                        <a:t>75 922,31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C0504D"/>
                          </a:solidFill>
                          <a:effectLst/>
                          <a:latin typeface="Calibri" panose="020F0502020204030204" pitchFamily="34" charset="0"/>
                        </a:rPr>
                        <a:t>1 032,20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C0504D"/>
                          </a:solidFill>
                          <a:effectLst/>
                          <a:latin typeface="Calibri" panose="020F0502020204030204" pitchFamily="34" charset="0"/>
                        </a:rPr>
                        <a:t>99,94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C0504D"/>
                          </a:solidFill>
                          <a:effectLst/>
                          <a:latin typeface="Calibri" panose="020F0502020204030204" pitchFamily="34" charset="0"/>
                        </a:rPr>
                        <a:t>99,49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C0504D"/>
                          </a:solidFill>
                          <a:effectLst/>
                          <a:latin typeface="Calibri" panose="020F0502020204030204" pitchFamily="34" charset="0"/>
                        </a:rPr>
                        <a:t>99,65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ОРЭМ </a:t>
                      </a:r>
                      <a:r>
                        <a:rPr lang="ru-RU" sz="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без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ГП ДЗО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ПАО «Россети»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35 279,83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30 011,72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-5 268,11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3375" y="333375"/>
            <a:ext cx="8377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расчетов </a:t>
            </a:r>
            <a:r>
              <a:rPr lang="ru-RU" sz="2200" dirty="0">
                <a:solidFill>
                  <a:srgbClr val="FF0000"/>
                </a:solidFill>
              </a:rPr>
              <a:t>за покупку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ОРЭМ в 201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201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гг.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федеральным округам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45062" y="1450447"/>
          <a:ext cx="4152901" cy="347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4375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B02FB4-4ED6-4B82-9784-CEBD6D0D9C84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19"/>
          <p:cNvSpPr txBox="1">
            <a:spLocks noChangeArrowheads="1"/>
          </p:cNvSpPr>
          <p:nvPr/>
        </p:nvSpPr>
        <p:spPr bwMode="auto">
          <a:xfrm>
            <a:off x="352425" y="220663"/>
            <a:ext cx="83629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595959"/>
                </a:solidFill>
                <a:latin typeface="Verdana" panose="020B0604030504040204" pitchFamily="34" charset="0"/>
              </a:rPr>
              <a:t>Динамика и структура задолженности покупателей на РРЭ в </a:t>
            </a:r>
            <a:r>
              <a:rPr lang="en-US" altLang="ru-RU" sz="1200">
                <a:solidFill>
                  <a:srgbClr val="595959"/>
                </a:solidFill>
                <a:latin typeface="Verdana" panose="020B0604030504040204" pitchFamily="34" charset="0"/>
              </a:rPr>
              <a:t>2018-</a:t>
            </a:r>
            <a:r>
              <a:rPr lang="ru-RU" altLang="ru-RU" sz="1200">
                <a:solidFill>
                  <a:srgbClr val="595959"/>
                </a:solidFill>
                <a:latin typeface="Verdana" panose="020B0604030504040204" pitchFamily="34" charset="0"/>
              </a:rPr>
              <a:t>201</a:t>
            </a:r>
            <a:r>
              <a:rPr lang="en-US" altLang="ru-RU" sz="1200">
                <a:solidFill>
                  <a:srgbClr val="595959"/>
                </a:solidFill>
                <a:latin typeface="Verdana" panose="020B0604030504040204" pitchFamily="34" charset="0"/>
              </a:rPr>
              <a:t>9</a:t>
            </a:r>
            <a:r>
              <a:rPr lang="ru-RU" altLang="ru-RU" sz="1200">
                <a:solidFill>
                  <a:srgbClr val="595959"/>
                </a:solidFill>
                <a:latin typeface="Verdana" panose="020B0604030504040204" pitchFamily="34" charset="0"/>
              </a:rPr>
              <a:t>гг.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88045"/>
              </p:ext>
            </p:extLst>
          </p:nvPr>
        </p:nvGraphicFramePr>
        <p:xfrm>
          <a:off x="5178946" y="4089025"/>
          <a:ext cx="3702596" cy="2267325"/>
        </p:xfrm>
        <a:graphic>
          <a:graphicData uri="http://schemas.openxmlformats.org/drawingml/2006/table">
            <a:tbl>
              <a:tblPr/>
              <a:tblGrid>
                <a:gridCol w="1738555"/>
                <a:gridCol w="606914"/>
                <a:gridCol w="606914"/>
                <a:gridCol w="750213"/>
              </a:tblGrid>
              <a:tr h="1779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Уровень расчетов на РРЭ,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Сравнение уровней расчетов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Январь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Февраль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22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Март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Апрель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Май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Июнь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Июль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Август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Сентябрь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Январь - Сентябрь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  <a:tr h="177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Январь - Сентябрь  без ГП ДЗО МРСК СК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41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326135"/>
              </p:ext>
            </p:extLst>
          </p:nvPr>
        </p:nvGraphicFramePr>
        <p:xfrm>
          <a:off x="5476875" y="1196752"/>
          <a:ext cx="3106738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Диаграмма" r:id="rId4" imgW="3115326" imgH="2426418" progId="Excel.Chart.8">
                  <p:embed/>
                </p:oleObj>
              </mc:Choice>
              <mc:Fallback>
                <p:oleObj name="Диаграмма" r:id="rId4" imgW="3115326" imgH="24264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196752"/>
                        <a:ext cx="3106738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76609"/>
              </p:ext>
            </p:extLst>
          </p:nvPr>
        </p:nvGraphicFramePr>
        <p:xfrm>
          <a:off x="2195736" y="1388765"/>
          <a:ext cx="2667000" cy="600075"/>
        </p:xfrm>
        <a:graphic>
          <a:graphicData uri="http://schemas.openxmlformats.org/drawingml/2006/table">
            <a:tbl>
              <a:tblPr/>
              <a:tblGrid>
                <a:gridCol w="1057275"/>
                <a:gridCol w="533400"/>
                <a:gridCol w="1076325"/>
              </a:tblGrid>
              <a:tr h="2190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Прирост/снижение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задолженности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2019 году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млрд.рублей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2018 году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млрд.рублей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955068"/>
              </p:ext>
            </p:extLst>
          </p:nvPr>
        </p:nvGraphicFramePr>
        <p:xfrm>
          <a:off x="283376" y="1928191"/>
          <a:ext cx="4792680" cy="38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83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6DC11-C33C-43BE-9947-10F78EA33091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extBox 19"/>
          <p:cNvSpPr txBox="1">
            <a:spLocks noChangeArrowheads="1"/>
          </p:cNvSpPr>
          <p:nvPr/>
        </p:nvSpPr>
        <p:spPr bwMode="auto">
          <a:xfrm>
            <a:off x="352425" y="220663"/>
            <a:ext cx="83629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595959"/>
                </a:solidFill>
                <a:latin typeface="Verdana" panose="020B0604030504040204" pitchFamily="34" charset="0"/>
              </a:rPr>
              <a:t>Структура задолженности на РРЭ в 2019 году по группам потребителей</a:t>
            </a:r>
          </a:p>
          <a:p>
            <a:pPr eaLnBrk="1" hangingPunct="1"/>
            <a:endParaRPr lang="ru-RU" altLang="ru-RU" sz="12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9708" name="Диаграмма 6"/>
          <p:cNvGraphicFramePr>
            <a:graphicFrameLocks/>
          </p:cNvGraphicFramePr>
          <p:nvPr/>
        </p:nvGraphicFramePr>
        <p:xfrm>
          <a:off x="4881563" y="4271963"/>
          <a:ext cx="3697287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Диаграмма" r:id="rId4" imgW="3706689" imgH="2091109" progId="Excel.Chart.8">
                  <p:embed/>
                </p:oleObj>
              </mc:Choice>
              <mc:Fallback>
                <p:oleObj name="Диаграмма" r:id="rId4" imgW="3706689" imgH="20911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4271963"/>
                        <a:ext cx="3697287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09" name="Диаграмма 7"/>
          <p:cNvGraphicFramePr>
            <a:graphicFrameLocks/>
          </p:cNvGraphicFramePr>
          <p:nvPr/>
        </p:nvGraphicFramePr>
        <p:xfrm>
          <a:off x="325438" y="4271963"/>
          <a:ext cx="4081462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Диаграмма" r:id="rId6" imgW="4084674" imgH="2194750" progId="Excel.Chart.8">
                  <p:embed/>
                </p:oleObj>
              </mc:Choice>
              <mc:Fallback>
                <p:oleObj name="Диаграмма" r:id="rId6" imgW="4084674" imgH="21947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4271963"/>
                        <a:ext cx="4081462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37217"/>
              </p:ext>
            </p:extLst>
          </p:nvPr>
        </p:nvGraphicFramePr>
        <p:xfrm>
          <a:off x="460044" y="1340768"/>
          <a:ext cx="8229597" cy="2232249"/>
        </p:xfrm>
        <a:graphic>
          <a:graphicData uri="http://schemas.openxmlformats.org/drawingml/2006/table">
            <a:tbl>
              <a:tblPr/>
              <a:tblGrid>
                <a:gridCol w="1959429"/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2188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Группа потребителей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2019 год</a:t>
                      </a:r>
                    </a:p>
                  </a:txBody>
                  <a:tcPr marL="8906" marR="8906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2018 год</a:t>
                      </a:r>
                    </a:p>
                  </a:txBody>
                  <a:tcPr marL="8906" marR="8906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Среднемесячная ТП, млрд.₽</a:t>
                      </a:r>
                    </a:p>
                  </a:txBody>
                  <a:tcPr marL="8906" marR="8906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Уровень расчетов, %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Прирост / снижение задолженности, млрд.₽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в т.ч. списано, млрд.₽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Относительный прирост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Задолженность на </a:t>
                      </a:r>
                      <a:r>
                        <a:rPr lang="ru-RU" sz="7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30.09, </a:t>
                      </a:r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млрд.₽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Среднемесячная ТП, млрд.₽</a:t>
                      </a:r>
                    </a:p>
                  </a:txBody>
                  <a:tcPr marL="8906" marR="8906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Уровень расчетов, %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Прирост / снижение задолженности, млрд.₽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в т.ч. списано, млрд.₽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Относительный прирост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Задолженность на </a:t>
                      </a:r>
                      <a:r>
                        <a:rPr lang="ru-RU" sz="7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30.09, </a:t>
                      </a:r>
                      <a:r>
                        <a:rPr lang="ru-RU" sz="7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млрд.₽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Промышленные потребители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86,3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Непромышленные потребители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122,3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98,1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114,8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131,6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Бюджетные потребители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100,5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Сельхозтоваропроизводители</a:t>
                      </a:r>
                      <a:endParaRPr lang="ru-RU" sz="7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Население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88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279,7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8906" marR="8906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276,8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255,9</a:t>
                      </a:r>
                    </a:p>
                  </a:txBody>
                  <a:tcPr marL="8906" marR="80158" marT="89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256,5</a:t>
                      </a:r>
                    </a:p>
                  </a:txBody>
                  <a:tcPr marL="8906" marR="80158" marT="8906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46002</TotalTime>
  <Words>593</Words>
  <Application>Microsoft Office PowerPoint</Application>
  <PresentationFormat>Экран (4:3)</PresentationFormat>
  <Paragraphs>301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MS PGothic</vt:lpstr>
      <vt:lpstr>Arial</vt:lpstr>
      <vt:lpstr>Calibri</vt:lpstr>
      <vt:lpstr>Verdana</vt:lpstr>
      <vt:lpstr>Тема Office</vt:lpstr>
      <vt:lpstr>Специальное оформление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ЦФР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Полушкин Роман Евгеньевич</dc:creator>
  <cp:lastModifiedBy>Полушкин Роман Евгеньевич</cp:lastModifiedBy>
  <cp:revision>1085</cp:revision>
  <cp:lastPrinted>2019-11-05T11:11:15Z</cp:lastPrinted>
  <dcterms:created xsi:type="dcterms:W3CDTF">2013-04-17T05:49:53Z</dcterms:created>
  <dcterms:modified xsi:type="dcterms:W3CDTF">2019-11-05T11:33:19Z</dcterms:modified>
</cp:coreProperties>
</file>