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vml" ContentType="application/vnd.openxmlformats-officedocument.vmlDrawing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2" r:id="rId2"/>
    <p:sldId id="278" r:id="rId3"/>
    <p:sldId id="266" r:id="rId4"/>
    <p:sldId id="268" r:id="rId5"/>
    <p:sldId id="269" r:id="rId6"/>
    <p:sldId id="272" r:id="rId7"/>
    <p:sldId id="274" r:id="rId8"/>
    <p:sldId id="270" r:id="rId9"/>
    <p:sldId id="271" r:id="rId10"/>
    <p:sldId id="280" r:id="rId11"/>
    <p:sldId id="263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М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7179"/>
    <a:srgbClr val="FFCCCC"/>
    <a:srgbClr val="FFFFCC"/>
    <a:srgbClr val="000000"/>
    <a:srgbClr val="FF7C80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4660"/>
  </p:normalViewPr>
  <p:slideViewPr>
    <p:cSldViewPr>
      <p:cViewPr>
        <p:scale>
          <a:sx n="75" d="100"/>
          <a:sy n="75" d="100"/>
        </p:scale>
        <p:origin x="-11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6E6CDB-B9A8-44F0-BD26-A12FAB81945C}" type="doc">
      <dgm:prSet loTypeId="urn:microsoft.com/office/officeart/2005/8/layout/process1" loCatId="process" qsTypeId="urn:microsoft.com/office/officeart/2005/8/quickstyle/simple1#1" qsCatId="simple" csTypeId="urn:microsoft.com/office/officeart/2005/8/colors/accent6_3" csCatId="accent6" phldr="1"/>
      <dgm:spPr/>
    </dgm:pt>
    <dgm:pt modelId="{0B41CDB7-8A21-4B79-B6DA-1F6C56C85032}">
      <dgm:prSet phldrT="[Текст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Капитал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2E22E3-C1D2-472B-B710-F41F3605BF6A}" type="parTrans" cxnId="{A211D9A4-1EF8-4EF3-A8D4-6AF1F75F1C2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F2FBC8-9E4F-42C7-873B-2078F9B0C469}" type="sibTrans" cxnId="{A211D9A4-1EF8-4EF3-A8D4-6AF1F75F1C2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13E363-DB85-4EF1-A2AA-0BA06F9345FB}">
      <dgm:prSet phldrT="[Текст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БИК по факту вводов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6B9391E-C352-4429-96ED-D488B1AF841D}" type="parTrans" cxnId="{10DA3703-05F9-4BDC-8B8C-08639490F9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C1755F-0669-47B1-B212-D183EB6D0D3E}" type="sibTrans" cxnId="{10DA3703-05F9-4BDC-8B8C-08639490F9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71118F-5FEA-4590-81AC-C9378A8FB285}">
      <dgm:prSet phldrT="[Текст]" custT="1"/>
      <dgm:spPr>
        <a:solidFill>
          <a:srgbClr val="FFFFCC"/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 Учет степени загрузки</a:t>
          </a:r>
        </a:p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(с 01.07.2014)</a:t>
          </a:r>
        </a:p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 Типовые расценки капитального строительства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DCC290-B0D9-4DA7-B53A-516469776914}" type="parTrans" cxnId="{2B423F4A-39A8-4B8B-8A96-3244626C5DA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685EBF-7BFD-4873-A8F3-6653EBE824DA}" type="sibTrans" cxnId="{2B423F4A-39A8-4B8B-8A96-3244626C5DA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41D301-E111-4F51-B561-9EEF597B1641}" type="pres">
      <dgm:prSet presAssocID="{926E6CDB-B9A8-44F0-BD26-A12FAB81945C}" presName="Name0" presStyleCnt="0">
        <dgm:presLayoutVars>
          <dgm:dir/>
          <dgm:resizeHandles val="exact"/>
        </dgm:presLayoutVars>
      </dgm:prSet>
      <dgm:spPr/>
    </dgm:pt>
    <dgm:pt modelId="{2C05EE18-17B4-49A1-9CB0-B18294225EDE}" type="pres">
      <dgm:prSet presAssocID="{0B41CDB7-8A21-4B79-B6DA-1F6C56C8503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91A39-2BE9-472A-A43E-E0D95148BDA9}" type="pres">
      <dgm:prSet presAssocID="{5DF2FBC8-9E4F-42C7-873B-2078F9B0C46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CE051AD8-9427-41F4-A062-1658AAC3779D}" type="pres">
      <dgm:prSet presAssocID="{5DF2FBC8-9E4F-42C7-873B-2078F9B0C469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6A70483E-F615-42AA-8F65-6573BD6E6CBB}" type="pres">
      <dgm:prSet presAssocID="{B013E363-DB85-4EF1-A2AA-0BA06F9345F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72BE2-C727-4A39-8C15-109771189032}" type="pres">
      <dgm:prSet presAssocID="{3BC1755F-0669-47B1-B212-D183EB6D0D3E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33BFE34-C97E-4B94-93E6-921FB9F639B4}" type="pres">
      <dgm:prSet presAssocID="{3BC1755F-0669-47B1-B212-D183EB6D0D3E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632B751A-A4AF-4FB1-8C6F-C11E89BEAE8D}" type="pres">
      <dgm:prSet presAssocID="{4C71118F-5FEA-4590-81AC-C9378A8FB28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3DF7B6-6E14-46B9-BE04-33D10E7E93A4}" type="presOf" srcId="{0B41CDB7-8A21-4B79-B6DA-1F6C56C85032}" destId="{2C05EE18-17B4-49A1-9CB0-B18294225EDE}" srcOrd="0" destOrd="0" presId="urn:microsoft.com/office/officeart/2005/8/layout/process1"/>
    <dgm:cxn modelId="{A211D9A4-1EF8-4EF3-A8D4-6AF1F75F1C28}" srcId="{926E6CDB-B9A8-44F0-BD26-A12FAB81945C}" destId="{0B41CDB7-8A21-4B79-B6DA-1F6C56C85032}" srcOrd="0" destOrd="0" parTransId="{6E2E22E3-C1D2-472B-B710-F41F3605BF6A}" sibTransId="{5DF2FBC8-9E4F-42C7-873B-2078F9B0C469}"/>
    <dgm:cxn modelId="{1B4719C4-103E-47C0-A9DD-A0C607DD2508}" type="presOf" srcId="{926E6CDB-B9A8-44F0-BD26-A12FAB81945C}" destId="{9741D301-E111-4F51-B561-9EEF597B1641}" srcOrd="0" destOrd="0" presId="urn:microsoft.com/office/officeart/2005/8/layout/process1"/>
    <dgm:cxn modelId="{10DA3703-05F9-4BDC-8B8C-08639490F9C5}" srcId="{926E6CDB-B9A8-44F0-BD26-A12FAB81945C}" destId="{B013E363-DB85-4EF1-A2AA-0BA06F9345FB}" srcOrd="1" destOrd="0" parTransId="{66B9391E-C352-4429-96ED-D488B1AF841D}" sibTransId="{3BC1755F-0669-47B1-B212-D183EB6D0D3E}"/>
    <dgm:cxn modelId="{3F47885A-D0A5-49F7-A940-E84414F6B4E6}" type="presOf" srcId="{5DF2FBC8-9E4F-42C7-873B-2078F9B0C469}" destId="{CE051AD8-9427-41F4-A062-1658AAC3779D}" srcOrd="1" destOrd="0" presId="urn:microsoft.com/office/officeart/2005/8/layout/process1"/>
    <dgm:cxn modelId="{A756546E-61FE-4E9D-BB82-53EBEE6AE46D}" type="presOf" srcId="{5DF2FBC8-9E4F-42C7-873B-2078F9B0C469}" destId="{70191A39-2BE9-472A-A43E-E0D95148BDA9}" srcOrd="0" destOrd="0" presId="urn:microsoft.com/office/officeart/2005/8/layout/process1"/>
    <dgm:cxn modelId="{1F62826E-B578-4C04-8288-EBB33BD6B580}" type="presOf" srcId="{3BC1755F-0669-47B1-B212-D183EB6D0D3E}" destId="{033BFE34-C97E-4B94-93E6-921FB9F639B4}" srcOrd="1" destOrd="0" presId="urn:microsoft.com/office/officeart/2005/8/layout/process1"/>
    <dgm:cxn modelId="{125FFF8E-8169-4E25-BDB6-7E53272186D0}" type="presOf" srcId="{B013E363-DB85-4EF1-A2AA-0BA06F9345FB}" destId="{6A70483E-F615-42AA-8F65-6573BD6E6CBB}" srcOrd="0" destOrd="0" presId="urn:microsoft.com/office/officeart/2005/8/layout/process1"/>
    <dgm:cxn modelId="{2B423F4A-39A8-4B8B-8A96-3244626C5DA5}" srcId="{926E6CDB-B9A8-44F0-BD26-A12FAB81945C}" destId="{4C71118F-5FEA-4590-81AC-C9378A8FB285}" srcOrd="2" destOrd="0" parTransId="{E1DCC290-B0D9-4DA7-B53A-516469776914}" sibTransId="{1F685EBF-7BFD-4873-A8F3-6653EBE824DA}"/>
    <dgm:cxn modelId="{0ED6456A-B4BF-4F72-8C69-6F1CAAE69A44}" type="presOf" srcId="{4C71118F-5FEA-4590-81AC-C9378A8FB285}" destId="{632B751A-A4AF-4FB1-8C6F-C11E89BEAE8D}" srcOrd="0" destOrd="0" presId="urn:microsoft.com/office/officeart/2005/8/layout/process1"/>
    <dgm:cxn modelId="{0DA55E83-2AA6-48DE-BF98-7F9181C32763}" type="presOf" srcId="{3BC1755F-0669-47B1-B212-D183EB6D0D3E}" destId="{3AE72BE2-C727-4A39-8C15-109771189032}" srcOrd="0" destOrd="0" presId="urn:microsoft.com/office/officeart/2005/8/layout/process1"/>
    <dgm:cxn modelId="{FA0C20A6-8D9A-484A-8C8E-AB656D739798}" type="presParOf" srcId="{9741D301-E111-4F51-B561-9EEF597B1641}" destId="{2C05EE18-17B4-49A1-9CB0-B18294225EDE}" srcOrd="0" destOrd="0" presId="urn:microsoft.com/office/officeart/2005/8/layout/process1"/>
    <dgm:cxn modelId="{2ADE7F9E-4AC2-43B2-A9B7-7394FAACED86}" type="presParOf" srcId="{9741D301-E111-4F51-B561-9EEF597B1641}" destId="{70191A39-2BE9-472A-A43E-E0D95148BDA9}" srcOrd="1" destOrd="0" presId="urn:microsoft.com/office/officeart/2005/8/layout/process1"/>
    <dgm:cxn modelId="{E4BCF96B-98BD-4DFF-9A1E-BF1B8501BD61}" type="presParOf" srcId="{70191A39-2BE9-472A-A43E-E0D95148BDA9}" destId="{CE051AD8-9427-41F4-A062-1658AAC3779D}" srcOrd="0" destOrd="0" presId="urn:microsoft.com/office/officeart/2005/8/layout/process1"/>
    <dgm:cxn modelId="{7CB7109C-3603-47DC-812D-34E206C73BB8}" type="presParOf" srcId="{9741D301-E111-4F51-B561-9EEF597B1641}" destId="{6A70483E-F615-42AA-8F65-6573BD6E6CBB}" srcOrd="2" destOrd="0" presId="urn:microsoft.com/office/officeart/2005/8/layout/process1"/>
    <dgm:cxn modelId="{F103C3D9-2DE9-45C6-BEE8-32497F5BCAD0}" type="presParOf" srcId="{9741D301-E111-4F51-B561-9EEF597B1641}" destId="{3AE72BE2-C727-4A39-8C15-109771189032}" srcOrd="3" destOrd="0" presId="urn:microsoft.com/office/officeart/2005/8/layout/process1"/>
    <dgm:cxn modelId="{0556946A-FA8D-4344-AC8F-F0F4411B86E0}" type="presParOf" srcId="{3AE72BE2-C727-4A39-8C15-109771189032}" destId="{033BFE34-C97E-4B94-93E6-921FB9F639B4}" srcOrd="0" destOrd="0" presId="urn:microsoft.com/office/officeart/2005/8/layout/process1"/>
    <dgm:cxn modelId="{766A419F-FDCC-41D5-91B2-054B54724680}" type="presParOf" srcId="{9741D301-E111-4F51-B561-9EEF597B1641}" destId="{632B751A-A4AF-4FB1-8C6F-C11E89BEAE8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6E6CDB-B9A8-44F0-BD26-A12FAB81945C}" type="doc">
      <dgm:prSet loTypeId="urn:microsoft.com/office/officeart/2005/8/layout/process1" loCatId="process" qsTypeId="urn:microsoft.com/office/officeart/2005/8/quickstyle/simple1#2" qsCatId="simple" csTypeId="urn:microsoft.com/office/officeart/2005/8/colors/accent6_3" csCatId="accent6" phldr="1"/>
      <dgm:spPr/>
    </dgm:pt>
    <dgm:pt modelId="{0B41CDB7-8A21-4B79-B6DA-1F6C56C85032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ОРЕХ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2E22E3-C1D2-472B-B710-F41F3605BF6A}" type="parTrans" cxnId="{A211D9A4-1EF8-4EF3-A8D4-6AF1F75F1C2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F2FBC8-9E4F-42C7-873B-2078F9B0C469}" type="sibTrans" cxnId="{A211D9A4-1EF8-4EF3-A8D4-6AF1F75F1C2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13E363-DB85-4EF1-A2AA-0BA06F9345FB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Коэффициент эффективности – 3%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6B9391E-C352-4429-96ED-D488B1AF841D}" type="parTrans" cxnId="{10DA3703-05F9-4BDC-8B8C-08639490F9C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C1755F-0669-47B1-B212-D183EB6D0D3E}" type="sibTrans" cxnId="{10DA3703-05F9-4BDC-8B8C-08639490F9C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71118F-5FEA-4590-81AC-C9378A8FB285}">
      <dgm:prSet phldrT="[Текст]" custT="1"/>
      <dgm:spPr>
        <a:solidFill>
          <a:srgbClr val="FFFFCC"/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 algn="l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 Учет степени загрузки </a:t>
          </a:r>
        </a:p>
        <a:p>
          <a:pPr algn="l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+ Базовый уровень на основе метода сравнения аналогов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DCC290-B0D9-4DA7-B53A-516469776914}" type="parTrans" cxnId="{2B423F4A-39A8-4B8B-8A96-3244626C5DA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685EBF-7BFD-4873-A8F3-6653EBE824DA}" type="sibTrans" cxnId="{2B423F4A-39A8-4B8B-8A96-3244626C5DA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41D301-E111-4F51-B561-9EEF597B1641}" type="pres">
      <dgm:prSet presAssocID="{926E6CDB-B9A8-44F0-BD26-A12FAB81945C}" presName="Name0" presStyleCnt="0">
        <dgm:presLayoutVars>
          <dgm:dir/>
          <dgm:resizeHandles val="exact"/>
        </dgm:presLayoutVars>
      </dgm:prSet>
      <dgm:spPr/>
    </dgm:pt>
    <dgm:pt modelId="{2C05EE18-17B4-49A1-9CB0-B18294225EDE}" type="pres">
      <dgm:prSet presAssocID="{0B41CDB7-8A21-4B79-B6DA-1F6C56C8503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91A39-2BE9-472A-A43E-E0D95148BDA9}" type="pres">
      <dgm:prSet presAssocID="{5DF2FBC8-9E4F-42C7-873B-2078F9B0C46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CE051AD8-9427-41F4-A062-1658AAC3779D}" type="pres">
      <dgm:prSet presAssocID="{5DF2FBC8-9E4F-42C7-873B-2078F9B0C469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6A70483E-F615-42AA-8F65-6573BD6E6CBB}" type="pres">
      <dgm:prSet presAssocID="{B013E363-DB85-4EF1-A2AA-0BA06F9345F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72BE2-C727-4A39-8C15-109771189032}" type="pres">
      <dgm:prSet presAssocID="{3BC1755F-0669-47B1-B212-D183EB6D0D3E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33BFE34-C97E-4B94-93E6-921FB9F639B4}" type="pres">
      <dgm:prSet presAssocID="{3BC1755F-0669-47B1-B212-D183EB6D0D3E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632B751A-A4AF-4FB1-8C6F-C11E89BEAE8D}" type="pres">
      <dgm:prSet presAssocID="{4C71118F-5FEA-4590-81AC-C9378A8FB28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5BC201-895B-4F17-A4B6-1C20BA684241}" type="presOf" srcId="{926E6CDB-B9A8-44F0-BD26-A12FAB81945C}" destId="{9741D301-E111-4F51-B561-9EEF597B1641}" srcOrd="0" destOrd="0" presId="urn:microsoft.com/office/officeart/2005/8/layout/process1"/>
    <dgm:cxn modelId="{0BDA421F-89FB-4D2F-9707-B14BECA0D751}" type="presOf" srcId="{5DF2FBC8-9E4F-42C7-873B-2078F9B0C469}" destId="{CE051AD8-9427-41F4-A062-1658AAC3779D}" srcOrd="1" destOrd="0" presId="urn:microsoft.com/office/officeart/2005/8/layout/process1"/>
    <dgm:cxn modelId="{1A03D625-8466-44D5-9B5A-6E501B5C50F1}" type="presOf" srcId="{3BC1755F-0669-47B1-B212-D183EB6D0D3E}" destId="{3AE72BE2-C727-4A39-8C15-109771189032}" srcOrd="0" destOrd="0" presId="urn:microsoft.com/office/officeart/2005/8/layout/process1"/>
    <dgm:cxn modelId="{A211D9A4-1EF8-4EF3-A8D4-6AF1F75F1C28}" srcId="{926E6CDB-B9A8-44F0-BD26-A12FAB81945C}" destId="{0B41CDB7-8A21-4B79-B6DA-1F6C56C85032}" srcOrd="0" destOrd="0" parTransId="{6E2E22E3-C1D2-472B-B710-F41F3605BF6A}" sibTransId="{5DF2FBC8-9E4F-42C7-873B-2078F9B0C469}"/>
    <dgm:cxn modelId="{10DA3703-05F9-4BDC-8B8C-08639490F9C5}" srcId="{926E6CDB-B9A8-44F0-BD26-A12FAB81945C}" destId="{B013E363-DB85-4EF1-A2AA-0BA06F9345FB}" srcOrd="1" destOrd="0" parTransId="{66B9391E-C352-4429-96ED-D488B1AF841D}" sibTransId="{3BC1755F-0669-47B1-B212-D183EB6D0D3E}"/>
    <dgm:cxn modelId="{0998723B-EB71-4093-8BDF-CEF41A75356E}" type="presOf" srcId="{4C71118F-5FEA-4590-81AC-C9378A8FB285}" destId="{632B751A-A4AF-4FB1-8C6F-C11E89BEAE8D}" srcOrd="0" destOrd="0" presId="urn:microsoft.com/office/officeart/2005/8/layout/process1"/>
    <dgm:cxn modelId="{27198865-6C13-4F4C-B218-0E8F4D3B5EEE}" type="presOf" srcId="{3BC1755F-0669-47B1-B212-D183EB6D0D3E}" destId="{033BFE34-C97E-4B94-93E6-921FB9F639B4}" srcOrd="1" destOrd="0" presId="urn:microsoft.com/office/officeart/2005/8/layout/process1"/>
    <dgm:cxn modelId="{2B423F4A-39A8-4B8B-8A96-3244626C5DA5}" srcId="{926E6CDB-B9A8-44F0-BD26-A12FAB81945C}" destId="{4C71118F-5FEA-4590-81AC-C9378A8FB285}" srcOrd="2" destOrd="0" parTransId="{E1DCC290-B0D9-4DA7-B53A-516469776914}" sibTransId="{1F685EBF-7BFD-4873-A8F3-6653EBE824DA}"/>
    <dgm:cxn modelId="{EF7BEFB7-32AE-4763-BC51-9B01608AF00F}" type="presOf" srcId="{0B41CDB7-8A21-4B79-B6DA-1F6C56C85032}" destId="{2C05EE18-17B4-49A1-9CB0-B18294225EDE}" srcOrd="0" destOrd="0" presId="urn:microsoft.com/office/officeart/2005/8/layout/process1"/>
    <dgm:cxn modelId="{D0EAD186-C94C-4B80-9158-C615A4143778}" type="presOf" srcId="{B013E363-DB85-4EF1-A2AA-0BA06F9345FB}" destId="{6A70483E-F615-42AA-8F65-6573BD6E6CBB}" srcOrd="0" destOrd="0" presId="urn:microsoft.com/office/officeart/2005/8/layout/process1"/>
    <dgm:cxn modelId="{A5BDC805-972F-4BC1-A042-3B6F5322C09E}" type="presOf" srcId="{5DF2FBC8-9E4F-42C7-873B-2078F9B0C469}" destId="{70191A39-2BE9-472A-A43E-E0D95148BDA9}" srcOrd="0" destOrd="0" presId="urn:microsoft.com/office/officeart/2005/8/layout/process1"/>
    <dgm:cxn modelId="{E67D010F-95A1-4880-BDCA-FA00F0C60B03}" type="presParOf" srcId="{9741D301-E111-4F51-B561-9EEF597B1641}" destId="{2C05EE18-17B4-49A1-9CB0-B18294225EDE}" srcOrd="0" destOrd="0" presId="urn:microsoft.com/office/officeart/2005/8/layout/process1"/>
    <dgm:cxn modelId="{C621AA12-125A-42F4-A744-F29667773088}" type="presParOf" srcId="{9741D301-E111-4F51-B561-9EEF597B1641}" destId="{70191A39-2BE9-472A-A43E-E0D95148BDA9}" srcOrd="1" destOrd="0" presId="urn:microsoft.com/office/officeart/2005/8/layout/process1"/>
    <dgm:cxn modelId="{754116D8-3EC5-4FB1-9EAA-12DFCBBE9620}" type="presParOf" srcId="{70191A39-2BE9-472A-A43E-E0D95148BDA9}" destId="{CE051AD8-9427-41F4-A062-1658AAC3779D}" srcOrd="0" destOrd="0" presId="urn:microsoft.com/office/officeart/2005/8/layout/process1"/>
    <dgm:cxn modelId="{356ED8C7-5903-4A10-94A1-F3287E1D7365}" type="presParOf" srcId="{9741D301-E111-4F51-B561-9EEF597B1641}" destId="{6A70483E-F615-42AA-8F65-6573BD6E6CBB}" srcOrd="2" destOrd="0" presId="urn:microsoft.com/office/officeart/2005/8/layout/process1"/>
    <dgm:cxn modelId="{5B66C006-FB01-48CF-89B6-AB1ABC649DF9}" type="presParOf" srcId="{9741D301-E111-4F51-B561-9EEF597B1641}" destId="{3AE72BE2-C727-4A39-8C15-109771189032}" srcOrd="3" destOrd="0" presId="urn:microsoft.com/office/officeart/2005/8/layout/process1"/>
    <dgm:cxn modelId="{A7559857-DC28-4331-9963-4E34BEDAB647}" type="presParOf" srcId="{3AE72BE2-C727-4A39-8C15-109771189032}" destId="{033BFE34-C97E-4B94-93E6-921FB9F639B4}" srcOrd="0" destOrd="0" presId="urn:microsoft.com/office/officeart/2005/8/layout/process1"/>
    <dgm:cxn modelId="{B83AB293-6149-409F-BFA9-0661A0C178F5}" type="presParOf" srcId="{9741D301-E111-4F51-B561-9EEF597B1641}" destId="{632B751A-A4AF-4FB1-8C6F-C11E89BEAE8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6E6CDB-B9A8-44F0-BD26-A12FAB81945C}" type="doc">
      <dgm:prSet loTypeId="urn:microsoft.com/office/officeart/2005/8/layout/process1" loCatId="process" qsTypeId="urn:microsoft.com/office/officeart/2005/8/quickstyle/simple1#3" qsCatId="simple" csTypeId="urn:microsoft.com/office/officeart/2005/8/colors/accent6_3" csCatId="accent6" phldr="1"/>
      <dgm:spPr/>
    </dgm:pt>
    <dgm:pt modelId="{0B41CDB7-8A21-4B79-B6DA-1F6C56C85032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Норма доходности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2E22E3-C1D2-472B-B710-F41F3605BF6A}" type="parTrans" cxnId="{A211D9A4-1EF8-4EF3-A8D4-6AF1F75F1C2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F2FBC8-9E4F-42C7-873B-2078F9B0C469}" type="sibTrans" cxnId="{A211D9A4-1EF8-4EF3-A8D4-6AF1F75F1C2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13E363-DB85-4EF1-A2AA-0BA06F9345FB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старый капитал устанавливают регионы</a:t>
          </a:r>
        </a:p>
        <a:p>
          <a:pPr algn="l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последний год 1-го ДПР выравниваются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6B9391E-C352-4429-96ED-D488B1AF841D}" type="parTrans" cxnId="{10DA3703-05F9-4BDC-8B8C-08639490F9C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C1755F-0669-47B1-B212-D183EB6D0D3E}" type="sibTrans" cxnId="{10DA3703-05F9-4BDC-8B8C-08639490F9C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41D301-E111-4F51-B561-9EEF597B1641}" type="pres">
      <dgm:prSet presAssocID="{926E6CDB-B9A8-44F0-BD26-A12FAB81945C}" presName="Name0" presStyleCnt="0">
        <dgm:presLayoutVars>
          <dgm:dir/>
          <dgm:resizeHandles val="exact"/>
        </dgm:presLayoutVars>
      </dgm:prSet>
      <dgm:spPr/>
    </dgm:pt>
    <dgm:pt modelId="{2C05EE18-17B4-49A1-9CB0-B18294225EDE}" type="pres">
      <dgm:prSet presAssocID="{0B41CDB7-8A21-4B79-B6DA-1F6C56C8503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91A39-2BE9-472A-A43E-E0D95148BDA9}" type="pres">
      <dgm:prSet presAssocID="{5DF2FBC8-9E4F-42C7-873B-2078F9B0C469}" presName="sibTrans" presStyleLbl="sibTrans2D1" presStyleIdx="0" presStyleCnt="1"/>
      <dgm:spPr/>
      <dgm:t>
        <a:bodyPr/>
        <a:lstStyle/>
        <a:p>
          <a:endParaRPr lang="ru-RU"/>
        </a:p>
      </dgm:t>
    </dgm:pt>
    <dgm:pt modelId="{CE051AD8-9427-41F4-A062-1658AAC3779D}" type="pres">
      <dgm:prSet presAssocID="{5DF2FBC8-9E4F-42C7-873B-2078F9B0C469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A70483E-F615-42AA-8F65-6573BD6E6CBB}" type="pres">
      <dgm:prSet presAssocID="{B013E363-DB85-4EF1-A2AA-0BA06F9345F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1418F1-4A54-48FE-B563-E0D32CB2D45C}" type="presOf" srcId="{926E6CDB-B9A8-44F0-BD26-A12FAB81945C}" destId="{9741D301-E111-4F51-B561-9EEF597B1641}" srcOrd="0" destOrd="0" presId="urn:microsoft.com/office/officeart/2005/8/layout/process1"/>
    <dgm:cxn modelId="{00CD4F0E-145E-4296-920B-A9F55C6C4799}" type="presOf" srcId="{B013E363-DB85-4EF1-A2AA-0BA06F9345FB}" destId="{6A70483E-F615-42AA-8F65-6573BD6E6CBB}" srcOrd="0" destOrd="0" presId="urn:microsoft.com/office/officeart/2005/8/layout/process1"/>
    <dgm:cxn modelId="{A211D9A4-1EF8-4EF3-A8D4-6AF1F75F1C28}" srcId="{926E6CDB-B9A8-44F0-BD26-A12FAB81945C}" destId="{0B41CDB7-8A21-4B79-B6DA-1F6C56C85032}" srcOrd="0" destOrd="0" parTransId="{6E2E22E3-C1D2-472B-B710-F41F3605BF6A}" sibTransId="{5DF2FBC8-9E4F-42C7-873B-2078F9B0C469}"/>
    <dgm:cxn modelId="{3D83DEC4-061D-4065-A4C6-A3A0876D352A}" type="presOf" srcId="{0B41CDB7-8A21-4B79-B6DA-1F6C56C85032}" destId="{2C05EE18-17B4-49A1-9CB0-B18294225EDE}" srcOrd="0" destOrd="0" presId="urn:microsoft.com/office/officeart/2005/8/layout/process1"/>
    <dgm:cxn modelId="{10DA3703-05F9-4BDC-8B8C-08639490F9C5}" srcId="{926E6CDB-B9A8-44F0-BD26-A12FAB81945C}" destId="{B013E363-DB85-4EF1-A2AA-0BA06F9345FB}" srcOrd="1" destOrd="0" parTransId="{66B9391E-C352-4429-96ED-D488B1AF841D}" sibTransId="{3BC1755F-0669-47B1-B212-D183EB6D0D3E}"/>
    <dgm:cxn modelId="{7AD5D83F-025B-4B22-87C7-E9D03B1243BA}" type="presOf" srcId="{5DF2FBC8-9E4F-42C7-873B-2078F9B0C469}" destId="{70191A39-2BE9-472A-A43E-E0D95148BDA9}" srcOrd="0" destOrd="0" presId="urn:microsoft.com/office/officeart/2005/8/layout/process1"/>
    <dgm:cxn modelId="{81EF8017-F399-44DE-83DD-01BDA63FCD27}" type="presOf" srcId="{5DF2FBC8-9E4F-42C7-873B-2078F9B0C469}" destId="{CE051AD8-9427-41F4-A062-1658AAC3779D}" srcOrd="1" destOrd="0" presId="urn:microsoft.com/office/officeart/2005/8/layout/process1"/>
    <dgm:cxn modelId="{40118546-716C-4DE9-86C6-BB89823D9771}" type="presParOf" srcId="{9741D301-E111-4F51-B561-9EEF597B1641}" destId="{2C05EE18-17B4-49A1-9CB0-B18294225EDE}" srcOrd="0" destOrd="0" presId="urn:microsoft.com/office/officeart/2005/8/layout/process1"/>
    <dgm:cxn modelId="{8AD5186A-4269-461B-92CD-60FB05069565}" type="presParOf" srcId="{9741D301-E111-4F51-B561-9EEF597B1641}" destId="{70191A39-2BE9-472A-A43E-E0D95148BDA9}" srcOrd="1" destOrd="0" presId="urn:microsoft.com/office/officeart/2005/8/layout/process1"/>
    <dgm:cxn modelId="{E9E10A7C-EBBE-4558-A9A8-CCBD73E5C2D2}" type="presParOf" srcId="{70191A39-2BE9-472A-A43E-E0D95148BDA9}" destId="{CE051AD8-9427-41F4-A062-1658AAC3779D}" srcOrd="0" destOrd="0" presId="urn:microsoft.com/office/officeart/2005/8/layout/process1"/>
    <dgm:cxn modelId="{3EE8787E-388C-456F-981D-0999DEDDFCE7}" type="presParOf" srcId="{9741D301-E111-4F51-B561-9EEF597B1641}" destId="{6A70483E-F615-42AA-8F65-6573BD6E6CB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6E6CDB-B9A8-44F0-BD26-A12FAB81945C}" type="doc">
      <dgm:prSet loTypeId="urn:microsoft.com/office/officeart/2005/8/layout/process1" loCatId="process" qsTypeId="urn:microsoft.com/office/officeart/2005/8/quickstyle/simple1#4" qsCatId="simple" csTypeId="urn:microsoft.com/office/officeart/2005/8/colors/accent6_3" csCatId="accent6" phldr="1"/>
      <dgm:spPr/>
    </dgm:pt>
    <dgm:pt modelId="{0B41CDB7-8A21-4B79-B6DA-1F6C56C85032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Корректировки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2E22E3-C1D2-472B-B710-F41F3605BF6A}" type="parTrans" cxnId="{A211D9A4-1EF8-4EF3-A8D4-6AF1F75F1C2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F2FBC8-9E4F-42C7-873B-2078F9B0C469}" type="sibTrans" cxnId="{A211D9A4-1EF8-4EF3-A8D4-6AF1F75F1C2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13E363-DB85-4EF1-A2AA-0BA06F9345FB}">
      <dgm:prSet phldrT="[Текст]" custT="1"/>
      <dgm:spPr/>
      <dgm:t>
        <a:bodyPr/>
        <a:lstStyle/>
        <a:p>
          <a:pPr algn="l"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Исполнение </a:t>
          </a:r>
          <a:r>
            <a:rPr lang="ru-RU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инвестпрограммы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</a:t>
          </a:r>
        </a:p>
        <a:p>
          <a:pPr algn="l">
            <a:spcAft>
              <a:spcPts val="0"/>
            </a:spcAft>
          </a:pP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т.ч. при сглаживании в последний год</a:t>
          </a:r>
        </a:p>
        <a:p>
          <a:pPr algn="l">
            <a:spcAft>
              <a:spcPct val="35000"/>
            </a:spcAft>
          </a:pP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Доход на капитал до 2012 г. </a:t>
          </a: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(факт вводов</a:t>
          </a:r>
          <a:r>
            <a: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&lt;</a:t>
          </a: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плана финансирования)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6B9391E-C352-4429-96ED-D488B1AF841D}" type="parTrans" cxnId="{10DA3703-05F9-4BDC-8B8C-08639490F9C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C1755F-0669-47B1-B212-D183EB6D0D3E}" type="sibTrans" cxnId="{10DA3703-05F9-4BDC-8B8C-08639490F9C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41D301-E111-4F51-B561-9EEF597B1641}" type="pres">
      <dgm:prSet presAssocID="{926E6CDB-B9A8-44F0-BD26-A12FAB81945C}" presName="Name0" presStyleCnt="0">
        <dgm:presLayoutVars>
          <dgm:dir/>
          <dgm:resizeHandles val="exact"/>
        </dgm:presLayoutVars>
      </dgm:prSet>
      <dgm:spPr/>
    </dgm:pt>
    <dgm:pt modelId="{2C05EE18-17B4-49A1-9CB0-B18294225EDE}" type="pres">
      <dgm:prSet presAssocID="{0B41CDB7-8A21-4B79-B6DA-1F6C56C8503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91A39-2BE9-472A-A43E-E0D95148BDA9}" type="pres">
      <dgm:prSet presAssocID="{5DF2FBC8-9E4F-42C7-873B-2078F9B0C469}" presName="sibTrans" presStyleLbl="sibTrans2D1" presStyleIdx="0" presStyleCnt="1"/>
      <dgm:spPr/>
      <dgm:t>
        <a:bodyPr/>
        <a:lstStyle/>
        <a:p>
          <a:endParaRPr lang="ru-RU"/>
        </a:p>
      </dgm:t>
    </dgm:pt>
    <dgm:pt modelId="{CE051AD8-9427-41F4-A062-1658AAC3779D}" type="pres">
      <dgm:prSet presAssocID="{5DF2FBC8-9E4F-42C7-873B-2078F9B0C469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A70483E-F615-42AA-8F65-6573BD6E6CBB}" type="pres">
      <dgm:prSet presAssocID="{B013E363-DB85-4EF1-A2AA-0BA06F9345F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FF94C0-B682-4F9A-976F-0B47B28B37A9}" type="presOf" srcId="{5DF2FBC8-9E4F-42C7-873B-2078F9B0C469}" destId="{CE051AD8-9427-41F4-A062-1658AAC3779D}" srcOrd="1" destOrd="0" presId="urn:microsoft.com/office/officeart/2005/8/layout/process1"/>
    <dgm:cxn modelId="{887AF0F0-7061-476F-868E-5360DF541E84}" type="presOf" srcId="{0B41CDB7-8A21-4B79-B6DA-1F6C56C85032}" destId="{2C05EE18-17B4-49A1-9CB0-B18294225EDE}" srcOrd="0" destOrd="0" presId="urn:microsoft.com/office/officeart/2005/8/layout/process1"/>
    <dgm:cxn modelId="{0CF1F3A4-A7A3-459A-9105-2863DD2AA23F}" type="presOf" srcId="{926E6CDB-B9A8-44F0-BD26-A12FAB81945C}" destId="{9741D301-E111-4F51-B561-9EEF597B1641}" srcOrd="0" destOrd="0" presId="urn:microsoft.com/office/officeart/2005/8/layout/process1"/>
    <dgm:cxn modelId="{A211D9A4-1EF8-4EF3-A8D4-6AF1F75F1C28}" srcId="{926E6CDB-B9A8-44F0-BD26-A12FAB81945C}" destId="{0B41CDB7-8A21-4B79-B6DA-1F6C56C85032}" srcOrd="0" destOrd="0" parTransId="{6E2E22E3-C1D2-472B-B710-F41F3605BF6A}" sibTransId="{5DF2FBC8-9E4F-42C7-873B-2078F9B0C469}"/>
    <dgm:cxn modelId="{10DA3703-05F9-4BDC-8B8C-08639490F9C5}" srcId="{926E6CDB-B9A8-44F0-BD26-A12FAB81945C}" destId="{B013E363-DB85-4EF1-A2AA-0BA06F9345FB}" srcOrd="1" destOrd="0" parTransId="{66B9391E-C352-4429-96ED-D488B1AF841D}" sibTransId="{3BC1755F-0669-47B1-B212-D183EB6D0D3E}"/>
    <dgm:cxn modelId="{3690918D-2F72-4940-A762-C7CACC289D15}" type="presOf" srcId="{5DF2FBC8-9E4F-42C7-873B-2078F9B0C469}" destId="{70191A39-2BE9-472A-A43E-E0D95148BDA9}" srcOrd="0" destOrd="0" presId="urn:microsoft.com/office/officeart/2005/8/layout/process1"/>
    <dgm:cxn modelId="{F782D7A3-A242-419B-8767-10E6269D04E4}" type="presOf" srcId="{B013E363-DB85-4EF1-A2AA-0BA06F9345FB}" destId="{6A70483E-F615-42AA-8F65-6573BD6E6CBB}" srcOrd="0" destOrd="0" presId="urn:microsoft.com/office/officeart/2005/8/layout/process1"/>
    <dgm:cxn modelId="{EA83EC3C-A74F-4769-BA18-BA6FC539E4DC}" type="presParOf" srcId="{9741D301-E111-4F51-B561-9EEF597B1641}" destId="{2C05EE18-17B4-49A1-9CB0-B18294225EDE}" srcOrd="0" destOrd="0" presId="urn:microsoft.com/office/officeart/2005/8/layout/process1"/>
    <dgm:cxn modelId="{994D5706-984B-4536-987A-96E2C00879B3}" type="presParOf" srcId="{9741D301-E111-4F51-B561-9EEF597B1641}" destId="{70191A39-2BE9-472A-A43E-E0D95148BDA9}" srcOrd="1" destOrd="0" presId="urn:microsoft.com/office/officeart/2005/8/layout/process1"/>
    <dgm:cxn modelId="{2BD95CCD-7212-45E6-85B0-6AECF3E8995F}" type="presParOf" srcId="{70191A39-2BE9-472A-A43E-E0D95148BDA9}" destId="{CE051AD8-9427-41F4-A062-1658AAC3779D}" srcOrd="0" destOrd="0" presId="urn:microsoft.com/office/officeart/2005/8/layout/process1"/>
    <dgm:cxn modelId="{A749A377-0BC8-4ED8-A537-12A4C71D1123}" type="presParOf" srcId="{9741D301-E111-4F51-B561-9EEF597B1641}" destId="{6A70483E-F615-42AA-8F65-6573BD6E6CB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6E6CDB-B9A8-44F0-BD26-A12FAB81945C}" type="doc">
      <dgm:prSet loTypeId="urn:microsoft.com/office/officeart/2005/8/layout/process1" loCatId="process" qsTypeId="urn:microsoft.com/office/officeart/2005/8/quickstyle/simple1#5" qsCatId="simple" csTypeId="urn:microsoft.com/office/officeart/2005/8/colors/accent6_3" csCatId="accent6" phldr="1"/>
      <dgm:spPr/>
    </dgm:pt>
    <dgm:pt modelId="{0B41CDB7-8A21-4B79-B6DA-1F6C56C85032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Неподконтрольные расходы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2E22E3-C1D2-472B-B710-F41F3605BF6A}" type="parTrans" cxnId="{A211D9A4-1EF8-4EF3-A8D4-6AF1F75F1C2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F2FBC8-9E4F-42C7-873B-2078F9B0C469}" type="sibTrans" cxnId="{A211D9A4-1EF8-4EF3-A8D4-6AF1F75F1C2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13E363-DB85-4EF1-A2AA-0BA06F9345FB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Регулируемые услуги в сфере </a:t>
          </a:r>
          <a:r>
            <a:rPr lang="ru-RU" sz="13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электроэнергетики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Аренда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Налоги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 Льготное ТП</a:t>
          </a:r>
        </a:p>
      </dgm:t>
    </dgm:pt>
    <dgm:pt modelId="{66B9391E-C352-4429-96ED-D488B1AF841D}" type="parTrans" cxnId="{10DA3703-05F9-4BDC-8B8C-08639490F9C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C1755F-0669-47B1-B212-D183EB6D0D3E}" type="sibTrans" cxnId="{10DA3703-05F9-4BDC-8B8C-08639490F9C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41D301-E111-4F51-B561-9EEF597B1641}" type="pres">
      <dgm:prSet presAssocID="{926E6CDB-B9A8-44F0-BD26-A12FAB81945C}" presName="Name0" presStyleCnt="0">
        <dgm:presLayoutVars>
          <dgm:dir/>
          <dgm:resizeHandles val="exact"/>
        </dgm:presLayoutVars>
      </dgm:prSet>
      <dgm:spPr/>
    </dgm:pt>
    <dgm:pt modelId="{2C05EE18-17B4-49A1-9CB0-B18294225EDE}" type="pres">
      <dgm:prSet presAssocID="{0B41CDB7-8A21-4B79-B6DA-1F6C56C8503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91A39-2BE9-472A-A43E-E0D95148BDA9}" type="pres">
      <dgm:prSet presAssocID="{5DF2FBC8-9E4F-42C7-873B-2078F9B0C469}" presName="sibTrans" presStyleLbl="sibTrans2D1" presStyleIdx="0" presStyleCnt="1"/>
      <dgm:spPr/>
      <dgm:t>
        <a:bodyPr/>
        <a:lstStyle/>
        <a:p>
          <a:endParaRPr lang="ru-RU"/>
        </a:p>
      </dgm:t>
    </dgm:pt>
    <dgm:pt modelId="{CE051AD8-9427-41F4-A062-1658AAC3779D}" type="pres">
      <dgm:prSet presAssocID="{5DF2FBC8-9E4F-42C7-873B-2078F9B0C469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A70483E-F615-42AA-8F65-6573BD6E6CBB}" type="pres">
      <dgm:prSet presAssocID="{B013E363-DB85-4EF1-A2AA-0BA06F9345FB}" presName="node" presStyleLbl="node1" presStyleIdx="1" presStyleCnt="2" custLinFactNeighborY="7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11D9A4-1EF8-4EF3-A8D4-6AF1F75F1C28}" srcId="{926E6CDB-B9A8-44F0-BD26-A12FAB81945C}" destId="{0B41CDB7-8A21-4B79-B6DA-1F6C56C85032}" srcOrd="0" destOrd="0" parTransId="{6E2E22E3-C1D2-472B-B710-F41F3605BF6A}" sibTransId="{5DF2FBC8-9E4F-42C7-873B-2078F9B0C469}"/>
    <dgm:cxn modelId="{AE70F1B4-1309-4CB5-B4EE-996D4325BD89}" type="presOf" srcId="{B013E363-DB85-4EF1-A2AA-0BA06F9345FB}" destId="{6A70483E-F615-42AA-8F65-6573BD6E6CBB}" srcOrd="0" destOrd="0" presId="urn:microsoft.com/office/officeart/2005/8/layout/process1"/>
    <dgm:cxn modelId="{10DA3703-05F9-4BDC-8B8C-08639490F9C5}" srcId="{926E6CDB-B9A8-44F0-BD26-A12FAB81945C}" destId="{B013E363-DB85-4EF1-A2AA-0BA06F9345FB}" srcOrd="1" destOrd="0" parTransId="{66B9391E-C352-4429-96ED-D488B1AF841D}" sibTransId="{3BC1755F-0669-47B1-B212-D183EB6D0D3E}"/>
    <dgm:cxn modelId="{E9CBC4CE-D6E1-4A21-88F2-8A4F994722F2}" type="presOf" srcId="{5DF2FBC8-9E4F-42C7-873B-2078F9B0C469}" destId="{CE051AD8-9427-41F4-A062-1658AAC3779D}" srcOrd="1" destOrd="0" presId="urn:microsoft.com/office/officeart/2005/8/layout/process1"/>
    <dgm:cxn modelId="{67835661-3DBD-40F9-BC27-A4F743D237FB}" type="presOf" srcId="{5DF2FBC8-9E4F-42C7-873B-2078F9B0C469}" destId="{70191A39-2BE9-472A-A43E-E0D95148BDA9}" srcOrd="0" destOrd="0" presId="urn:microsoft.com/office/officeart/2005/8/layout/process1"/>
    <dgm:cxn modelId="{B57F2E96-F905-4225-9AF5-0818C2510476}" type="presOf" srcId="{0B41CDB7-8A21-4B79-B6DA-1F6C56C85032}" destId="{2C05EE18-17B4-49A1-9CB0-B18294225EDE}" srcOrd="0" destOrd="0" presId="urn:microsoft.com/office/officeart/2005/8/layout/process1"/>
    <dgm:cxn modelId="{4D7C2689-A4EE-41AA-9581-C4A337929334}" type="presOf" srcId="{926E6CDB-B9A8-44F0-BD26-A12FAB81945C}" destId="{9741D301-E111-4F51-B561-9EEF597B1641}" srcOrd="0" destOrd="0" presId="urn:microsoft.com/office/officeart/2005/8/layout/process1"/>
    <dgm:cxn modelId="{E905F369-7A26-4B86-B731-67592C16DA02}" type="presParOf" srcId="{9741D301-E111-4F51-B561-9EEF597B1641}" destId="{2C05EE18-17B4-49A1-9CB0-B18294225EDE}" srcOrd="0" destOrd="0" presId="urn:microsoft.com/office/officeart/2005/8/layout/process1"/>
    <dgm:cxn modelId="{DEA91B1A-6BE7-4772-9CC4-4A199CE5992D}" type="presParOf" srcId="{9741D301-E111-4F51-B561-9EEF597B1641}" destId="{70191A39-2BE9-472A-A43E-E0D95148BDA9}" srcOrd="1" destOrd="0" presId="urn:microsoft.com/office/officeart/2005/8/layout/process1"/>
    <dgm:cxn modelId="{5C4D0D5E-A961-4B09-94DF-054F23D3F7BD}" type="presParOf" srcId="{70191A39-2BE9-472A-A43E-E0D95148BDA9}" destId="{CE051AD8-9427-41F4-A062-1658AAC3779D}" srcOrd="0" destOrd="0" presId="urn:microsoft.com/office/officeart/2005/8/layout/process1"/>
    <dgm:cxn modelId="{1467D007-7ED4-4B6C-8B52-A7CC30F3B426}" type="presParOf" srcId="{9741D301-E111-4F51-B561-9EEF597B1641}" destId="{6A70483E-F615-42AA-8F65-6573BD6E6CB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F45606-790B-45E0-A3E4-A5A98DBB092D}" type="doc">
      <dgm:prSet loTypeId="urn:microsoft.com/office/officeart/2005/8/layout/vList5" loCatId="list" qsTypeId="urn:microsoft.com/office/officeart/2005/8/quickstyle/simple1#6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839FA588-2F4E-4311-8EEC-BD7655D31FC9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Потери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(п. 34, 38 Основ)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18FDB93-7A55-47E0-9166-825C4DD808EF}" type="parTrans" cxnId="{D062FEA9-8374-413F-9B5B-B684E8BC475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2F92707-422B-4A1B-A6A5-2B46CF6A139D}" type="sibTrans" cxnId="{D062FEA9-8374-413F-9B5B-B684E8BC475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17406B1-C8BD-4B03-A481-A16C8062C4FB}">
      <dgm:prSet phldrT="[Текст]" custT="1"/>
      <dgm:spPr/>
      <dgm:t>
        <a:bodyPr/>
        <a:lstStyle/>
        <a:p>
          <a:pPr marL="114300">
            <a:lnSpc>
              <a:spcPct val="90000"/>
            </a:lnSpc>
            <a:spcAft>
              <a:spcPct val="15000"/>
            </a:spcAft>
          </a:pPr>
          <a:r>
            <a:rPr lang="ru-RU" sz="1400" b="1" smtClean="0">
              <a:latin typeface="Times New Roman" pitchFamily="18" charset="0"/>
              <a:cs typeface="Times New Roman" pitchFamily="18" charset="0"/>
            </a:rPr>
            <a:t>Долгосрочный параметр</a:t>
          </a:r>
          <a:r>
            <a:rPr lang="ru-RU" sz="140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B8331D3-C4F4-4A11-A387-844432ACC548}" type="parTrans" cxnId="{56A2F0C8-0E88-4863-95F2-53FA4F94488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0167170-4363-409C-BAE4-E8E92CEB17D2}" type="sibTrans" cxnId="{56A2F0C8-0E88-4863-95F2-53FA4F94488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1BD6615-389F-42ED-B967-E019CAE82AB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Аренда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(п. 28 Основ, письмо ФСТ от 12.04.12 №12-080)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F43FF66-0885-41E6-B930-D0767027553B}" type="parTrans" cxnId="{13D6A4C7-ECAF-4712-B439-6E9D4E70A22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5E03740-20F0-4FD6-862D-F49C03E8B44F}" type="sibTrans" cxnId="{13D6A4C7-ECAF-4712-B439-6E9D4E70A22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0E3935C-2ADA-4DEE-AA83-561F1CD5BAC6}">
      <dgm:prSet phldrT="[Текст]" custT="1"/>
      <dgm:spPr/>
      <dgm:t>
        <a:bodyPr/>
        <a:lstStyle/>
        <a:p>
          <a:pPr marL="114300">
            <a:lnSpc>
              <a:spcPct val="90000"/>
            </a:lnSpc>
            <a:spcAft>
              <a:spcPct val="15000"/>
            </a:spcAft>
          </a:pP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Исключаются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расходы по аренде объектов: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AD54EB13-1460-46FD-B9B8-2352C6F970A2}" type="parTrans" cxnId="{FA4E5EA9-0C79-45A4-82F6-35D4877EC63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D6B0C18-74BE-44A0-AB23-A582ECFB3E6E}" type="sibTrans" cxnId="{FA4E5EA9-0C79-45A4-82F6-35D4877EC63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441C0-E7C4-4C67-AFB7-9B43E493F416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электросетевого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хозяйства, если их собственник –                единственный потребитель услуг,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E3A4292-17C1-4700-917C-C63CB71CF11A}" type="parTrans" cxnId="{D037F842-9223-48BE-A4EE-9A1CC94DEC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67F3CC3-3DA7-4AA9-8FDE-8E9A5BCB563D}" type="sibTrans" cxnId="{D037F842-9223-48BE-A4EE-9A1CC94DECC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4C8D880-CAE3-4ABA-BEC9-A9FF88E3C01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Инвестиции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(п. 38 Основ, письмо ФСТ от 01.02.12 №12-021)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47CEC8E-FB7D-41AB-AA79-2338BD58DBBC}" type="parTrans" cxnId="{35DBF448-28CD-4E3D-AC9B-14666E365B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3CBC923-C8E9-456B-BB20-D52256445E4D}" type="sibTrans" cxnId="{35DBF448-28CD-4E3D-AC9B-14666E365B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C02F9F7-933B-42B1-BA77-12736011FF9B}">
      <dgm:prSet phldrT="[Текст]" custT="1"/>
      <dgm:spPr/>
      <dgm:t>
        <a:bodyPr/>
        <a:lstStyle/>
        <a:p>
          <a:pPr marL="114300">
            <a:lnSpc>
              <a:spcPct val="90000"/>
            </a:lnSpc>
            <a:spcAft>
              <a:spcPct val="1500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 долгосрочной индексации -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не более 12% от НВВ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на содержание за исключением: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5AC5BD69-DD23-484D-A438-D1D2F11FAE2D}" type="parTrans" cxnId="{E1E629DB-8FC0-4B7C-9916-A6206E7E253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AD32247-4F97-46FC-AD59-E64246EA80C5}" type="sibTrans" cxnId="{E1E629DB-8FC0-4B7C-9916-A6206E7E253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FB2FD17-42AF-4E1C-93B2-285F032C5942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учтенных в РИК других ТСО.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CE73294-4E9A-44BA-96D0-C964536E7FB1}" type="parTrans" cxnId="{2DB24985-099F-40B4-9010-0A5CE606FC4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68B6A94-29B2-4065-B946-292530462421}" type="sibTrans" cxnId="{2DB24985-099F-40B4-9010-0A5CE606FC4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E49C22-CF3D-4503-9D18-CB3E648CBFBC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инвестиций с налогом на прибыль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3DA66ED-53D8-4DAD-9E20-9AE24878668C}" type="parTrans" cxnId="{FF11DF9E-56DE-4119-BFE4-6281385FAD0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7AB106B-E316-4752-AEB7-238CAE4B8E8F}" type="sibTrans" cxnId="{FF11DF9E-56DE-4119-BFE4-6281385FAD0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835CA6C-4912-4C84-B2A5-7516D4DC0757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платы ФСК ЕЭС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4B85385-5722-4153-A89A-166C35061F70}" type="parTrans" cxnId="{79FE23DB-C982-47B2-8A15-C7190F2280E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ADFB643-2A8D-4B6A-9E16-A8088A1A80A4}" type="sibTrans" cxnId="{79FE23DB-C982-47B2-8A15-C7190F2280E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1D138EE-B332-4F85-A193-79C634F63B3B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потерь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ABD6B2F-566E-4896-B5D8-EB2663678D2D}" type="parTrans" cxnId="{3E309F41-4B54-4F75-91B0-CAACC2AACA2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1BA1872-4639-4118-AE7E-3B486AC57705}" type="sibTrans" cxnId="{3E309F41-4B54-4F75-91B0-CAACC2AACA2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25E969A-FC60-4EE5-BA8B-1FA969304F6A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расходов на аренду объектов сетевого хозяйства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5A36ED1-2EBE-4C11-BC61-82CF2B218D91}" type="parTrans" cxnId="{48F30007-5CF6-41B2-A1BF-2F1A49CE58D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BD6C0FC-1E24-4DD2-99E1-25F04BEA3BA1}" type="sibTrans" cxnId="{48F30007-5CF6-41B2-A1BF-2F1A49CE58D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9C1CFE6-0EDD-4DBF-8178-5685809FAE2D}">
      <dgm:prSet phldrT="[Текст]" custT="1"/>
      <dgm:spPr/>
      <dgm:t>
        <a:bodyPr/>
        <a:lstStyle/>
        <a:p>
          <a:pPr marL="114300">
            <a:lnSpc>
              <a:spcPct val="90000"/>
            </a:lnSpc>
            <a:spcAft>
              <a:spcPct val="15000"/>
            </a:spcAft>
          </a:pP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Определяются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– Амортизация +Налог на имущество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ECB0C5D-109F-4B1B-A3C8-D549EF99BB3C}" type="sibTrans" cxnId="{944C856E-188D-4EF6-9220-1A0B74FD223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D82F378-099D-41B5-AE8B-3EB48ECD1D1A}" type="parTrans" cxnId="{944C856E-188D-4EF6-9220-1A0B74FD223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4759F82-F934-4419-BFE8-C0CAAFC0DC48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далее – снижение по программе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энергоэффективности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, если ее нет – минус 10% ежегодно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FF6BBA69-7053-4B15-A5B4-C4A489B19BB2}" type="sibTrans" cxnId="{191EBFE3-A4CB-4670-AD2C-BC2F94672FE0}">
      <dgm:prSet/>
      <dgm:spPr/>
      <dgm:t>
        <a:bodyPr/>
        <a:lstStyle/>
        <a:p>
          <a:endParaRPr lang="ru-RU"/>
        </a:p>
      </dgm:t>
    </dgm:pt>
    <dgm:pt modelId="{39EB5934-4A3E-4B41-B198-21D14F08AD25}" type="parTrans" cxnId="{191EBFE3-A4CB-4670-AD2C-BC2F94672FE0}">
      <dgm:prSet/>
      <dgm:spPr/>
      <dgm:t>
        <a:bodyPr/>
        <a:lstStyle/>
        <a:p>
          <a:endParaRPr lang="ru-RU"/>
        </a:p>
      </dgm:t>
    </dgm:pt>
    <dgm:pt modelId="{E5C6D3D1-8BF0-423D-8DF6-6E58994B5F25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на 1й год ДПР (или 2012 г.)  – по нормативу Минэнерго, утвержденному до 01.10, если нет – по балансу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6DAEB22B-710B-420D-8FC5-E3E84C15255C}" type="sibTrans" cxnId="{8AD0FD40-662E-432D-9D3F-362D99465A7B}">
      <dgm:prSet/>
      <dgm:spPr/>
      <dgm:t>
        <a:bodyPr/>
        <a:lstStyle/>
        <a:p>
          <a:endParaRPr lang="ru-RU"/>
        </a:p>
      </dgm:t>
    </dgm:pt>
    <dgm:pt modelId="{009C4AEA-7EF7-498F-9554-5CDAD4883320}" type="parTrans" cxnId="{8AD0FD40-662E-432D-9D3F-362D99465A7B}">
      <dgm:prSet/>
      <dgm:spPr/>
      <dgm:t>
        <a:bodyPr/>
        <a:lstStyle/>
        <a:p>
          <a:endParaRPr lang="ru-RU"/>
        </a:p>
      </dgm:t>
    </dgm:pt>
    <dgm:pt modelId="{84F6DE3E-7BFE-47CA-A483-AA98B4AFC725}">
      <dgm:prSet phldrT="[Текст]" custT="1"/>
      <dgm:spPr/>
      <dgm:t>
        <a:bodyPr/>
        <a:lstStyle/>
        <a:p>
          <a:pPr marL="114300">
            <a:lnSpc>
              <a:spcPct val="90000"/>
            </a:lnSpc>
            <a:spcAft>
              <a:spcPct val="15000"/>
            </a:spcAft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Величина технологического расхода: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6C65A57-0911-45B0-903B-3D74E72540E0}" type="sibTrans" cxnId="{FA8B7904-65B7-4153-A493-0555298B2C34}">
      <dgm:prSet/>
      <dgm:spPr/>
      <dgm:t>
        <a:bodyPr/>
        <a:lstStyle/>
        <a:p>
          <a:endParaRPr lang="ru-RU"/>
        </a:p>
      </dgm:t>
    </dgm:pt>
    <dgm:pt modelId="{2B15C6D0-3B70-4489-B086-8DEA6F0E5D80}" type="parTrans" cxnId="{FA8B7904-65B7-4153-A493-0555298B2C34}">
      <dgm:prSet/>
      <dgm:spPr/>
      <dgm:t>
        <a:bodyPr/>
        <a:lstStyle/>
        <a:p>
          <a:endParaRPr lang="ru-RU"/>
        </a:p>
      </dgm:t>
    </dgm:pt>
    <dgm:pt modelId="{382EACAB-C1B2-444F-95D4-A8C29F9BCC0E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Индексация – величина технологического расхода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DE3D951-6359-4D1C-9F3A-5CB80FC85AC9}" type="sibTrans" cxnId="{B38E6A3A-C13B-4916-80A6-FD6AB454639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01C423-8F14-4D5F-9D10-1EB585376656}" type="parTrans" cxnId="{B38E6A3A-C13B-4916-80A6-FD6AB454639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A20C267-825B-43DD-9D40-F738E42CF793}">
      <dgm:prSet phldrT="[Текст]" custT="1"/>
      <dgm:spPr/>
      <dgm:t>
        <a:bodyPr/>
        <a:lstStyle/>
        <a:p>
          <a:pPr marL="360000">
            <a:lnSpc>
              <a:spcPct val="100000"/>
            </a:lnSpc>
            <a:spcAft>
              <a:spcPts val="0"/>
            </a:spcAft>
          </a:pP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RAB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– норматив потерь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0895A40-60C5-44F7-842B-895532CDE0B2}" type="sibTrans" cxnId="{3F26010C-36ED-4571-A2B9-89835CF16674}">
      <dgm:prSet/>
      <dgm:spPr/>
      <dgm:t>
        <a:bodyPr/>
        <a:lstStyle/>
        <a:p>
          <a:endParaRPr lang="ru-RU"/>
        </a:p>
      </dgm:t>
    </dgm:pt>
    <dgm:pt modelId="{0D4FC961-EDDD-4E49-858B-7016CEA89EEB}" type="parTrans" cxnId="{3F26010C-36ED-4571-A2B9-89835CF16674}">
      <dgm:prSet/>
      <dgm:spPr/>
      <dgm:t>
        <a:bodyPr/>
        <a:lstStyle/>
        <a:p>
          <a:endParaRPr lang="ru-RU"/>
        </a:p>
      </dgm:t>
    </dgm:pt>
    <dgm:pt modelId="{6E5077F6-4954-46EE-BFC3-165C824AE951}" type="pres">
      <dgm:prSet presAssocID="{50F45606-790B-45E0-A3E4-A5A98DBB09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A0621B-A03D-421E-A3A5-C59A2E68C2C9}" type="pres">
      <dgm:prSet presAssocID="{839FA588-2F4E-4311-8EEC-BD7655D31FC9}" presName="linNode" presStyleCnt="0"/>
      <dgm:spPr/>
    </dgm:pt>
    <dgm:pt modelId="{2493D766-C460-4070-AF94-75BA7D2AFE04}" type="pres">
      <dgm:prSet presAssocID="{839FA588-2F4E-4311-8EEC-BD7655D31FC9}" presName="parentText" presStyleLbl="node1" presStyleIdx="0" presStyleCnt="3" custScaleX="81918" custScaleY="102336" custLinFactNeighborX="-50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DF637-9E35-44CF-B320-EF429E52272F}" type="pres">
      <dgm:prSet presAssocID="{839FA588-2F4E-4311-8EEC-BD7655D31FC9}" presName="descendantText" presStyleLbl="alignAccFollowNode1" presStyleIdx="0" presStyleCnt="3" custScaleX="105373" custScaleY="114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5E4B5-CFF5-494B-8D94-A5258D012910}" type="pres">
      <dgm:prSet presAssocID="{E2F92707-422B-4A1B-A6A5-2B46CF6A139D}" presName="sp" presStyleCnt="0"/>
      <dgm:spPr/>
    </dgm:pt>
    <dgm:pt modelId="{76C434A8-A628-48AD-A71E-C96E4FB9729C}" type="pres">
      <dgm:prSet presAssocID="{31BD6615-389F-42ED-B967-E019CAE82ABB}" presName="linNode" presStyleCnt="0"/>
      <dgm:spPr/>
    </dgm:pt>
    <dgm:pt modelId="{8E672163-266C-4091-B1D2-5115B2613C21}" type="pres">
      <dgm:prSet presAssocID="{31BD6615-389F-42ED-B967-E019CAE82ABB}" presName="parentText" presStyleLbl="node1" presStyleIdx="1" presStyleCnt="3" custScaleX="81908" custScaleY="88301" custLinFactNeighborX="-5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62AA8-1490-4CF2-A494-0B0411804522}" type="pres">
      <dgm:prSet presAssocID="{31BD6615-389F-42ED-B967-E019CAE82ABB}" presName="descendantText" presStyleLbl="alignAccFollowNode1" presStyleIdx="1" presStyleCnt="3" custScaleX="105083" custScaleY="109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96E09-2967-4A03-94DF-1C4249CE1AB1}" type="pres">
      <dgm:prSet presAssocID="{15E03740-20F0-4FD6-862D-F49C03E8B44F}" presName="sp" presStyleCnt="0"/>
      <dgm:spPr/>
    </dgm:pt>
    <dgm:pt modelId="{2D3CDA1E-AC73-429B-BB06-DC2BCF6C7875}" type="pres">
      <dgm:prSet presAssocID="{D4C8D880-CAE3-4ABA-BEC9-A9FF88E3C017}" presName="linNode" presStyleCnt="0"/>
      <dgm:spPr/>
    </dgm:pt>
    <dgm:pt modelId="{1887D273-BFAE-4FE4-B710-3FF2BF169C76}" type="pres">
      <dgm:prSet presAssocID="{D4C8D880-CAE3-4ABA-BEC9-A9FF88E3C017}" presName="parentText" presStyleLbl="node1" presStyleIdx="2" presStyleCnt="3" custScaleX="81908" custLinFactNeighborX="-5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4A421E-E455-4A87-9D63-3FC5F20AED53}" type="pres">
      <dgm:prSet presAssocID="{D4C8D880-CAE3-4ABA-BEC9-A9FF88E3C017}" presName="descendantText" presStyleLbl="alignAccFollowNode1" presStyleIdx="2" presStyleCnt="3" custScaleX="105083" custScaleY="117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4C856E-188D-4EF6-9220-1A0B74FD2237}" srcId="{31BD6615-389F-42ED-B967-E019CAE82ABB}" destId="{F9C1CFE6-0EDD-4DBF-8178-5685809FAE2D}" srcOrd="3" destOrd="0" parTransId="{ED82F378-099D-41B5-AE8B-3EB48ECD1D1A}" sibTransId="{BECB0C5D-109F-4B1B-A3C8-D549EF99BB3C}"/>
    <dgm:cxn modelId="{E9E59953-2783-42C8-BB76-10657F6990AE}" type="presOf" srcId="{50F45606-790B-45E0-A3E4-A5A98DBB092D}" destId="{6E5077F6-4954-46EE-BFC3-165C824AE951}" srcOrd="0" destOrd="0" presId="urn:microsoft.com/office/officeart/2005/8/layout/vList5"/>
    <dgm:cxn modelId="{C27736E4-89B7-4B3A-88C9-A03AE804241B}" type="presOf" srcId="{D4759F82-F934-4419-BFE8-C0CAAFC0DC48}" destId="{EF3DF637-9E35-44CF-B320-EF429E52272F}" srcOrd="0" destOrd="5" presId="urn:microsoft.com/office/officeart/2005/8/layout/vList5"/>
    <dgm:cxn modelId="{56A2F0C8-0E88-4863-95F2-53FA4F944887}" srcId="{839FA588-2F4E-4311-8EEC-BD7655D31FC9}" destId="{317406B1-C8BD-4B03-A481-A16C8062C4FB}" srcOrd="0" destOrd="0" parTransId="{FB8331D3-C4F4-4A11-A387-844432ACC548}" sibTransId="{60167170-4363-409C-BAE4-E8E92CEB17D2}"/>
    <dgm:cxn modelId="{13D6A4C7-ECAF-4712-B439-6E9D4E70A22A}" srcId="{50F45606-790B-45E0-A3E4-A5A98DBB092D}" destId="{31BD6615-389F-42ED-B967-E019CAE82ABB}" srcOrd="1" destOrd="0" parTransId="{CF43FF66-0885-41E6-B930-D0767027553B}" sibTransId="{15E03740-20F0-4FD6-862D-F49C03E8B44F}"/>
    <dgm:cxn modelId="{EE8B8C05-9A94-4AA2-9D23-D9ACEB9C107D}" type="presOf" srcId="{5835CA6C-4912-4C84-B2A5-7516D4DC0757}" destId="{904A421E-E455-4A87-9D63-3FC5F20AED53}" srcOrd="0" destOrd="2" presId="urn:microsoft.com/office/officeart/2005/8/layout/vList5"/>
    <dgm:cxn modelId="{35DBF448-28CD-4E3D-AC9B-14666E365B23}" srcId="{50F45606-790B-45E0-A3E4-A5A98DBB092D}" destId="{D4C8D880-CAE3-4ABA-BEC9-A9FF88E3C017}" srcOrd="2" destOrd="0" parTransId="{A47CEC8E-FB7D-41AB-AA79-2338BD58DBBC}" sibTransId="{53CBC923-C8E9-456B-BB20-D52256445E4D}"/>
    <dgm:cxn modelId="{DE0865EA-F220-493F-AA1A-3923C587FB1B}" type="presOf" srcId="{E5C6D3D1-8BF0-423D-8DF6-6E58994B5F25}" destId="{EF3DF637-9E35-44CF-B320-EF429E52272F}" srcOrd="0" destOrd="4" presId="urn:microsoft.com/office/officeart/2005/8/layout/vList5"/>
    <dgm:cxn modelId="{E695061E-D61E-4516-BF82-9206AF722971}" type="presOf" srcId="{D4C8D880-CAE3-4ABA-BEC9-A9FF88E3C017}" destId="{1887D273-BFAE-4FE4-B710-3FF2BF169C76}" srcOrd="0" destOrd="0" presId="urn:microsoft.com/office/officeart/2005/8/layout/vList5"/>
    <dgm:cxn modelId="{3E309F41-4B54-4F75-91B0-CAACC2AACA2B}" srcId="{D4C8D880-CAE3-4ABA-BEC9-A9FF88E3C017}" destId="{11D138EE-B332-4F85-A193-79C634F63B3B}" srcOrd="3" destOrd="0" parTransId="{EABD6B2F-566E-4896-B5D8-EB2663678D2D}" sibTransId="{01BA1872-4639-4118-AE7E-3B486AC57705}"/>
    <dgm:cxn modelId="{3C3D3DC9-7519-44BC-8270-30778507A430}" type="presOf" srcId="{B0E3935C-2ADA-4DEE-AA83-561F1CD5BAC6}" destId="{A5962AA8-1490-4CF2-A494-0B0411804522}" srcOrd="0" destOrd="0" presId="urn:microsoft.com/office/officeart/2005/8/layout/vList5"/>
    <dgm:cxn modelId="{34C9E9DA-089D-406F-A745-82FAD4944821}" type="presOf" srcId="{62E49C22-CF3D-4503-9D18-CB3E648CBFBC}" destId="{904A421E-E455-4A87-9D63-3FC5F20AED53}" srcOrd="0" destOrd="1" presId="urn:microsoft.com/office/officeart/2005/8/layout/vList5"/>
    <dgm:cxn modelId="{3AE47256-39EA-4685-A50B-98FDB4025A74}" type="presOf" srcId="{9FB2FD17-42AF-4E1C-93B2-285F032C5942}" destId="{A5962AA8-1490-4CF2-A494-0B0411804522}" srcOrd="0" destOrd="2" presId="urn:microsoft.com/office/officeart/2005/8/layout/vList5"/>
    <dgm:cxn modelId="{48F30007-5CF6-41B2-A1BF-2F1A49CE58DA}" srcId="{D4C8D880-CAE3-4ABA-BEC9-A9FF88E3C017}" destId="{B25E969A-FC60-4EE5-BA8B-1FA969304F6A}" srcOrd="4" destOrd="0" parTransId="{E5A36ED1-2EBE-4C11-BC61-82CF2B218D91}" sibTransId="{9BD6C0FC-1E24-4DD2-99E1-25F04BEA3BA1}"/>
    <dgm:cxn modelId="{CBD4D557-E0CF-45CD-939A-759BED8C3F6E}" type="presOf" srcId="{052441C0-E7C4-4C67-AFB7-9B43E493F416}" destId="{A5962AA8-1490-4CF2-A494-0B0411804522}" srcOrd="0" destOrd="1" presId="urn:microsoft.com/office/officeart/2005/8/layout/vList5"/>
    <dgm:cxn modelId="{D2261154-E3DF-4FDD-A3E7-73432EFBE8D4}" type="presOf" srcId="{382EACAB-C1B2-444F-95D4-A8C29F9BCC0E}" destId="{EF3DF637-9E35-44CF-B320-EF429E52272F}" srcOrd="0" destOrd="2" presId="urn:microsoft.com/office/officeart/2005/8/layout/vList5"/>
    <dgm:cxn modelId="{79FE23DB-C982-47B2-8A15-C7190F2280E8}" srcId="{D4C8D880-CAE3-4ABA-BEC9-A9FF88E3C017}" destId="{5835CA6C-4912-4C84-B2A5-7516D4DC0757}" srcOrd="2" destOrd="0" parTransId="{04B85385-5722-4153-A89A-166C35061F70}" sibTransId="{9ADFB643-2A8D-4B6A-9E16-A8088A1A80A4}"/>
    <dgm:cxn modelId="{E1E629DB-8FC0-4B7C-9916-A6206E7E2537}" srcId="{D4C8D880-CAE3-4ABA-BEC9-A9FF88E3C017}" destId="{CC02F9F7-933B-42B1-BA77-12736011FF9B}" srcOrd="0" destOrd="0" parTransId="{5AC5BD69-DD23-484D-A438-D1D2F11FAE2D}" sibTransId="{1AD32247-4F97-46FC-AD59-E64246EA80C5}"/>
    <dgm:cxn modelId="{D037F842-9223-48BE-A4EE-9A1CC94DECC8}" srcId="{31BD6615-389F-42ED-B967-E019CAE82ABB}" destId="{052441C0-E7C4-4C67-AFB7-9B43E493F416}" srcOrd="1" destOrd="0" parTransId="{BE3A4292-17C1-4700-917C-C63CB71CF11A}" sibTransId="{F67F3CC3-3DA7-4AA9-8FDE-8E9A5BCB563D}"/>
    <dgm:cxn modelId="{4F4B6BE4-79B7-4A13-BCC6-4EB48103A6C3}" type="presOf" srcId="{31BD6615-389F-42ED-B967-E019CAE82ABB}" destId="{8E672163-266C-4091-B1D2-5115B2613C21}" srcOrd="0" destOrd="0" presId="urn:microsoft.com/office/officeart/2005/8/layout/vList5"/>
    <dgm:cxn modelId="{2DB24985-099F-40B4-9010-0A5CE606FC47}" srcId="{31BD6615-389F-42ED-B967-E019CAE82ABB}" destId="{9FB2FD17-42AF-4E1C-93B2-285F032C5942}" srcOrd="2" destOrd="0" parTransId="{BCE73294-4E9A-44BA-96D0-C964536E7FB1}" sibTransId="{668B6A94-29B2-4065-B946-292530462421}"/>
    <dgm:cxn modelId="{06DC7106-0AFD-4407-B117-6162530ABED6}" type="presOf" srcId="{11D138EE-B332-4F85-A193-79C634F63B3B}" destId="{904A421E-E455-4A87-9D63-3FC5F20AED53}" srcOrd="0" destOrd="3" presId="urn:microsoft.com/office/officeart/2005/8/layout/vList5"/>
    <dgm:cxn modelId="{3304016B-4955-4660-A928-D6207BD1631D}" type="presOf" srcId="{F9C1CFE6-0EDD-4DBF-8178-5685809FAE2D}" destId="{A5962AA8-1490-4CF2-A494-0B0411804522}" srcOrd="0" destOrd="3" presId="urn:microsoft.com/office/officeart/2005/8/layout/vList5"/>
    <dgm:cxn modelId="{C01D353F-6110-4681-BC75-690343DE5D90}" type="presOf" srcId="{317406B1-C8BD-4B03-A481-A16C8062C4FB}" destId="{EF3DF637-9E35-44CF-B320-EF429E52272F}" srcOrd="0" destOrd="0" presId="urn:microsoft.com/office/officeart/2005/8/layout/vList5"/>
    <dgm:cxn modelId="{3F26010C-36ED-4571-A2B9-89835CF16674}" srcId="{839FA588-2F4E-4311-8EEC-BD7655D31FC9}" destId="{6A20C267-825B-43DD-9D40-F738E42CF793}" srcOrd="1" destOrd="0" parTransId="{0D4FC961-EDDD-4E49-858B-7016CEA89EEB}" sibTransId="{00895A40-60C5-44F7-842B-895532CDE0B2}"/>
    <dgm:cxn modelId="{AACED536-D269-4485-80BC-37E48472ED50}" type="presOf" srcId="{6A20C267-825B-43DD-9D40-F738E42CF793}" destId="{EF3DF637-9E35-44CF-B320-EF429E52272F}" srcOrd="0" destOrd="1" presId="urn:microsoft.com/office/officeart/2005/8/layout/vList5"/>
    <dgm:cxn modelId="{3FECBE30-4227-4A21-AFD7-6E960642FFC6}" type="presOf" srcId="{839FA588-2F4E-4311-8EEC-BD7655D31FC9}" destId="{2493D766-C460-4070-AF94-75BA7D2AFE04}" srcOrd="0" destOrd="0" presId="urn:microsoft.com/office/officeart/2005/8/layout/vList5"/>
    <dgm:cxn modelId="{164999A4-3746-4D4D-BAB4-25AFC244CDA0}" type="presOf" srcId="{B25E969A-FC60-4EE5-BA8B-1FA969304F6A}" destId="{904A421E-E455-4A87-9D63-3FC5F20AED53}" srcOrd="0" destOrd="4" presId="urn:microsoft.com/office/officeart/2005/8/layout/vList5"/>
    <dgm:cxn modelId="{4A3C20BD-B415-4E48-9522-7058354EAA3D}" type="presOf" srcId="{84F6DE3E-7BFE-47CA-A483-AA98B4AFC725}" destId="{EF3DF637-9E35-44CF-B320-EF429E52272F}" srcOrd="0" destOrd="3" presId="urn:microsoft.com/office/officeart/2005/8/layout/vList5"/>
    <dgm:cxn modelId="{FA8B7904-65B7-4153-A493-0555298B2C34}" srcId="{839FA588-2F4E-4311-8EEC-BD7655D31FC9}" destId="{84F6DE3E-7BFE-47CA-A483-AA98B4AFC725}" srcOrd="3" destOrd="0" parTransId="{2B15C6D0-3B70-4489-B086-8DEA6F0E5D80}" sibTransId="{76C65A57-0911-45B0-903B-3D74E72540E0}"/>
    <dgm:cxn modelId="{D062FEA9-8374-413F-9B5B-B684E8BC4751}" srcId="{50F45606-790B-45E0-A3E4-A5A98DBB092D}" destId="{839FA588-2F4E-4311-8EEC-BD7655D31FC9}" srcOrd="0" destOrd="0" parTransId="{718FDB93-7A55-47E0-9166-825C4DD808EF}" sibTransId="{E2F92707-422B-4A1B-A6A5-2B46CF6A139D}"/>
    <dgm:cxn modelId="{FF11DF9E-56DE-4119-BFE4-6281385FAD0E}" srcId="{D4C8D880-CAE3-4ABA-BEC9-A9FF88E3C017}" destId="{62E49C22-CF3D-4503-9D18-CB3E648CBFBC}" srcOrd="1" destOrd="0" parTransId="{73DA66ED-53D8-4DAD-9E20-9AE24878668C}" sibTransId="{B7AB106B-E316-4752-AEB7-238CAE4B8E8F}"/>
    <dgm:cxn modelId="{D9AAA6C0-C7E9-4F4C-B19C-1303FE639716}" type="presOf" srcId="{CC02F9F7-933B-42B1-BA77-12736011FF9B}" destId="{904A421E-E455-4A87-9D63-3FC5F20AED53}" srcOrd="0" destOrd="0" presId="urn:microsoft.com/office/officeart/2005/8/layout/vList5"/>
    <dgm:cxn modelId="{191EBFE3-A4CB-4670-AD2C-BC2F94672FE0}" srcId="{839FA588-2F4E-4311-8EEC-BD7655D31FC9}" destId="{D4759F82-F934-4419-BFE8-C0CAAFC0DC48}" srcOrd="5" destOrd="0" parTransId="{39EB5934-4A3E-4B41-B198-21D14F08AD25}" sibTransId="{FF6BBA69-7053-4B15-A5B4-C4A489B19BB2}"/>
    <dgm:cxn modelId="{B38E6A3A-C13B-4916-80A6-FD6AB454639C}" srcId="{839FA588-2F4E-4311-8EEC-BD7655D31FC9}" destId="{382EACAB-C1B2-444F-95D4-A8C29F9BCC0E}" srcOrd="2" destOrd="0" parTransId="{1B01C423-8F14-4D5F-9D10-1EB585376656}" sibTransId="{EDE3D951-6359-4D1C-9F3A-5CB80FC85AC9}"/>
    <dgm:cxn modelId="{FA4E5EA9-0C79-45A4-82F6-35D4877EC632}" srcId="{31BD6615-389F-42ED-B967-E019CAE82ABB}" destId="{B0E3935C-2ADA-4DEE-AA83-561F1CD5BAC6}" srcOrd="0" destOrd="0" parTransId="{AD54EB13-1460-46FD-B9B8-2352C6F970A2}" sibTransId="{8D6B0C18-74BE-44A0-AB23-A582ECFB3E6E}"/>
    <dgm:cxn modelId="{8AD0FD40-662E-432D-9D3F-362D99465A7B}" srcId="{839FA588-2F4E-4311-8EEC-BD7655D31FC9}" destId="{E5C6D3D1-8BF0-423D-8DF6-6E58994B5F25}" srcOrd="4" destOrd="0" parTransId="{009C4AEA-7EF7-498F-9554-5CDAD4883320}" sibTransId="{6DAEB22B-710B-420D-8FC5-E3E84C15255C}"/>
    <dgm:cxn modelId="{B1AACBAA-CC7B-4D0B-B5D0-2E3A735F1D1E}" type="presParOf" srcId="{6E5077F6-4954-46EE-BFC3-165C824AE951}" destId="{38A0621B-A03D-421E-A3A5-C59A2E68C2C9}" srcOrd="0" destOrd="0" presId="urn:microsoft.com/office/officeart/2005/8/layout/vList5"/>
    <dgm:cxn modelId="{12148B9C-C125-4E92-A31B-550C9AF6A36C}" type="presParOf" srcId="{38A0621B-A03D-421E-A3A5-C59A2E68C2C9}" destId="{2493D766-C460-4070-AF94-75BA7D2AFE04}" srcOrd="0" destOrd="0" presId="urn:microsoft.com/office/officeart/2005/8/layout/vList5"/>
    <dgm:cxn modelId="{C3B890D9-CE30-4044-A930-FF74F351DE54}" type="presParOf" srcId="{38A0621B-A03D-421E-A3A5-C59A2E68C2C9}" destId="{EF3DF637-9E35-44CF-B320-EF429E52272F}" srcOrd="1" destOrd="0" presId="urn:microsoft.com/office/officeart/2005/8/layout/vList5"/>
    <dgm:cxn modelId="{EDA66E0B-BDC6-4C4B-9A1A-2BFC9249BAD3}" type="presParOf" srcId="{6E5077F6-4954-46EE-BFC3-165C824AE951}" destId="{42E5E4B5-CFF5-494B-8D94-A5258D012910}" srcOrd="1" destOrd="0" presId="urn:microsoft.com/office/officeart/2005/8/layout/vList5"/>
    <dgm:cxn modelId="{27F1498C-098C-4243-A022-C853C6682B71}" type="presParOf" srcId="{6E5077F6-4954-46EE-BFC3-165C824AE951}" destId="{76C434A8-A628-48AD-A71E-C96E4FB9729C}" srcOrd="2" destOrd="0" presId="urn:microsoft.com/office/officeart/2005/8/layout/vList5"/>
    <dgm:cxn modelId="{F3EA2A38-C745-4BB1-81A1-25069BF12763}" type="presParOf" srcId="{76C434A8-A628-48AD-A71E-C96E4FB9729C}" destId="{8E672163-266C-4091-B1D2-5115B2613C21}" srcOrd="0" destOrd="0" presId="urn:microsoft.com/office/officeart/2005/8/layout/vList5"/>
    <dgm:cxn modelId="{832CE613-F81C-45B7-B39A-7355F225EAB7}" type="presParOf" srcId="{76C434A8-A628-48AD-A71E-C96E4FB9729C}" destId="{A5962AA8-1490-4CF2-A494-0B0411804522}" srcOrd="1" destOrd="0" presId="urn:microsoft.com/office/officeart/2005/8/layout/vList5"/>
    <dgm:cxn modelId="{CAD01047-3E71-4330-BD01-504F73AFC34C}" type="presParOf" srcId="{6E5077F6-4954-46EE-BFC3-165C824AE951}" destId="{F6796E09-2967-4A03-94DF-1C4249CE1AB1}" srcOrd="3" destOrd="0" presId="urn:microsoft.com/office/officeart/2005/8/layout/vList5"/>
    <dgm:cxn modelId="{BBF1D4F6-D76C-4E40-A581-BDD3D2C8282F}" type="presParOf" srcId="{6E5077F6-4954-46EE-BFC3-165C824AE951}" destId="{2D3CDA1E-AC73-429B-BB06-DC2BCF6C7875}" srcOrd="4" destOrd="0" presId="urn:microsoft.com/office/officeart/2005/8/layout/vList5"/>
    <dgm:cxn modelId="{01FD9418-8B19-4013-B41D-441D52DC0B85}" type="presParOf" srcId="{2D3CDA1E-AC73-429B-BB06-DC2BCF6C7875}" destId="{1887D273-BFAE-4FE4-B710-3FF2BF169C76}" srcOrd="0" destOrd="0" presId="urn:microsoft.com/office/officeart/2005/8/layout/vList5"/>
    <dgm:cxn modelId="{CD593430-430D-4A49-9C2F-6B0F655EDA24}" type="presParOf" srcId="{2D3CDA1E-AC73-429B-BB06-DC2BCF6C7875}" destId="{904A421E-E455-4A87-9D63-3FC5F20AED5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F45606-790B-45E0-A3E4-A5A98DBB092D}" type="doc">
      <dgm:prSet loTypeId="urn:microsoft.com/office/officeart/2005/8/layout/vList5" loCatId="list" qsTypeId="urn:microsoft.com/office/officeart/2005/8/quickstyle/simple1#7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839FA588-2F4E-4311-8EEC-BD7655D31FC9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RAB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8FDB93-7A55-47E0-9166-825C4DD808EF}" type="parTrans" cxnId="{D062FEA9-8374-413F-9B5B-B684E8BC4751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2F92707-422B-4A1B-A6A5-2B46CF6A139D}" type="sibTrans" cxnId="{D062FEA9-8374-413F-9B5B-B684E8BC4751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7406B1-C8BD-4B03-A481-A16C8062C4FB}">
      <dgm:prSet phldrT="[Текст]" custT="1"/>
      <dgm:spPr/>
      <dgm:t>
        <a:bodyPr/>
        <a:lstStyle/>
        <a:p>
          <a:pPr marL="114300">
            <a:lnSpc>
              <a:spcPct val="90000"/>
            </a:lnSpc>
            <a:spcAft>
              <a:spcPct val="1500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+ Коэффициент эластичности подконтрольных расходов по количеству активов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B8331D3-C4F4-4A11-A387-844432ACC548}" type="parTrans" cxnId="{56A2F0C8-0E88-4863-95F2-53FA4F944887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167170-4363-409C-BAE4-E8E92CEB17D2}" type="sibTrans" cxnId="{56A2F0C8-0E88-4863-95F2-53FA4F944887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BD6615-389F-42ED-B967-E019CAE82AB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Долгосрочная индексация</a:t>
          </a:r>
          <a:endParaRPr lang="ru-RU" sz="2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43FF66-0885-41E6-B930-D0767027553B}" type="parTrans" cxnId="{13D6A4C7-ECAF-4712-B439-6E9D4E70A22A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5E03740-20F0-4FD6-862D-F49C03E8B44F}" type="sibTrans" cxnId="{13D6A4C7-ECAF-4712-B439-6E9D4E70A22A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E3935C-2ADA-4DEE-AA83-561F1CD5BAC6}">
      <dgm:prSet phldrT="[Текст]" custT="1"/>
      <dgm:spPr/>
      <dgm:t>
        <a:bodyPr/>
        <a:lstStyle/>
        <a:p>
          <a:pPr marL="114300">
            <a:lnSpc>
              <a:spcPct val="90000"/>
            </a:lnSpc>
            <a:spcAft>
              <a:spcPct val="1500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+ Величина технологического расхода (потерь) электрической энергии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54EB13-1460-46FD-B9B8-2352C6F970A2}" type="parTrans" cxnId="{FA4E5EA9-0C79-45A4-82F6-35D4877EC632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6B0C18-74BE-44A0-AB23-A582ECFB3E6E}" type="sibTrans" cxnId="{FA4E5EA9-0C79-45A4-82F6-35D4877EC632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4C8D880-CAE3-4ABA-BEC9-A9FF88E3C01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Период корректировки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7CEC8E-FB7D-41AB-AA79-2338BD58DBBC}" type="parTrans" cxnId="{35DBF448-28CD-4E3D-AC9B-14666E365B23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CBC923-C8E9-456B-BB20-D52256445E4D}" type="sibTrans" cxnId="{35DBF448-28CD-4E3D-AC9B-14666E365B23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C02F9F7-933B-42B1-BA77-12736011FF9B}">
      <dgm:prSet phldrT="[Текст]" custT="1"/>
      <dgm:spPr/>
      <dgm:t>
        <a:bodyPr/>
        <a:lstStyle/>
        <a:p>
          <a:pPr marL="114300">
            <a:lnSpc>
              <a:spcPct val="90000"/>
            </a:lnSpc>
            <a:spcAft>
              <a:spcPct val="15000"/>
            </a:spcAft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 2012 г. до 2017 г. включительно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AC5BD69-DD23-484D-A438-D1D2F11FAE2D}" type="parTrans" cxnId="{E1E629DB-8FC0-4B7C-9916-A6206E7E2537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D32247-4F97-46FC-AD59-E64246EA80C5}" type="sibTrans" cxnId="{E1E629DB-8FC0-4B7C-9916-A6206E7E2537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51BFCF1-9605-40F4-BC83-80D27269C77B}">
      <dgm:prSet custT="1"/>
      <dgm:spPr/>
      <dgm:t>
        <a:bodyPr/>
        <a:lstStyle/>
        <a:p>
          <a:r>
            <a:rPr lang="en-US" sz="1600" smtClean="0">
              <a:latin typeface="Times New Roman" pitchFamily="18" charset="0"/>
              <a:cs typeface="Times New Roman" pitchFamily="18" charset="0"/>
            </a:rPr>
            <a:t>+ </a:t>
          </a:r>
          <a:r>
            <a:rPr lang="ru-RU" sz="1600" smtClean="0">
              <a:latin typeface="Times New Roman" pitchFamily="18" charset="0"/>
              <a:cs typeface="Times New Roman" pitchFamily="18" charset="0"/>
            </a:rPr>
            <a:t>Норматив технологического расхода (потерь)</a:t>
          </a:r>
          <a:endParaRPr lang="ru-RU" sz="1600" dirty="0" smtClean="0">
            <a:latin typeface="Times New Roman" pitchFamily="18" charset="0"/>
            <a:cs typeface="Times New Roman" pitchFamily="18" charset="0"/>
          </a:endParaRPr>
        </a:p>
      </dgm:t>
    </dgm:pt>
    <dgm:pt modelId="{AF74C969-1441-41A3-BA02-4C8E6ACD605D}" type="parTrans" cxnId="{C632673B-DF8B-48A2-9A50-2822DAE12162}">
      <dgm:prSet/>
      <dgm:spPr/>
      <dgm:t>
        <a:bodyPr/>
        <a:lstStyle/>
        <a:p>
          <a:endParaRPr lang="ru-RU"/>
        </a:p>
      </dgm:t>
    </dgm:pt>
    <dgm:pt modelId="{E4E3ECCA-2154-41EE-956C-918224DB5E16}" type="sibTrans" cxnId="{C632673B-DF8B-48A2-9A50-2822DAE12162}">
      <dgm:prSet/>
      <dgm:spPr/>
      <dgm:t>
        <a:bodyPr/>
        <a:lstStyle/>
        <a:p>
          <a:endParaRPr lang="ru-RU"/>
        </a:p>
      </dgm:t>
    </dgm:pt>
    <dgm:pt modelId="{8B9CA77E-F402-4C75-B21F-5D4BB867564B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+ Уровень надежности реализуемых товаров (услуг)     </a:t>
          </a:r>
        </a:p>
      </dgm:t>
    </dgm:pt>
    <dgm:pt modelId="{B6FADD7B-EC79-4CE1-A6D0-990A8EFBA750}" type="parTrans" cxnId="{2704BCCB-CEC9-4184-AA91-29BA572BFA38}">
      <dgm:prSet/>
      <dgm:spPr/>
      <dgm:t>
        <a:bodyPr/>
        <a:lstStyle/>
        <a:p>
          <a:endParaRPr lang="ru-RU"/>
        </a:p>
      </dgm:t>
    </dgm:pt>
    <dgm:pt modelId="{DA693F76-D172-4874-8BEE-8D19763D53DF}" type="sibTrans" cxnId="{2704BCCB-CEC9-4184-AA91-29BA572BFA38}">
      <dgm:prSet/>
      <dgm:spPr/>
      <dgm:t>
        <a:bodyPr/>
        <a:lstStyle/>
        <a:p>
          <a:endParaRPr lang="ru-RU"/>
        </a:p>
      </dgm:t>
    </dgm:pt>
    <dgm:pt modelId="{84A26DF8-E404-4039-BACC-B6893A3A999A}">
      <dgm:prSet custT="1"/>
      <dgm:spPr/>
      <dgm:t>
        <a:bodyPr/>
        <a:lstStyle/>
        <a:p>
          <a:r>
            <a:rPr lang="ru-RU" sz="1600" smtClean="0">
              <a:latin typeface="Times New Roman" pitchFamily="18" charset="0"/>
              <a:cs typeface="Times New Roman" pitchFamily="18" charset="0"/>
            </a:rPr>
            <a:t>+ Уровень качества реализуемых товаров (услуг)</a:t>
          </a:r>
          <a:endParaRPr lang="ru-RU" sz="1600" dirty="0" smtClean="0">
            <a:latin typeface="Times New Roman" pitchFamily="18" charset="0"/>
            <a:cs typeface="Times New Roman" pitchFamily="18" charset="0"/>
          </a:endParaRPr>
        </a:p>
      </dgm:t>
    </dgm:pt>
    <dgm:pt modelId="{8961F905-C3AC-43C2-A956-1632002CAEAA}" type="parTrans" cxnId="{8BCAB6EF-B5E0-42C9-9FE1-BC389E1B4876}">
      <dgm:prSet/>
      <dgm:spPr/>
      <dgm:t>
        <a:bodyPr/>
        <a:lstStyle/>
        <a:p>
          <a:endParaRPr lang="ru-RU"/>
        </a:p>
      </dgm:t>
    </dgm:pt>
    <dgm:pt modelId="{7F3ECEB3-756B-44C6-B11C-9A21C9C838AC}" type="sibTrans" cxnId="{8BCAB6EF-B5E0-42C9-9FE1-BC389E1B4876}">
      <dgm:prSet/>
      <dgm:spPr/>
      <dgm:t>
        <a:bodyPr/>
        <a:lstStyle/>
        <a:p>
          <a:endParaRPr lang="ru-RU"/>
        </a:p>
      </dgm:t>
    </dgm:pt>
    <dgm:pt modelId="{3626F70C-D535-4C56-84C5-6B971648C746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Региональный коэффициент доходности</a:t>
          </a:r>
        </a:p>
      </dgm:t>
    </dgm:pt>
    <dgm:pt modelId="{D24B3EAC-C6EA-444B-9A2C-F975B14A973E}" type="parTrans" cxnId="{89F469CA-F832-4215-AD1C-1362677DAC45}">
      <dgm:prSet/>
      <dgm:spPr/>
      <dgm:t>
        <a:bodyPr/>
        <a:lstStyle/>
        <a:p>
          <a:endParaRPr lang="ru-RU"/>
        </a:p>
      </dgm:t>
    </dgm:pt>
    <dgm:pt modelId="{A9F939C2-B8B1-488C-BC13-92922889EFCE}" type="sibTrans" cxnId="{89F469CA-F832-4215-AD1C-1362677DAC45}">
      <dgm:prSet/>
      <dgm:spPr/>
      <dgm:t>
        <a:bodyPr/>
        <a:lstStyle/>
        <a:p>
          <a:endParaRPr lang="ru-RU"/>
        </a:p>
      </dgm:t>
    </dgm:pt>
    <dgm:pt modelId="{BC0C2BFF-E917-4AC1-9675-B1CFEBCA7EFA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+ Уровень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надежности реализуемых товаров (услуг)     </a:t>
          </a:r>
        </a:p>
      </dgm:t>
    </dgm:pt>
    <dgm:pt modelId="{AF158D7E-C49D-4E82-BFC7-E300B9D5E6F4}" type="parTrans" cxnId="{DD9140B1-35C1-458A-95A0-2E5200BA606B}">
      <dgm:prSet/>
      <dgm:spPr/>
      <dgm:t>
        <a:bodyPr/>
        <a:lstStyle/>
        <a:p>
          <a:endParaRPr lang="ru-RU"/>
        </a:p>
      </dgm:t>
    </dgm:pt>
    <dgm:pt modelId="{8E0D74B1-4260-4180-AA38-7B6316AE1109}" type="sibTrans" cxnId="{DD9140B1-35C1-458A-95A0-2E5200BA606B}">
      <dgm:prSet/>
      <dgm:spPr/>
      <dgm:t>
        <a:bodyPr/>
        <a:lstStyle/>
        <a:p>
          <a:endParaRPr lang="ru-RU"/>
        </a:p>
      </dgm:t>
    </dgm:pt>
    <dgm:pt modelId="{A0B52CF7-C8DD-4426-B8F6-F0D752402673}">
      <dgm:prSet custT="1"/>
      <dgm:spPr/>
      <dgm:t>
        <a:bodyPr/>
        <a:lstStyle/>
        <a:p>
          <a:r>
            <a:rPr lang="ru-RU" sz="1600" smtClean="0">
              <a:latin typeface="Times New Roman" pitchFamily="18" charset="0"/>
              <a:cs typeface="Times New Roman" pitchFamily="18" charset="0"/>
            </a:rPr>
            <a:t>+ Уровень качества реализуемых товаров (услуг)</a:t>
          </a:r>
          <a:endParaRPr lang="ru-RU" sz="1600"/>
        </a:p>
      </dgm:t>
    </dgm:pt>
    <dgm:pt modelId="{A1523C84-68A4-483B-B3C0-AFB9444432C8}" type="parTrans" cxnId="{84ACA95D-8CF5-43DC-B40E-C53E59C5A1CA}">
      <dgm:prSet/>
      <dgm:spPr/>
      <dgm:t>
        <a:bodyPr/>
        <a:lstStyle/>
        <a:p>
          <a:endParaRPr lang="ru-RU"/>
        </a:p>
      </dgm:t>
    </dgm:pt>
    <dgm:pt modelId="{232694D3-40BB-4D2C-9EF7-457A3C3A5CC2}" type="sibTrans" cxnId="{84ACA95D-8CF5-43DC-B40E-C53E59C5A1CA}">
      <dgm:prSet/>
      <dgm:spPr/>
      <dgm:t>
        <a:bodyPr/>
        <a:lstStyle/>
        <a:p>
          <a:endParaRPr lang="ru-RU"/>
        </a:p>
      </dgm:t>
    </dgm:pt>
    <dgm:pt modelId="{B1C7B995-132A-4D5E-B755-E379421700F7}">
      <dgm:prSet phldrT="[Текст]" custT="1"/>
      <dgm:spPr/>
      <dgm:t>
        <a:bodyPr/>
        <a:lstStyle/>
        <a:p>
          <a:pPr marL="114300">
            <a:lnSpc>
              <a:spcPct val="90000"/>
            </a:lnSpc>
            <a:spcAft>
              <a:spcPct val="15000"/>
            </a:spcAft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новое приложение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C02B1E-99CD-4F1F-BB54-5ED4D402CE71}" type="parTrans" cxnId="{B8BAF52B-761B-4D3D-BF13-0C95041D8670}">
      <dgm:prSet/>
      <dgm:spPr/>
      <dgm:t>
        <a:bodyPr/>
        <a:lstStyle/>
        <a:p>
          <a:endParaRPr lang="ru-RU"/>
        </a:p>
      </dgm:t>
    </dgm:pt>
    <dgm:pt modelId="{18DD07A6-6860-402C-B05B-0106E75002BD}" type="sibTrans" cxnId="{B8BAF52B-761B-4D3D-BF13-0C95041D8670}">
      <dgm:prSet/>
      <dgm:spPr/>
      <dgm:t>
        <a:bodyPr/>
        <a:lstStyle/>
        <a:p>
          <a:endParaRPr lang="ru-RU"/>
        </a:p>
      </dgm:t>
    </dgm:pt>
    <dgm:pt modelId="{6E5077F6-4954-46EE-BFC3-165C824AE951}" type="pres">
      <dgm:prSet presAssocID="{50F45606-790B-45E0-A3E4-A5A98DBB09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A0621B-A03D-421E-A3A5-C59A2E68C2C9}" type="pres">
      <dgm:prSet presAssocID="{839FA588-2F4E-4311-8EEC-BD7655D31FC9}" presName="linNode" presStyleCnt="0"/>
      <dgm:spPr/>
      <dgm:t>
        <a:bodyPr/>
        <a:lstStyle/>
        <a:p>
          <a:endParaRPr lang="ru-RU"/>
        </a:p>
      </dgm:t>
    </dgm:pt>
    <dgm:pt modelId="{2493D766-C460-4070-AF94-75BA7D2AFE04}" type="pres">
      <dgm:prSet presAssocID="{839FA588-2F4E-4311-8EEC-BD7655D31FC9}" presName="parentText" presStyleLbl="node1" presStyleIdx="0" presStyleCnt="3" custScaleX="81918" custScaleY="72484" custLinFactNeighborX="-50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DF637-9E35-44CF-B320-EF429E52272F}" type="pres">
      <dgm:prSet presAssocID="{839FA588-2F4E-4311-8EEC-BD7655D31FC9}" presName="descendantText" presStyleLbl="alignAccFollowNode1" presStyleIdx="0" presStyleCnt="3" custScaleX="105373" custScaleY="84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5E4B5-CFF5-494B-8D94-A5258D012910}" type="pres">
      <dgm:prSet presAssocID="{E2F92707-422B-4A1B-A6A5-2B46CF6A139D}" presName="sp" presStyleCnt="0"/>
      <dgm:spPr/>
      <dgm:t>
        <a:bodyPr/>
        <a:lstStyle/>
        <a:p>
          <a:endParaRPr lang="ru-RU"/>
        </a:p>
      </dgm:t>
    </dgm:pt>
    <dgm:pt modelId="{76C434A8-A628-48AD-A71E-C96E4FB9729C}" type="pres">
      <dgm:prSet presAssocID="{31BD6615-389F-42ED-B967-E019CAE82ABB}" presName="linNode" presStyleCnt="0"/>
      <dgm:spPr/>
      <dgm:t>
        <a:bodyPr/>
        <a:lstStyle/>
        <a:p>
          <a:endParaRPr lang="ru-RU"/>
        </a:p>
      </dgm:t>
    </dgm:pt>
    <dgm:pt modelId="{8E672163-266C-4091-B1D2-5115B2613C21}" type="pres">
      <dgm:prSet presAssocID="{31BD6615-389F-42ED-B967-E019CAE82ABB}" presName="parentText" presStyleLbl="node1" presStyleIdx="1" presStyleCnt="3" custScaleX="81908" custScaleY="57648" custLinFactNeighborX="-5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62AA8-1490-4CF2-A494-0B0411804522}" type="pres">
      <dgm:prSet presAssocID="{31BD6615-389F-42ED-B967-E019CAE82ABB}" presName="descendantText" presStyleLbl="alignAccFollowNode1" presStyleIdx="1" presStyleCnt="3" custScaleX="105083" custScaleY="63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96E09-2967-4A03-94DF-1C4249CE1AB1}" type="pres">
      <dgm:prSet presAssocID="{15E03740-20F0-4FD6-862D-F49C03E8B44F}" presName="sp" presStyleCnt="0"/>
      <dgm:spPr/>
      <dgm:t>
        <a:bodyPr/>
        <a:lstStyle/>
        <a:p>
          <a:endParaRPr lang="ru-RU"/>
        </a:p>
      </dgm:t>
    </dgm:pt>
    <dgm:pt modelId="{2D3CDA1E-AC73-429B-BB06-DC2BCF6C7875}" type="pres">
      <dgm:prSet presAssocID="{D4C8D880-CAE3-4ABA-BEC9-A9FF88E3C017}" presName="linNode" presStyleCnt="0"/>
      <dgm:spPr/>
      <dgm:t>
        <a:bodyPr/>
        <a:lstStyle/>
        <a:p>
          <a:endParaRPr lang="ru-RU"/>
        </a:p>
      </dgm:t>
    </dgm:pt>
    <dgm:pt modelId="{1887D273-BFAE-4FE4-B710-3FF2BF169C76}" type="pres">
      <dgm:prSet presAssocID="{D4C8D880-CAE3-4ABA-BEC9-A9FF88E3C017}" presName="parentText" presStyleLbl="node1" presStyleIdx="2" presStyleCnt="3" custScaleX="81908" custScaleY="37036" custLinFactNeighborX="-5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4A421E-E455-4A87-9D63-3FC5F20AED53}" type="pres">
      <dgm:prSet presAssocID="{D4C8D880-CAE3-4ABA-BEC9-A9FF88E3C017}" presName="descendantText" presStyleLbl="alignAccFollowNode1" presStyleIdx="2" presStyleCnt="3" custScaleX="105083" custScaleY="36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BBAB9F-76F2-499A-AA3F-4F65131F1DBB}" type="presOf" srcId="{BC0C2BFF-E917-4AC1-9675-B1CFEBCA7EFA}" destId="{A5962AA8-1490-4CF2-A494-0B0411804522}" srcOrd="0" destOrd="1" presId="urn:microsoft.com/office/officeart/2005/8/layout/vList5"/>
    <dgm:cxn modelId="{56A2F0C8-0E88-4863-95F2-53FA4F944887}" srcId="{839FA588-2F4E-4311-8EEC-BD7655D31FC9}" destId="{317406B1-C8BD-4B03-A481-A16C8062C4FB}" srcOrd="0" destOrd="0" parTransId="{FB8331D3-C4F4-4A11-A387-844432ACC548}" sibTransId="{60167170-4363-409C-BAE4-E8E92CEB17D2}"/>
    <dgm:cxn modelId="{13D6A4C7-ECAF-4712-B439-6E9D4E70A22A}" srcId="{50F45606-790B-45E0-A3E4-A5A98DBB092D}" destId="{31BD6615-389F-42ED-B967-E019CAE82ABB}" srcOrd="1" destOrd="0" parTransId="{CF43FF66-0885-41E6-B930-D0767027553B}" sibTransId="{15E03740-20F0-4FD6-862D-F49C03E8B44F}"/>
    <dgm:cxn modelId="{35DBF448-28CD-4E3D-AC9B-14666E365B23}" srcId="{50F45606-790B-45E0-A3E4-A5A98DBB092D}" destId="{D4C8D880-CAE3-4ABA-BEC9-A9FF88E3C017}" srcOrd="2" destOrd="0" parTransId="{A47CEC8E-FB7D-41AB-AA79-2338BD58DBBC}" sibTransId="{53CBC923-C8E9-456B-BB20-D52256445E4D}"/>
    <dgm:cxn modelId="{4062D9BF-487A-4EB8-8970-60D8A76C3BB2}" type="presOf" srcId="{B1C7B995-132A-4D5E-B755-E379421700F7}" destId="{904A421E-E455-4A87-9D63-3FC5F20AED53}" srcOrd="0" destOrd="1" presId="urn:microsoft.com/office/officeart/2005/8/layout/vList5"/>
    <dgm:cxn modelId="{06FF25FD-F22C-46EF-9CCE-5F5190E8E860}" type="presOf" srcId="{84A26DF8-E404-4039-BACC-B6893A3A999A}" destId="{EF3DF637-9E35-44CF-B320-EF429E52272F}" srcOrd="0" destOrd="3" presId="urn:microsoft.com/office/officeart/2005/8/layout/vList5"/>
    <dgm:cxn modelId="{84ACA95D-8CF5-43DC-B40E-C53E59C5A1CA}" srcId="{31BD6615-389F-42ED-B967-E019CAE82ABB}" destId="{A0B52CF7-C8DD-4426-B8F6-F0D752402673}" srcOrd="2" destOrd="0" parTransId="{A1523C84-68A4-483B-B3C0-AFB9444432C8}" sibTransId="{232694D3-40BB-4D2C-9EF7-457A3C3A5CC2}"/>
    <dgm:cxn modelId="{695B1BE6-6C8D-4BA2-AC34-C20BFC90B656}" type="presOf" srcId="{317406B1-C8BD-4B03-A481-A16C8062C4FB}" destId="{EF3DF637-9E35-44CF-B320-EF429E52272F}" srcOrd="0" destOrd="0" presId="urn:microsoft.com/office/officeart/2005/8/layout/vList5"/>
    <dgm:cxn modelId="{A5F25323-BDE7-4A30-88A6-0102FBE28DD3}" type="presOf" srcId="{839FA588-2F4E-4311-8EEC-BD7655D31FC9}" destId="{2493D766-C460-4070-AF94-75BA7D2AFE04}" srcOrd="0" destOrd="0" presId="urn:microsoft.com/office/officeart/2005/8/layout/vList5"/>
    <dgm:cxn modelId="{CAB6EBE6-8733-4ABF-AFC6-6E15D91877E0}" type="presOf" srcId="{8B9CA77E-F402-4C75-B21F-5D4BB867564B}" destId="{EF3DF637-9E35-44CF-B320-EF429E52272F}" srcOrd="0" destOrd="2" presId="urn:microsoft.com/office/officeart/2005/8/layout/vList5"/>
    <dgm:cxn modelId="{27D0D8DF-EE5F-458A-867E-9C2C9D1367D3}" type="presOf" srcId="{50F45606-790B-45E0-A3E4-A5A98DBB092D}" destId="{6E5077F6-4954-46EE-BFC3-165C824AE951}" srcOrd="0" destOrd="0" presId="urn:microsoft.com/office/officeart/2005/8/layout/vList5"/>
    <dgm:cxn modelId="{C632673B-DF8B-48A2-9A50-2822DAE12162}" srcId="{839FA588-2F4E-4311-8EEC-BD7655D31FC9}" destId="{B51BFCF1-9605-40F4-BC83-80D27269C77B}" srcOrd="1" destOrd="0" parTransId="{AF74C969-1441-41A3-BA02-4C8E6ACD605D}" sibTransId="{E4E3ECCA-2154-41EE-956C-918224DB5E16}"/>
    <dgm:cxn modelId="{AC9CA52D-8B71-491F-A4BA-62B81FB618E9}" type="presOf" srcId="{3626F70C-D535-4C56-84C5-6B971648C746}" destId="{EF3DF637-9E35-44CF-B320-EF429E52272F}" srcOrd="0" destOrd="4" presId="urn:microsoft.com/office/officeart/2005/8/layout/vList5"/>
    <dgm:cxn modelId="{E1E629DB-8FC0-4B7C-9916-A6206E7E2537}" srcId="{D4C8D880-CAE3-4ABA-BEC9-A9FF88E3C017}" destId="{CC02F9F7-933B-42B1-BA77-12736011FF9B}" srcOrd="0" destOrd="0" parTransId="{5AC5BD69-DD23-484D-A438-D1D2F11FAE2D}" sibTransId="{1AD32247-4F97-46FC-AD59-E64246EA80C5}"/>
    <dgm:cxn modelId="{381F728D-160A-49C4-8A06-AC142930DFD4}" type="presOf" srcId="{B0E3935C-2ADA-4DEE-AA83-561F1CD5BAC6}" destId="{A5962AA8-1490-4CF2-A494-0B0411804522}" srcOrd="0" destOrd="0" presId="urn:microsoft.com/office/officeart/2005/8/layout/vList5"/>
    <dgm:cxn modelId="{2704BCCB-CEC9-4184-AA91-29BA572BFA38}" srcId="{839FA588-2F4E-4311-8EEC-BD7655D31FC9}" destId="{8B9CA77E-F402-4C75-B21F-5D4BB867564B}" srcOrd="2" destOrd="0" parTransId="{B6FADD7B-EC79-4CE1-A6D0-990A8EFBA750}" sibTransId="{DA693F76-D172-4874-8BEE-8D19763D53DF}"/>
    <dgm:cxn modelId="{04A659CE-B816-4AA5-872B-D6BA258C6301}" type="presOf" srcId="{31BD6615-389F-42ED-B967-E019CAE82ABB}" destId="{8E672163-266C-4091-B1D2-5115B2613C21}" srcOrd="0" destOrd="0" presId="urn:microsoft.com/office/officeart/2005/8/layout/vList5"/>
    <dgm:cxn modelId="{6609536D-99F7-40A9-A3BF-4DA0D074A773}" type="presOf" srcId="{B51BFCF1-9605-40F4-BC83-80D27269C77B}" destId="{EF3DF637-9E35-44CF-B320-EF429E52272F}" srcOrd="0" destOrd="1" presId="urn:microsoft.com/office/officeart/2005/8/layout/vList5"/>
    <dgm:cxn modelId="{89F469CA-F832-4215-AD1C-1362677DAC45}" srcId="{839FA588-2F4E-4311-8EEC-BD7655D31FC9}" destId="{3626F70C-D535-4C56-84C5-6B971648C746}" srcOrd="4" destOrd="0" parTransId="{D24B3EAC-C6EA-444B-9A2C-F975B14A973E}" sibTransId="{A9F939C2-B8B1-488C-BC13-92922889EFCE}"/>
    <dgm:cxn modelId="{8BCAB6EF-B5E0-42C9-9FE1-BC389E1B4876}" srcId="{839FA588-2F4E-4311-8EEC-BD7655D31FC9}" destId="{84A26DF8-E404-4039-BACC-B6893A3A999A}" srcOrd="3" destOrd="0" parTransId="{8961F905-C3AC-43C2-A956-1632002CAEAA}" sibTransId="{7F3ECEB3-756B-44C6-B11C-9A21C9C838AC}"/>
    <dgm:cxn modelId="{D062FEA9-8374-413F-9B5B-B684E8BC4751}" srcId="{50F45606-790B-45E0-A3E4-A5A98DBB092D}" destId="{839FA588-2F4E-4311-8EEC-BD7655D31FC9}" srcOrd="0" destOrd="0" parTransId="{718FDB93-7A55-47E0-9166-825C4DD808EF}" sibTransId="{E2F92707-422B-4A1B-A6A5-2B46CF6A139D}"/>
    <dgm:cxn modelId="{DD9140B1-35C1-458A-95A0-2E5200BA606B}" srcId="{31BD6615-389F-42ED-B967-E019CAE82ABB}" destId="{BC0C2BFF-E917-4AC1-9675-B1CFEBCA7EFA}" srcOrd="1" destOrd="0" parTransId="{AF158D7E-C49D-4E82-BFC7-E300B9D5E6F4}" sibTransId="{8E0D74B1-4260-4180-AA38-7B6316AE1109}"/>
    <dgm:cxn modelId="{FA4E5EA9-0C79-45A4-82F6-35D4877EC632}" srcId="{31BD6615-389F-42ED-B967-E019CAE82ABB}" destId="{B0E3935C-2ADA-4DEE-AA83-561F1CD5BAC6}" srcOrd="0" destOrd="0" parTransId="{AD54EB13-1460-46FD-B9B8-2352C6F970A2}" sibTransId="{8D6B0C18-74BE-44A0-AB23-A582ECFB3E6E}"/>
    <dgm:cxn modelId="{004632C7-56F3-423E-BE0C-A3572AD2BFEB}" type="presOf" srcId="{CC02F9F7-933B-42B1-BA77-12736011FF9B}" destId="{904A421E-E455-4A87-9D63-3FC5F20AED53}" srcOrd="0" destOrd="0" presId="urn:microsoft.com/office/officeart/2005/8/layout/vList5"/>
    <dgm:cxn modelId="{B8BAF52B-761B-4D3D-BF13-0C95041D8670}" srcId="{D4C8D880-CAE3-4ABA-BEC9-A9FF88E3C017}" destId="{B1C7B995-132A-4D5E-B755-E379421700F7}" srcOrd="1" destOrd="0" parTransId="{4CC02B1E-99CD-4F1F-BB54-5ED4D402CE71}" sibTransId="{18DD07A6-6860-402C-B05B-0106E75002BD}"/>
    <dgm:cxn modelId="{4C17CCDF-E7F9-4536-B8D9-403CF77EC082}" type="presOf" srcId="{D4C8D880-CAE3-4ABA-BEC9-A9FF88E3C017}" destId="{1887D273-BFAE-4FE4-B710-3FF2BF169C76}" srcOrd="0" destOrd="0" presId="urn:microsoft.com/office/officeart/2005/8/layout/vList5"/>
    <dgm:cxn modelId="{EB346A3F-C655-46DB-8EFA-F3E8F03AE3CA}" type="presOf" srcId="{A0B52CF7-C8DD-4426-B8F6-F0D752402673}" destId="{A5962AA8-1490-4CF2-A494-0B0411804522}" srcOrd="0" destOrd="2" presId="urn:microsoft.com/office/officeart/2005/8/layout/vList5"/>
    <dgm:cxn modelId="{B207697E-17A6-44F1-BA88-54A65012C309}" type="presParOf" srcId="{6E5077F6-4954-46EE-BFC3-165C824AE951}" destId="{38A0621B-A03D-421E-A3A5-C59A2E68C2C9}" srcOrd="0" destOrd="0" presId="urn:microsoft.com/office/officeart/2005/8/layout/vList5"/>
    <dgm:cxn modelId="{290B9665-63F8-4B84-A590-941342522AAF}" type="presParOf" srcId="{38A0621B-A03D-421E-A3A5-C59A2E68C2C9}" destId="{2493D766-C460-4070-AF94-75BA7D2AFE04}" srcOrd="0" destOrd="0" presId="urn:microsoft.com/office/officeart/2005/8/layout/vList5"/>
    <dgm:cxn modelId="{5C4775DB-E012-469E-9BBF-6B33A803CDF2}" type="presParOf" srcId="{38A0621B-A03D-421E-A3A5-C59A2E68C2C9}" destId="{EF3DF637-9E35-44CF-B320-EF429E52272F}" srcOrd="1" destOrd="0" presId="urn:microsoft.com/office/officeart/2005/8/layout/vList5"/>
    <dgm:cxn modelId="{092DB8DC-7CAF-4149-A257-A6209BFB31B5}" type="presParOf" srcId="{6E5077F6-4954-46EE-BFC3-165C824AE951}" destId="{42E5E4B5-CFF5-494B-8D94-A5258D012910}" srcOrd="1" destOrd="0" presId="urn:microsoft.com/office/officeart/2005/8/layout/vList5"/>
    <dgm:cxn modelId="{5C4A1F14-91FE-45CD-859A-6B44DE364920}" type="presParOf" srcId="{6E5077F6-4954-46EE-BFC3-165C824AE951}" destId="{76C434A8-A628-48AD-A71E-C96E4FB9729C}" srcOrd="2" destOrd="0" presId="urn:microsoft.com/office/officeart/2005/8/layout/vList5"/>
    <dgm:cxn modelId="{53AEDCC4-42F3-4E34-B108-3FC2C490AF50}" type="presParOf" srcId="{76C434A8-A628-48AD-A71E-C96E4FB9729C}" destId="{8E672163-266C-4091-B1D2-5115B2613C21}" srcOrd="0" destOrd="0" presId="urn:microsoft.com/office/officeart/2005/8/layout/vList5"/>
    <dgm:cxn modelId="{619A518D-5C2B-4C74-A949-A64A5899C6D4}" type="presParOf" srcId="{76C434A8-A628-48AD-A71E-C96E4FB9729C}" destId="{A5962AA8-1490-4CF2-A494-0B0411804522}" srcOrd="1" destOrd="0" presId="urn:microsoft.com/office/officeart/2005/8/layout/vList5"/>
    <dgm:cxn modelId="{3FE6976F-EE86-44BF-878B-228270502CEB}" type="presParOf" srcId="{6E5077F6-4954-46EE-BFC3-165C824AE951}" destId="{F6796E09-2967-4A03-94DF-1C4249CE1AB1}" srcOrd="3" destOrd="0" presId="urn:microsoft.com/office/officeart/2005/8/layout/vList5"/>
    <dgm:cxn modelId="{BC7698B4-5EF0-4357-9651-64A73C8202C2}" type="presParOf" srcId="{6E5077F6-4954-46EE-BFC3-165C824AE951}" destId="{2D3CDA1E-AC73-429B-BB06-DC2BCF6C7875}" srcOrd="4" destOrd="0" presId="urn:microsoft.com/office/officeart/2005/8/layout/vList5"/>
    <dgm:cxn modelId="{6DF97DFD-3842-48FE-A512-B260AAAF3800}" type="presParOf" srcId="{2D3CDA1E-AC73-429B-BB06-DC2BCF6C7875}" destId="{1887D273-BFAE-4FE4-B710-3FF2BF169C76}" srcOrd="0" destOrd="0" presId="urn:microsoft.com/office/officeart/2005/8/layout/vList5"/>
    <dgm:cxn modelId="{B9ABFFCD-B9B6-40FE-BC7D-8F855CA21C93}" type="presParOf" srcId="{2D3CDA1E-AC73-429B-BB06-DC2BCF6C7875}" destId="{904A421E-E455-4A87-9D63-3FC5F20AED5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AD448BC-AF90-4D5C-B79D-011C93B48DB4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0AE1DA7-7904-4689-961F-A2CCF9767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0C495F-2C2A-4ADB-874F-4EEB2B8C590C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59FCAE-5DF1-44CB-A2E1-1BF064F19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0236BC-6BA3-4FD6-8A1A-DAE3040882B1}" type="slidenum">
              <a:rPr lang="ru-RU" sz="1200" b="1">
                <a:solidFill>
                  <a:srgbClr val="000000"/>
                </a:solidFill>
              </a:rPr>
              <a:pPr algn="r"/>
              <a:t>1</a:t>
            </a:fld>
            <a:endParaRPr lang="ru-RU" sz="1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4474283-B0B0-414C-8039-96B6A3C0287D}" type="slidenum">
              <a:rPr lang="ru-RU" sz="1200" b="1">
                <a:solidFill>
                  <a:srgbClr val="000000"/>
                </a:solidFill>
              </a:rPr>
              <a:pPr algn="r"/>
              <a:t>4</a:t>
            </a:fld>
            <a:endParaRPr lang="ru-RU" sz="1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5513730-2E33-470C-A20A-B8B717E45146}" type="slidenum">
              <a:rPr lang="ru-RU" sz="1200" b="1">
                <a:solidFill>
                  <a:srgbClr val="000000"/>
                </a:solidFill>
              </a:rPr>
              <a:pPr algn="r"/>
              <a:t>5</a:t>
            </a:fld>
            <a:endParaRPr lang="ru-RU" sz="1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042350C-878C-4885-97F1-92B7D58A9560}" type="slidenum">
              <a:rPr lang="ru-RU" sz="1200" b="1">
                <a:solidFill>
                  <a:srgbClr val="000000"/>
                </a:solidFill>
              </a:rPr>
              <a:pPr algn="r"/>
              <a:t>6</a:t>
            </a:fld>
            <a:endParaRPr lang="ru-RU" sz="1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66D1410-6360-4F1E-B678-B79E1F351E50}" type="slidenum">
              <a:rPr lang="ru-RU" sz="1200" b="1">
                <a:solidFill>
                  <a:srgbClr val="000000"/>
                </a:solidFill>
              </a:rPr>
              <a:pPr algn="r"/>
              <a:t>8</a:t>
            </a:fld>
            <a:endParaRPr lang="ru-RU" sz="1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1A2ED4-D77C-45AD-916A-1484281B3A8F}" type="slidenum">
              <a:rPr lang="ru-RU" sz="1200" b="1">
                <a:solidFill>
                  <a:srgbClr val="000000"/>
                </a:solidFill>
              </a:rPr>
              <a:pPr algn="r"/>
              <a:t>9</a:t>
            </a:fld>
            <a:endParaRPr lang="ru-RU" sz="1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E3F17D-B964-4E37-97DD-07F6CD8B111A}" type="slidenum">
              <a:rPr lang="ru-RU" sz="1200" b="1">
                <a:solidFill>
                  <a:srgbClr val="000000"/>
                </a:solidFill>
              </a:rPr>
              <a:pPr algn="r"/>
              <a:t>10</a:t>
            </a:fld>
            <a:endParaRPr lang="ru-RU" sz="1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19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79E6EF1-678B-4B00-9FC6-F4E4C5EA8356}" type="slidenum">
              <a:rPr lang="ru-RU" sz="1200" b="1">
                <a:solidFill>
                  <a:srgbClr val="000000"/>
                </a:solidFill>
              </a:rPr>
              <a:pPr algn="r"/>
              <a:t>11</a:t>
            </a:fld>
            <a:endParaRPr lang="ru-RU" sz="1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4DBF935-D9DE-4012-B643-B00C14CC459F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6010510-D0E5-4B3E-8E00-49EAB1B97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B83BA1-A3DF-4E06-A13F-5FE7A331E027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7D5E94F-412A-4128-AFBF-B94C993F65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126BB5-65F3-4493-88E3-9E969AFC3C78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9464AA-6D8E-4CE6-88C4-68B694C1A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4A62F8-54F8-4C69-BC51-645F03E6CB11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C6DC32B-752C-4C10-9DCF-965A96F1F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689572A-7C47-49C8-B6BA-EE43F2D554C9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768707C-EC09-4E03-889C-C3D6782A7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A0D62C-530C-4371-9802-E0C1B0D889B2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F6AC740-F406-4F00-B6FB-4C1C92343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BE12BA-6250-47AF-9111-67BA00260C27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D48EF77-F2AE-4719-8338-4B4FD9E7D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2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2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081F38-6192-4D09-87F2-86B044F5EB5B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6ACA599-4675-410E-B4F2-D0D597C14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2F34569-2B2D-4240-A432-D78841AD54FF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091405-8A60-4B28-8EB5-941BABC44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D2B0B35-9241-412D-9D7E-8745BA946B89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9B94880-606D-444C-944A-2F1F1347F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7C6C6B2-F1A1-43C8-B027-D2E72FABDDF1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3B7C7A-A062-4CB1-ACED-50EC13682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solidFill>
            <a:srgbClr val="FFCF8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rgbClr val="392613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400" b="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6DC8428-0D47-49B8-BEC0-867AC2EA4FDA}" type="datetime1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400" b="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AC7C8AD-5277-406C-83E8-F8AC8F1B2B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q"/>
        <a:defRPr sz="3200">
          <a:solidFill>
            <a:srgbClr val="392613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800">
          <a:solidFill>
            <a:srgbClr val="392613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400">
          <a:solidFill>
            <a:srgbClr val="392613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92613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1116013" y="1412875"/>
            <a:ext cx="70564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Новое в регулировании распределительного сетевого комплекса.</a:t>
            </a:r>
          </a:p>
          <a:p>
            <a:pPr algn="ctr" eaLnBrk="0" hangingPunct="0"/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RAB</a:t>
            </a:r>
            <a:r>
              <a:rPr lang="ru-RU" sz="2800" b="1">
                <a:solidFill>
                  <a:srgbClr val="000000"/>
                </a:solidFill>
                <a:latin typeface="Times New Roman" pitchFamily="18" charset="0"/>
              </a:rPr>
              <a:t>-«перезагрузка»</a:t>
            </a:r>
          </a:p>
        </p:txBody>
      </p:sp>
      <p:sp>
        <p:nvSpPr>
          <p:cNvPr id="15362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en-US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3143250" y="6202363"/>
            <a:ext cx="29289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4" name="TextBox 13"/>
          <p:cNvSpPr txBox="1">
            <a:spLocks noChangeArrowheads="1"/>
          </p:cNvSpPr>
          <p:nvPr/>
        </p:nvSpPr>
        <p:spPr bwMode="auto">
          <a:xfrm>
            <a:off x="3071813" y="3714750"/>
            <a:ext cx="550068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>
                <a:latin typeface="Times New Roman" pitchFamily="18" charset="0"/>
                <a:cs typeface="Times New Roman" pitchFamily="18" charset="0"/>
              </a:rPr>
              <a:t>Милютин Д.В.</a:t>
            </a:r>
          </a:p>
          <a:p>
            <a:pPr algn="r">
              <a:spcBef>
                <a:spcPts val="600"/>
              </a:spcBef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Заместитель начальника Управления</a:t>
            </a:r>
          </a:p>
          <a:p>
            <a:pPr algn="r"/>
            <a:r>
              <a:rPr lang="ru-RU">
                <a:latin typeface="Times New Roman" pitchFamily="18" charset="0"/>
                <a:cs typeface="Times New Roman" pitchFamily="18" charset="0"/>
              </a:rPr>
              <a:t>ФСТ России</a:t>
            </a:r>
          </a:p>
        </p:txBody>
      </p:sp>
      <p:sp>
        <p:nvSpPr>
          <p:cNvPr id="15365" name="TextBox 14"/>
          <p:cNvSpPr txBox="1">
            <a:spLocks noChangeArrowheads="1"/>
          </p:cNvSpPr>
          <p:nvPr/>
        </p:nvSpPr>
        <p:spPr bwMode="auto">
          <a:xfrm>
            <a:off x="2143125" y="5988050"/>
            <a:ext cx="5500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Москва</a:t>
            </a:r>
          </a:p>
          <a:p>
            <a:pPr algn="ctr"/>
            <a:r>
              <a:rPr lang="ru-RU" sz="1600">
                <a:latin typeface="Times New Roman" pitchFamily="18" charset="0"/>
                <a:cs typeface="Times New Roman" pitchFamily="18" charset="0"/>
              </a:rPr>
              <a:t>Апрель 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en-US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31746" name="Номер слайда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Aft>
                <a:spcPct val="0"/>
              </a:spcAft>
            </a:pPr>
            <a:fld id="{B34A0D7A-67F1-4348-BC6F-E55F8D2C467F}" type="slidenum">
              <a:rPr lang="ru-RU" smtClean="0">
                <a:latin typeface="Times New Roman" pitchFamily="18" charset="0"/>
                <a:cs typeface="Times New Roman" pitchFamily="18" charset="0"/>
              </a:rPr>
              <a:pPr fontAlgn="base">
                <a:spcAft>
                  <a:spcPct val="0"/>
                </a:spcAft>
              </a:pPr>
              <a:t>10</a:t>
            </a:fld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116013" y="301625"/>
            <a:ext cx="7920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b="1">
                <a:latin typeface="Times New Roman" pitchFamily="18" charset="0"/>
                <a:cs typeface="Times New Roman" pitchFamily="18" charset="0"/>
              </a:rPr>
              <a:t>Вопросы принятия решений</a:t>
            </a:r>
            <a:endParaRPr lang="ru-RU" sz="2800" b="1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539552" y="1628800"/>
          <a:ext cx="807249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749" name="TextBox 5"/>
          <p:cNvSpPr txBox="1">
            <a:spLocks noChangeArrowheads="1"/>
          </p:cNvSpPr>
          <p:nvPr/>
        </p:nvSpPr>
        <p:spPr bwMode="auto">
          <a:xfrm>
            <a:off x="1403350" y="838200"/>
            <a:ext cx="2376488" cy="646113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Изменение перечня параметров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27538" y="836613"/>
            <a:ext cx="3313112" cy="646112"/>
          </a:xfrm>
          <a:prstGeom prst="rect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Изменение формы решений</a:t>
            </a:r>
          </a:p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(регламент №130-э)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 bwMode="auto">
          <a:xfrm>
            <a:off x="3851275" y="981075"/>
            <a:ext cx="504825" cy="360363"/>
          </a:xfrm>
          <a:prstGeom prst="rightArrow">
            <a:avLst/>
          </a:prstGeom>
          <a:gradFill flip="none" rotWithShape="1">
            <a:gsLst>
              <a:gs pos="23000">
                <a:schemeClr val="accent1">
                  <a:lumMod val="60000"/>
                  <a:lumOff val="40000"/>
                </a:schemeClr>
              </a:gs>
              <a:gs pos="83000">
                <a:schemeClr val="accent6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ChangeArrowheads="1"/>
          </p:cNvSpPr>
          <p:nvPr/>
        </p:nvSpPr>
        <p:spPr bwMode="auto">
          <a:xfrm>
            <a:off x="2500313" y="2357438"/>
            <a:ext cx="4429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4000" b="1">
                <a:solidFill>
                  <a:srgbClr val="000000"/>
                </a:solidFill>
                <a:latin typeface="Times New Roman" pitchFamily="18" charset="0"/>
              </a:rPr>
              <a:t>Благодарю за внимание!</a:t>
            </a:r>
          </a:p>
        </p:txBody>
      </p:sp>
      <p:sp>
        <p:nvSpPr>
          <p:cNvPr id="33794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en-US" sz="2800">
              <a:solidFill>
                <a:srgbClr val="39261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Aft>
                <a:spcPct val="0"/>
              </a:spcAft>
            </a:pPr>
            <a:fld id="{D046C738-8974-4640-A410-E0FEF934CE7A}" type="slidenum">
              <a:rPr lang="ru-RU" smtClean="0">
                <a:latin typeface="Times New Roman" pitchFamily="18" charset="0"/>
                <a:cs typeface="Times New Roman" pitchFamily="18" charset="0"/>
              </a:rPr>
              <a:pPr fontAlgn="base">
                <a:spcAft>
                  <a:spcPct val="0"/>
                </a:spcAft>
              </a:pPr>
              <a:t>2</a:t>
            </a:fld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1258888" y="374650"/>
            <a:ext cx="4883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Новое в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RAB-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регулировании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Схема 15"/>
          <p:cNvGraphicFramePr/>
          <p:nvPr/>
        </p:nvGraphicFramePr>
        <p:xfrm>
          <a:off x="1115616" y="980728"/>
          <a:ext cx="7776864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Схема 16"/>
          <p:cNvGraphicFramePr/>
          <p:nvPr/>
        </p:nvGraphicFramePr>
        <p:xfrm>
          <a:off x="1115616" y="1988840"/>
          <a:ext cx="7776864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8" name="Схема 17"/>
          <p:cNvGraphicFramePr/>
          <p:nvPr/>
        </p:nvGraphicFramePr>
        <p:xfrm>
          <a:off x="1115616" y="4077072"/>
          <a:ext cx="5472608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9" name="Выноска 1 18"/>
          <p:cNvSpPr/>
          <p:nvPr/>
        </p:nvSpPr>
        <p:spPr bwMode="auto">
          <a:xfrm>
            <a:off x="7092950" y="4068763"/>
            <a:ext cx="1727200" cy="1016000"/>
          </a:xfrm>
          <a:prstGeom prst="borderCallout1">
            <a:avLst>
              <a:gd name="adj1" fmla="val 9425"/>
              <a:gd name="adj2" fmla="val -3630"/>
              <a:gd name="adj3" fmla="val 33617"/>
              <a:gd name="adj4" fmla="val -30103"/>
            </a:avLst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buClr>
                <a:srgbClr val="800000"/>
              </a:buClr>
              <a:defRPr/>
            </a:pPr>
            <a:r>
              <a:rPr lang="ru-RU" sz="1200" dirty="0">
                <a:solidFill>
                  <a:srgbClr val="392613"/>
                </a:solidFill>
                <a:latin typeface="Times New Roman" pitchFamily="18" charset="0"/>
              </a:rPr>
              <a:t>На новый капитал – приказ ФСТ России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 17.02.2012г. №98/1: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на 2012 – 12%,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далее- 11% </a:t>
            </a:r>
            <a:endParaRPr lang="ru-RU" sz="1200" dirty="0">
              <a:solidFill>
                <a:srgbClr val="392613"/>
              </a:solidFill>
              <a:latin typeface="Times New Roman" pitchFamily="18" charset="0"/>
            </a:endParaRPr>
          </a:p>
        </p:txBody>
      </p:sp>
      <p:graphicFrame>
        <p:nvGraphicFramePr>
          <p:cNvPr id="23" name="Схема 22"/>
          <p:cNvGraphicFramePr/>
          <p:nvPr/>
        </p:nvGraphicFramePr>
        <p:xfrm>
          <a:off x="1115616" y="5085184"/>
          <a:ext cx="5472608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5" name="TextBox 24"/>
          <p:cNvSpPr txBox="1"/>
          <p:nvPr/>
        </p:nvSpPr>
        <p:spPr>
          <a:xfrm rot="16200000">
            <a:off x="-2119312" y="3502025"/>
            <a:ext cx="5399087" cy="646113"/>
          </a:xfrm>
          <a:prstGeom prst="rect">
            <a:avLst/>
          </a:prstGeom>
          <a:noFill/>
          <a:ln w="19050">
            <a:solidFill>
              <a:schemeClr val="accent5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Основы ценообразования 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(приказ ФСТ России от 30.03.12 № 228-э)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1115616" y="2996952"/>
          <a:ext cx="5472608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11" name="Выноска 1 10"/>
          <p:cNvSpPr/>
          <p:nvPr/>
        </p:nvSpPr>
        <p:spPr bwMode="auto">
          <a:xfrm>
            <a:off x="7092950" y="3068638"/>
            <a:ext cx="1727200" cy="831850"/>
          </a:xfrm>
          <a:prstGeom prst="borderCallout1">
            <a:avLst>
              <a:gd name="adj1" fmla="val 9425"/>
              <a:gd name="adj2" fmla="val -3630"/>
              <a:gd name="adj3" fmla="val 33617"/>
              <a:gd name="adj4" fmla="val -30103"/>
            </a:avLst>
          </a:prstGeom>
          <a:noFill/>
          <a:ln w="952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buClr>
                <a:srgbClr val="800000"/>
              </a:buClr>
              <a:defRPr/>
            </a:pPr>
            <a:r>
              <a:rPr lang="ru-RU" sz="1200" dirty="0">
                <a:solidFill>
                  <a:srgbClr val="392613"/>
                </a:solidFill>
                <a:latin typeface="Times New Roman" pitchFamily="18" charset="0"/>
              </a:rPr>
              <a:t>При корректировке:</a:t>
            </a:r>
          </a:p>
          <a:p>
            <a:pPr>
              <a:spcBef>
                <a:spcPts val="0"/>
              </a:spcBef>
              <a:buClr>
                <a:srgbClr val="800000"/>
              </a:buClr>
              <a:defRPr/>
            </a:pPr>
            <a:r>
              <a:rPr lang="ru-RU" sz="1200" dirty="0">
                <a:solidFill>
                  <a:srgbClr val="392613"/>
                </a:solidFill>
                <a:latin typeface="Times New Roman" pitchFamily="18" charset="0"/>
              </a:rPr>
              <a:t>+ факт НР - план НР</a:t>
            </a:r>
          </a:p>
          <a:p>
            <a:pPr>
              <a:spcBef>
                <a:spcPts val="0"/>
              </a:spcBef>
              <a:buClr>
                <a:srgbClr val="800000"/>
              </a:buClr>
              <a:defRPr/>
            </a:pPr>
            <a:r>
              <a:rPr lang="ru-RU" sz="1200" dirty="0">
                <a:solidFill>
                  <a:srgbClr val="392613"/>
                </a:solidFill>
                <a:latin typeface="Times New Roman" pitchFamily="18" charset="0"/>
              </a:rPr>
              <a:t>+ изменение законов</a:t>
            </a:r>
          </a:p>
          <a:p>
            <a:pPr>
              <a:spcBef>
                <a:spcPts val="0"/>
              </a:spcBef>
              <a:buClr>
                <a:srgbClr val="800000"/>
              </a:buClr>
              <a:defRPr/>
            </a:pPr>
            <a:r>
              <a:rPr lang="ru-RU" sz="1200" dirty="0">
                <a:solidFill>
                  <a:srgbClr val="392613"/>
                </a:solidFill>
                <a:latin typeface="Times New Roman" pitchFamily="18" charset="0"/>
              </a:rPr>
              <a:t>+ решения суда, ФСТ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Диаграмма 3"/>
          <p:cNvGraphicFramePr>
            <a:graphicFrameLocks/>
          </p:cNvGraphicFramePr>
          <p:nvPr/>
        </p:nvGraphicFramePr>
        <p:xfrm>
          <a:off x="1927225" y="1341438"/>
          <a:ext cx="5453063" cy="2906712"/>
        </p:xfrm>
        <a:graphic>
          <a:graphicData uri="http://schemas.openxmlformats.org/presentationml/2006/ole">
            <p:oleObj spid="_x0000_s14338" name="Worksheet" r:id="rId3" imgW="5097780" imgH="2903220" progId="Excel.Sheet.8">
              <p:embed/>
            </p:oleObj>
          </a:graphicData>
        </a:graphic>
      </p:graphicFrame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116013" y="333375"/>
            <a:ext cx="77041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«Перезагрузка».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Новые Основы, новые/старые критерии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1692275" y="4638675"/>
            <a:ext cx="5975350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3525">
              <a:buFont typeface="Arial" charset="0"/>
              <a:buChar char="•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Продление долгосрочного периода до 01.07.2017 г.</a:t>
            </a:r>
          </a:p>
          <a:p>
            <a:pPr indent="263525">
              <a:buFont typeface="Arial" charset="0"/>
              <a:buChar char="•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Инвестиционная программа до 31.12.2017 г.</a:t>
            </a:r>
          </a:p>
          <a:p>
            <a:pPr indent="263525">
              <a:buFont typeface="Arial" charset="0"/>
              <a:buChar char="•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Согласование долгосрочных параметров с ФСТ России</a:t>
            </a:r>
          </a:p>
          <a:p>
            <a:pPr indent="263525">
              <a:buFont typeface="Arial" charset="0"/>
              <a:buChar char="•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Рост тарифов не превышает параметры Прогноза</a:t>
            </a:r>
          </a:p>
          <a:p>
            <a:pPr indent="263525">
              <a:buFont typeface="Arial" charset="0"/>
              <a:buChar char="•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Займ ≥ 25%РИК на конец каждого года</a:t>
            </a:r>
          </a:p>
          <a:p>
            <a:pPr indent="263525">
              <a:buFont typeface="Arial" charset="0"/>
              <a:buChar char="•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Займ &lt; 4 х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EBITDA</a:t>
            </a:r>
          </a:p>
          <a:p>
            <a:pPr indent="263525">
              <a:buFont typeface="Arial" charset="0"/>
              <a:buChar char="•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Утвержденные показатели надежности и качества</a:t>
            </a:r>
            <a:endParaRPr lang="ru-RU"/>
          </a:p>
        </p:txBody>
      </p:sp>
      <p:sp>
        <p:nvSpPr>
          <p:cNvPr id="14341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Aft>
                <a:spcPct val="0"/>
              </a:spcAft>
            </a:pPr>
            <a:fld id="{2B96C608-60E2-4307-8CA5-F112340F70F7}" type="slidenum">
              <a:rPr lang="ru-RU" smtClean="0">
                <a:latin typeface="Times New Roman" pitchFamily="18" charset="0"/>
                <a:cs typeface="Times New Roman" pitchFamily="18" charset="0"/>
              </a:rPr>
              <a:pPr fontAlgn="base">
                <a:spcAft>
                  <a:spcPct val="0"/>
                </a:spcAft>
              </a:pPr>
              <a:t>3</a:t>
            </a:fld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1476375" y="908050"/>
            <a:ext cx="6335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ТСО, регулируемые долгосрочными методами</a:t>
            </a:r>
          </a:p>
        </p:txBody>
      </p:sp>
      <p:cxnSp>
        <p:nvCxnSpPr>
          <p:cNvPr id="14343" name="Прямая со стрелкой 7"/>
          <p:cNvCxnSpPr>
            <a:cxnSpLocks noChangeShapeType="1"/>
          </p:cNvCxnSpPr>
          <p:nvPr/>
        </p:nvCxnSpPr>
        <p:spPr bwMode="auto">
          <a:xfrm flipV="1">
            <a:off x="4716463" y="2276475"/>
            <a:ext cx="503237" cy="73025"/>
          </a:xfrm>
          <a:prstGeom prst="straightConnector1">
            <a:avLst/>
          </a:prstGeom>
          <a:noFill/>
          <a:ln w="9525" algn="ctr">
            <a:solidFill>
              <a:srgbClr val="C17179"/>
            </a:solidFill>
            <a:round/>
            <a:headEnd/>
            <a:tailEnd type="arrow" w="med" len="med"/>
          </a:ln>
        </p:spPr>
      </p:cxnSp>
      <p:cxnSp>
        <p:nvCxnSpPr>
          <p:cNvPr id="11" name="Прямая со стрелкой 10"/>
          <p:cNvCxnSpPr/>
          <p:nvPr/>
        </p:nvCxnSpPr>
        <p:spPr bwMode="auto">
          <a:xfrm>
            <a:off x="4716463" y="2060575"/>
            <a:ext cx="503237" cy="504825"/>
          </a:xfrm>
          <a:prstGeom prst="straightConnector1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787900" y="1916113"/>
            <a:ext cx="144463" cy="307975"/>
          </a:xfrm>
          <a:prstGeom prst="rect">
            <a:avLst/>
          </a:prstGeom>
          <a:noFill/>
        </p:spPr>
        <p:txBody>
          <a:bodyPr lIns="36000" rIns="36000"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6" name="TextBox 12"/>
          <p:cNvSpPr txBox="1">
            <a:spLocks noChangeArrowheads="1"/>
          </p:cNvSpPr>
          <p:nvPr/>
        </p:nvSpPr>
        <p:spPr bwMode="auto">
          <a:xfrm>
            <a:off x="4787900" y="2257425"/>
            <a:ext cx="2889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r>
              <a:rPr lang="ru-RU" sz="1400" b="1">
                <a:solidFill>
                  <a:srgbClr val="C17179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4347" name="TextBox 13"/>
          <p:cNvSpPr txBox="1">
            <a:spLocks noChangeArrowheads="1"/>
          </p:cNvSpPr>
          <p:nvPr/>
        </p:nvSpPr>
        <p:spPr bwMode="auto">
          <a:xfrm>
            <a:off x="1042988" y="4292600"/>
            <a:ext cx="7129462" cy="3698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Критерии согласования ФСТ России долгосрочных параметров: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ChangeArrowheads="1"/>
          </p:cNvSpPr>
          <p:nvPr/>
        </p:nvSpPr>
        <p:spPr bwMode="auto">
          <a:xfrm>
            <a:off x="1116013" y="312738"/>
            <a:ext cx="7920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b="1">
                <a:latin typeface="Times New Roman" pitchFamily="18" charset="0"/>
                <a:cs typeface="Times New Roman" pitchFamily="18" charset="0"/>
              </a:rPr>
              <a:t>Основные проблемы. </a:t>
            </a:r>
            <a:r>
              <a:rPr lang="ru-RU" sz="2800" b="1" u="sng">
                <a:latin typeface="Times New Roman" pitchFamily="18" charset="0"/>
                <a:cs typeface="Times New Roman" pitchFamily="18" charset="0"/>
              </a:rPr>
              <a:t>Инвестпрограмма.</a:t>
            </a:r>
            <a:endParaRPr lang="ru-RU" sz="2800" b="1" u="sng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2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en-US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048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Aft>
                <a:spcPct val="0"/>
              </a:spcAft>
            </a:pPr>
            <a:fld id="{B0177902-4C17-4D61-9944-D71DB868C5D5}" type="slidenum">
              <a:rPr lang="ru-RU" smtClean="0">
                <a:latin typeface="Times New Roman" pitchFamily="18" charset="0"/>
                <a:cs typeface="Times New Roman" pitchFamily="18" charset="0"/>
              </a:rPr>
              <a:pPr fontAlgn="base">
                <a:spcAft>
                  <a:spcPct val="0"/>
                </a:spcAft>
              </a:pPr>
              <a:t>4</a:t>
            </a:fld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188" y="1104900"/>
            <a:ext cx="8064500" cy="390842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60960" tIns="60960" rIns="60960" bIns="60960" spcCol="1270" anchor="ctr">
            <a:spAutoFit/>
          </a:bodyPr>
          <a:lstStyle/>
          <a:p>
            <a:pPr defTabSz="711200"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инвестпрограмм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утвержденных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Минэнерго России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263525" defTabSz="711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ОАО «МОЭСК», </a:t>
            </a:r>
          </a:p>
          <a:p>
            <a:pPr indent="263525" defTabSz="711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Ленэнерго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pPr indent="263525" defTabSz="711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Кубаньэнерго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pPr indent="263525" defTabSz="711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ОАО «ОЭК»,</a:t>
            </a:r>
          </a:p>
          <a:p>
            <a:pPr indent="263525" defTabSz="711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ОАО «МРСК Центра и Приволжья» 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Владимирэнерго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Ивэнерго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Калугаэнерго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Кировэнерго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Мариэнерго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Нижновэнерго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Рязаньэнерго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Тулэнерго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Удмуртэнерго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3525" defTabSz="711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ОАО «МРСК Северного Кавказа»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Ставропольэнерго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Кабардино-Балкарские РС, Северо-Осетинские РС, Карачаево-Черкесские РС, Ингушские РС,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Дагэнерго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defTabSz="711200">
              <a:spcAft>
                <a:spcPts val="0"/>
              </a:spcAft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711200"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инвестпрограмм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утвержденных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региональными исполнительными органами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263525"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Курганской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(ОАО «</a:t>
            </a:r>
            <a:r>
              <a:rPr lang="ru-RU" sz="1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Курганэнерго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ОАО «</a:t>
            </a:r>
            <a:r>
              <a:rPr lang="ru-RU" sz="1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ЭнергоКурган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pPr indent="263525"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Тюменской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(ОАО «</a:t>
            </a:r>
            <a:r>
              <a:rPr lang="ru-RU" sz="1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Тюменьэнерго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ОАО «СУЭНКО», ОАО «СГЭС», ОАО«ГЭС», ОАО «ЮТЭК  РС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263525"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Самарской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(ОАО «Самарские РС»)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областей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/>
          </a:p>
        </p:txBody>
      </p:sp>
      <p:sp>
        <p:nvSpPr>
          <p:cNvPr id="20485" name="TextBox 11"/>
          <p:cNvSpPr txBox="1">
            <a:spLocks noChangeArrowheads="1"/>
          </p:cNvSpPr>
          <p:nvPr/>
        </p:nvSpPr>
        <p:spPr bwMode="auto">
          <a:xfrm>
            <a:off x="611188" y="5148263"/>
            <a:ext cx="2447925" cy="1160462"/>
          </a:xfrm>
          <a:prstGeom prst="rect">
            <a:avLst/>
          </a:prstGeom>
          <a:noFill/>
          <a:ln w="19050">
            <a:solidFill>
              <a:srgbClr val="FF7C8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Нет инвестпрограммы</a:t>
            </a:r>
          </a:p>
        </p:txBody>
      </p:sp>
      <p:sp>
        <p:nvSpPr>
          <p:cNvPr id="20486" name="TextBox 12"/>
          <p:cNvSpPr txBox="1">
            <a:spLocks noChangeArrowheads="1"/>
          </p:cNvSpPr>
          <p:nvPr/>
        </p:nvSpPr>
        <p:spPr bwMode="auto">
          <a:xfrm>
            <a:off x="3132138" y="5661025"/>
            <a:ext cx="5472112" cy="646113"/>
          </a:xfrm>
          <a:prstGeom prst="rect">
            <a:avLst/>
          </a:prstGeom>
          <a:noFill/>
          <a:ln w="19050">
            <a:solidFill>
              <a:srgbClr val="FF7C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– нет возможности регулировать методом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(отсутствует план вводов)</a:t>
            </a:r>
          </a:p>
        </p:txBody>
      </p:sp>
      <p:sp>
        <p:nvSpPr>
          <p:cNvPr id="20487" name="TextBox 13"/>
          <p:cNvSpPr txBox="1">
            <a:spLocks noChangeArrowheads="1"/>
          </p:cNvSpPr>
          <p:nvPr/>
        </p:nvSpPr>
        <p:spPr bwMode="auto">
          <a:xfrm>
            <a:off x="3132138" y="5157788"/>
            <a:ext cx="5472112" cy="368300"/>
          </a:xfrm>
          <a:prstGeom prst="rect">
            <a:avLst/>
          </a:prstGeom>
          <a:noFill/>
          <a:ln w="19050">
            <a:solidFill>
              <a:srgbClr val="FF7C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– нет необходимости в регулировании методом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RAB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116013" y="314325"/>
            <a:ext cx="79200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проблемы.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Рост тарифов на</a:t>
            </a:r>
          </a:p>
          <a:p>
            <a:pPr indent="3495675" eaLnBrk="0" hangingPunct="0">
              <a:defRPr/>
            </a:pP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 долгосрочный период.</a:t>
            </a:r>
            <a:endParaRPr lang="ru-RU" sz="2800" b="1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0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en-US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253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Aft>
                <a:spcPct val="0"/>
              </a:spcAft>
            </a:pPr>
            <a:fld id="{43DF1F48-542B-41D7-A056-3FF959F1FFA8}" type="slidenum">
              <a:rPr lang="ru-RU" smtClean="0">
                <a:latin typeface="Times New Roman" pitchFamily="18" charset="0"/>
                <a:cs typeface="Times New Roman" pitchFamily="18" charset="0"/>
              </a:rPr>
              <a:pPr fontAlgn="base">
                <a:spcAft>
                  <a:spcPct val="0"/>
                </a:spcAft>
              </a:pPr>
              <a:t>5</a:t>
            </a:fld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TextBox 13"/>
          <p:cNvSpPr txBox="1">
            <a:spLocks noChangeArrowheads="1"/>
          </p:cNvSpPr>
          <p:nvPr/>
        </p:nvSpPr>
        <p:spPr bwMode="auto">
          <a:xfrm>
            <a:off x="6372225" y="5508625"/>
            <a:ext cx="2376488" cy="368300"/>
          </a:xfrm>
          <a:prstGeom prst="rect">
            <a:avLst/>
          </a:prstGeom>
          <a:noFill/>
          <a:ln w="19050">
            <a:solidFill>
              <a:srgbClr val="FF7C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Times New Roman" pitchFamily="18" charset="0"/>
                <a:cs typeface="Times New Roman" pitchFamily="18" charset="0"/>
              </a:rPr>
              <a:t>изменение Основ</a:t>
            </a:r>
          </a:p>
        </p:txBody>
      </p:sp>
      <p:sp>
        <p:nvSpPr>
          <p:cNvPr id="225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372225" y="5940425"/>
            <a:ext cx="2376488" cy="36830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уточнение Прогноза</a:t>
            </a:r>
          </a:p>
        </p:txBody>
      </p:sp>
      <p:grpSp>
        <p:nvGrpSpPr>
          <p:cNvPr id="22535" name="Группа 27"/>
          <p:cNvGrpSpPr>
            <a:grpSpLocks/>
          </p:cNvGrpSpPr>
          <p:nvPr/>
        </p:nvGrpSpPr>
        <p:grpSpPr bwMode="auto">
          <a:xfrm>
            <a:off x="323850" y="1268413"/>
            <a:ext cx="8569325" cy="923925"/>
            <a:chOff x="323528" y="1268760"/>
            <a:chExt cx="8568952" cy="923330"/>
          </a:xfrm>
        </p:grpSpPr>
        <p:sp>
          <p:nvSpPr>
            <p:cNvPr id="22591" name="TextBox 11"/>
            <p:cNvSpPr txBox="1">
              <a:spLocks noChangeArrowheads="1"/>
            </p:cNvSpPr>
            <p:nvPr/>
          </p:nvSpPr>
          <p:spPr bwMode="auto">
            <a:xfrm>
              <a:off x="323528" y="1268760"/>
              <a:ext cx="8568952" cy="923330"/>
            </a:xfrm>
            <a:prstGeom prst="rect">
              <a:avLst/>
            </a:prstGeom>
            <a:noFill/>
            <a:ln w="19050">
              <a:solidFill>
                <a:srgbClr val="FF7C8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ru-RU">
                  <a:latin typeface="Times New Roman" pitchFamily="18" charset="0"/>
                  <a:cs typeface="Times New Roman" pitchFamily="18" charset="0"/>
                </a:rPr>
                <a:t>Основы ценообразования:</a:t>
              </a:r>
            </a:p>
            <a:p>
              <a:r>
                <a:rPr lang="ru-RU">
                  <a:latin typeface="Times New Roman" pitchFamily="18" charset="0"/>
                  <a:cs typeface="Times New Roman" pitchFamily="18" charset="0"/>
                </a:rPr>
                <a:t>темп роста	 на каждый год первого</a:t>
              </a:r>
            </a:p>
            <a:p>
              <a:r>
                <a:rPr lang="ru-RU">
                  <a:latin typeface="Times New Roman" pitchFamily="18" charset="0"/>
                  <a:cs typeface="Times New Roman" pitchFamily="18" charset="0"/>
                </a:rPr>
                <a:t> долгосрочного периода регулирования</a:t>
              </a:r>
            </a:p>
          </p:txBody>
        </p:sp>
        <p:pic>
          <p:nvPicPr>
            <p:cNvPr id="22592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54210" y="1628800"/>
              <a:ext cx="639458" cy="302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93" name="Прямоугольник 16"/>
            <p:cNvSpPr>
              <a:spLocks noChangeArrowheads="1"/>
            </p:cNvSpPr>
            <p:nvPr/>
          </p:nvSpPr>
          <p:spPr bwMode="auto">
            <a:xfrm>
              <a:off x="4644008" y="1628800"/>
              <a:ext cx="37630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≤</a:t>
              </a:r>
              <a:r>
                <a:rPr lang="ru-RU">
                  <a:latin typeface="Times New Roman" pitchFamily="18" charset="0"/>
                  <a:cs typeface="Times New Roman" pitchFamily="18" charset="0"/>
                </a:rPr>
                <a:t>   темп, установленный Прогнозом</a:t>
              </a:r>
              <a:endParaRPr lang="ru-RU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23850" y="2519363"/>
            <a:ext cx="8569325" cy="200025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Основные инструменты «перезагрузки»:</a:t>
            </a:r>
          </a:p>
          <a:p>
            <a:pPr>
              <a:buFontTx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снижение РИК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(исключение НЗС)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БИК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(факт вводов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плана финансирования)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снижение нормы доходности на старый капитал (до 1%)</a:t>
            </a:r>
          </a:p>
        </p:txBody>
      </p:sp>
      <p:sp>
        <p:nvSpPr>
          <p:cNvPr id="19" name="Стрелка вниз 18"/>
          <p:cNvSpPr/>
          <p:nvPr/>
        </p:nvSpPr>
        <p:spPr bwMode="auto">
          <a:xfrm>
            <a:off x="4500563" y="2205038"/>
            <a:ext cx="287337" cy="287337"/>
          </a:xfrm>
          <a:prstGeom prst="downArrow">
            <a:avLst/>
          </a:prstGeom>
          <a:noFill/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850" y="4652963"/>
            <a:ext cx="4752975" cy="120015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НО!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прекращение с 01.01.2014 договоров «последней мили»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значительные инвестиционные потребности</a:t>
            </a:r>
          </a:p>
        </p:txBody>
      </p:sp>
      <p:sp>
        <p:nvSpPr>
          <p:cNvPr id="22539" name="TextBox 20"/>
          <p:cNvSpPr txBox="1">
            <a:spLocks noChangeArrowheads="1"/>
          </p:cNvSpPr>
          <p:nvPr/>
        </p:nvSpPr>
        <p:spPr bwMode="auto">
          <a:xfrm>
            <a:off x="5580063" y="4633913"/>
            <a:ext cx="3168650" cy="369887"/>
          </a:xfrm>
          <a:prstGeom prst="rect">
            <a:avLst/>
          </a:prstGeom>
          <a:noFill/>
          <a:ln w="19050">
            <a:solidFill>
              <a:srgbClr val="FF7C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Темп роста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&gt;&gt;&gt;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Прогноз СЭР</a:t>
            </a:r>
          </a:p>
        </p:txBody>
      </p:sp>
      <p:sp>
        <p:nvSpPr>
          <p:cNvPr id="22540" name="TextBox 21"/>
          <p:cNvSpPr txBox="1">
            <a:spLocks noChangeArrowheads="1"/>
          </p:cNvSpPr>
          <p:nvPr/>
        </p:nvSpPr>
        <p:spPr bwMode="auto">
          <a:xfrm>
            <a:off x="6372225" y="5075238"/>
            <a:ext cx="2376488" cy="369887"/>
          </a:xfrm>
          <a:prstGeom prst="rect">
            <a:avLst/>
          </a:prstGeom>
          <a:noFill/>
          <a:ln w="19050">
            <a:solidFill>
              <a:srgbClr val="FF7C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уход с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(Сибирь)</a:t>
            </a:r>
          </a:p>
        </p:txBody>
      </p:sp>
      <p:cxnSp>
        <p:nvCxnSpPr>
          <p:cNvPr id="22541" name="Прямая соединительная линия 23"/>
          <p:cNvCxnSpPr>
            <a:cxnSpLocks noChangeShapeType="1"/>
          </p:cNvCxnSpPr>
          <p:nvPr/>
        </p:nvCxnSpPr>
        <p:spPr bwMode="auto">
          <a:xfrm>
            <a:off x="5795963" y="4994275"/>
            <a:ext cx="0" cy="1135063"/>
          </a:xfrm>
          <a:prstGeom prst="line">
            <a:avLst/>
          </a:prstGeom>
          <a:noFill/>
          <a:ln w="19050" algn="ctr">
            <a:solidFill>
              <a:srgbClr val="FF7C80"/>
            </a:solidFill>
            <a:round/>
            <a:headEnd/>
            <a:tailEnd/>
          </a:ln>
        </p:spPr>
      </p:cxnSp>
      <p:cxnSp>
        <p:nvCxnSpPr>
          <p:cNvPr id="22542" name="Прямая со стрелкой 26"/>
          <p:cNvCxnSpPr>
            <a:cxnSpLocks noChangeShapeType="1"/>
            <a:endCxn id="15" idx="1"/>
          </p:cNvCxnSpPr>
          <p:nvPr/>
        </p:nvCxnSpPr>
        <p:spPr bwMode="auto">
          <a:xfrm flipV="1">
            <a:off x="5795963" y="6124575"/>
            <a:ext cx="576262" cy="0"/>
          </a:xfrm>
          <a:prstGeom prst="straightConnector1">
            <a:avLst/>
          </a:prstGeom>
          <a:noFill/>
          <a:ln w="19050" algn="ctr">
            <a:solidFill>
              <a:srgbClr val="00B050"/>
            </a:solidFill>
            <a:round/>
            <a:headEnd/>
            <a:tailEnd type="arrow" w="med" len="med"/>
          </a:ln>
        </p:spPr>
      </p:cxnSp>
      <p:cxnSp>
        <p:nvCxnSpPr>
          <p:cNvPr id="22543" name="Прямая со стрелкой 29"/>
          <p:cNvCxnSpPr>
            <a:cxnSpLocks noChangeShapeType="1"/>
          </p:cNvCxnSpPr>
          <p:nvPr/>
        </p:nvCxnSpPr>
        <p:spPr bwMode="auto">
          <a:xfrm flipV="1">
            <a:off x="5795963" y="5651500"/>
            <a:ext cx="576262" cy="0"/>
          </a:xfrm>
          <a:prstGeom prst="straightConnector1">
            <a:avLst/>
          </a:prstGeom>
          <a:noFill/>
          <a:ln w="19050" algn="ctr">
            <a:solidFill>
              <a:srgbClr val="FF7C80"/>
            </a:solidFill>
            <a:round/>
            <a:headEnd/>
            <a:tailEnd type="arrow" w="med" len="med"/>
          </a:ln>
        </p:spPr>
      </p:cxnSp>
      <p:cxnSp>
        <p:nvCxnSpPr>
          <p:cNvPr id="22544" name="Прямая со стрелкой 30"/>
          <p:cNvCxnSpPr>
            <a:cxnSpLocks noChangeShapeType="1"/>
          </p:cNvCxnSpPr>
          <p:nvPr/>
        </p:nvCxnSpPr>
        <p:spPr bwMode="auto">
          <a:xfrm flipV="1">
            <a:off x="5795963" y="5219700"/>
            <a:ext cx="576262" cy="0"/>
          </a:xfrm>
          <a:prstGeom prst="straightConnector1">
            <a:avLst/>
          </a:prstGeom>
          <a:noFill/>
          <a:ln w="19050" algn="ctr">
            <a:solidFill>
              <a:srgbClr val="FF7C80"/>
            </a:solidFill>
            <a:round/>
            <a:headEnd/>
            <a:tailEnd type="arrow" w="med" len="med"/>
          </a:ln>
        </p:spPr>
      </p:cxnSp>
      <p:sp>
        <p:nvSpPr>
          <p:cNvPr id="22545" name="Стрелка вправо 31"/>
          <p:cNvSpPr>
            <a:spLocks noChangeArrowheads="1"/>
          </p:cNvSpPr>
          <p:nvPr/>
        </p:nvSpPr>
        <p:spPr bwMode="auto">
          <a:xfrm>
            <a:off x="5148263" y="4706938"/>
            <a:ext cx="360362" cy="215900"/>
          </a:xfrm>
          <a:prstGeom prst="rightArrow">
            <a:avLst>
              <a:gd name="adj1" fmla="val 50000"/>
              <a:gd name="adj2" fmla="val 50073"/>
            </a:avLst>
          </a:prstGeom>
          <a:noFill/>
          <a:ln w="19050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en-US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39750" y="3141663"/>
          <a:ext cx="7704138" cy="1014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971"/>
                <a:gridCol w="1540971"/>
                <a:gridCol w="1540971"/>
                <a:gridCol w="1540971"/>
                <a:gridCol w="1540971"/>
              </a:tblGrid>
              <a:tr h="1597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ТСО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план финансировнаия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факт вводов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отклонение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доход с отклонений </a:t>
                      </a:r>
                    </a:p>
                  </a:txBody>
                  <a:tcPr marL="7620" marR="7620" marT="7620" marB="0" anchor="ctr"/>
                </a:tc>
              </a:tr>
              <a:tr h="143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Владимирэнерго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-755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91</a:t>
                      </a:r>
                    </a:p>
                  </a:txBody>
                  <a:tcPr marL="7620" marR="7620" marT="7620" marB="0" anchor="ctr"/>
                </a:tc>
              </a:tr>
              <a:tr h="1997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Смоленскэнерго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1 300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-738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89</a:t>
                      </a:r>
                    </a:p>
                  </a:txBody>
                  <a:tcPr marL="7620" marR="7620" marT="7620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Новгородэнерго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-321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</a:tr>
              <a:tr h="128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Кубаньэнерго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3 999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-2 061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247</a:t>
                      </a:r>
                    </a:p>
                  </a:txBody>
                  <a:tcPr marL="7620" marR="7620" marT="7620" marB="0" anchor="ctr"/>
                </a:tc>
              </a:tr>
              <a:tr h="112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Ростовэнерго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2 200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1 696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8172400" y="3140968"/>
            <a:ext cx="615553" cy="100811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2011 г.,</a:t>
            </a:r>
          </a:p>
          <a:p>
            <a:pPr algn="ctr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млн. руб.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1116013" y="312738"/>
            <a:ext cx="7920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b="1">
                <a:latin typeface="Times New Roman" pitchFamily="18" charset="0"/>
                <a:cs typeface="Times New Roman" pitchFamily="18" charset="0"/>
              </a:rPr>
              <a:t>Основные проблемы. </a:t>
            </a:r>
            <a:r>
              <a:rPr lang="ru-RU" sz="2800" b="1" u="sng">
                <a:latin typeface="Times New Roman" pitchFamily="18" charset="0"/>
                <a:cs typeface="Times New Roman" pitchFamily="18" charset="0"/>
              </a:rPr>
              <a:t>Рост тарифов на 2012 г.</a:t>
            </a:r>
            <a:endParaRPr lang="ru-RU" sz="2800" b="1" u="sng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578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en-US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457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Aft>
                <a:spcPct val="0"/>
              </a:spcAft>
            </a:pPr>
            <a:fld id="{4D4FA5F9-7AF5-4F47-82FC-8047CA53996D}" type="slidenum">
              <a:rPr lang="ru-RU" smtClean="0">
                <a:latin typeface="Times New Roman" pitchFamily="18" charset="0"/>
                <a:cs typeface="Times New Roman" pitchFamily="18" charset="0"/>
              </a:rPr>
              <a:pPr fontAlgn="base">
                <a:spcAft>
                  <a:spcPct val="0"/>
                </a:spcAft>
              </a:pPr>
              <a:t>6</a:t>
            </a:fld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1" name="TextBox 11"/>
          <p:cNvSpPr txBox="1">
            <a:spLocks noChangeArrowheads="1"/>
          </p:cNvSpPr>
          <p:nvPr/>
        </p:nvSpPr>
        <p:spPr bwMode="auto">
          <a:xfrm>
            <a:off x="1187450" y="1268413"/>
            <a:ext cx="6697663" cy="708025"/>
          </a:xfrm>
          <a:prstGeom prst="rect">
            <a:avLst/>
          </a:prstGeom>
          <a:noFill/>
          <a:ln w="19050">
            <a:solidFill>
              <a:srgbClr val="FF7C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Основы ценообразования: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Тарифы устанавливаются в рамках предельных уровней!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87450" y="4913313"/>
            <a:ext cx="6697663" cy="1323975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согласование с ФСТ России (Порядок №236-э):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рост 	      ≤ 11%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превышение предельных уровней ≤ 3-4 процентных пунктов</a:t>
            </a:r>
          </a:p>
        </p:txBody>
      </p:sp>
      <p:pic>
        <p:nvPicPr>
          <p:cNvPr id="2458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5" y="5311775"/>
            <a:ext cx="60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TextBox 8"/>
          <p:cNvSpPr txBox="1">
            <a:spLocks noChangeArrowheads="1"/>
          </p:cNvSpPr>
          <p:nvPr/>
        </p:nvSpPr>
        <p:spPr bwMode="auto">
          <a:xfrm>
            <a:off x="1187450" y="2205038"/>
            <a:ext cx="6697663" cy="132397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Изменение балансовых показателей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Изменение структуры потребления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Изменение перекрестного субсидирования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Устранение неточностей предыдущих периодов</a:t>
            </a:r>
          </a:p>
        </p:txBody>
      </p:sp>
      <p:sp>
        <p:nvSpPr>
          <p:cNvPr id="15" name="Стрелка вниз 14"/>
          <p:cNvSpPr/>
          <p:nvPr/>
        </p:nvSpPr>
        <p:spPr bwMode="auto">
          <a:xfrm>
            <a:off x="4211638" y="3527425"/>
            <a:ext cx="720725" cy="136842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14638" y="3924300"/>
            <a:ext cx="3557587" cy="368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Превышение предельных уровней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Aft>
                <a:spcPct val="0"/>
              </a:spcAft>
            </a:pPr>
            <a:fld id="{4CFAB43C-1CB7-48FE-A269-854598762AE8}" type="slidenum">
              <a:rPr lang="ru-RU" smtClean="0">
                <a:latin typeface="Times New Roman" pitchFamily="18" charset="0"/>
                <a:cs typeface="Times New Roman" pitchFamily="18" charset="0"/>
              </a:rPr>
              <a:pPr fontAlgn="base">
                <a:spcAft>
                  <a:spcPct val="0"/>
                </a:spcAft>
              </a:pPr>
              <a:t>7</a:t>
            </a:fld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TextBox 5"/>
          <p:cNvSpPr txBox="1">
            <a:spLocks noChangeArrowheads="1"/>
          </p:cNvSpPr>
          <p:nvPr/>
        </p:nvSpPr>
        <p:spPr bwMode="auto">
          <a:xfrm>
            <a:off x="1116013" y="333375"/>
            <a:ext cx="75596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300" b="1">
                <a:latin typeface="Times New Roman" pitchFamily="18" charset="0"/>
                <a:cs typeface="Times New Roman" pitchFamily="18" charset="0"/>
              </a:rPr>
              <a:t>Превышение предельных уровней тарифов </a:t>
            </a:r>
          </a:p>
          <a:p>
            <a:pPr algn="ctr"/>
            <a:r>
              <a:rPr lang="ru-RU" sz="2300" b="1">
                <a:latin typeface="Times New Roman" pitchFamily="18" charset="0"/>
                <a:cs typeface="Times New Roman" pitchFamily="18" charset="0"/>
              </a:rPr>
              <a:t>на услуги по передаче электрической энергии на 2012 г. 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71500" y="1214438"/>
          <a:ext cx="7858125" cy="5202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76"/>
                <a:gridCol w="404689"/>
                <a:gridCol w="452567"/>
                <a:gridCol w="500066"/>
                <a:gridCol w="500066"/>
                <a:gridCol w="500066"/>
                <a:gridCol w="500066"/>
                <a:gridCol w="500066"/>
                <a:gridCol w="500066"/>
                <a:gridCol w="428628"/>
                <a:gridCol w="500066"/>
                <a:gridCol w="500066"/>
                <a:gridCol w="500066"/>
                <a:gridCol w="928694"/>
              </a:tblGrid>
              <a:tr h="436214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Субъект РФ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Двухставочный</a:t>
                      </a:r>
                      <a:r>
                        <a:rPr lang="ru-RU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тариф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err="1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Одноставочный</a:t>
                      </a:r>
                      <a:r>
                        <a:rPr lang="ru-RU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тариф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Рост среднего </a:t>
                      </a:r>
                      <a:r>
                        <a:rPr lang="ru-RU" sz="1400" dirty="0" err="1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одноставочного</a:t>
                      </a:r>
                      <a:r>
                        <a:rPr lang="ru-RU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тарифа  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33452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Рост ставки на содержание электрических сетей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Рост ставки технологического расхода электрической энергии на передачу по сетям</a:t>
                      </a:r>
                      <a:endParaRPr lang="ru-RU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319">
                <a:tc vMerge="1">
                  <a:txBody>
                    <a:bodyPr/>
                    <a:lstStyle/>
                    <a:p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НН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НН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НН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73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Воронежская 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tabLst/>
                      </a:pPr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  <a:endParaRPr lang="ru-RU" sz="1100" b="1" i="0" u="none" strike="noStrike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20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Пензенская область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  <a:endParaRPr lang="ru-RU" sz="1100" b="1" i="0" u="none" strike="noStrike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114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Новгородская область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106%</a:t>
                      </a:r>
                      <a:endParaRPr lang="ru-RU" sz="1100" b="1" i="0" u="none" strike="noStrike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46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Ленинградская область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108 %</a:t>
                      </a:r>
                      <a:endParaRPr lang="ru-RU" sz="1100" b="1" i="0" u="none" strike="noStrike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36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Псковская область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  <a:endParaRPr lang="ru-RU" sz="1100" b="1" i="0" u="none" strike="noStrike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83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Амурская область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  <a:endParaRPr lang="ru-RU" sz="1100" b="1" i="0" u="none" strike="noStrike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30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Еврейская АО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110%</a:t>
                      </a:r>
                      <a:endParaRPr lang="ru-RU" sz="1100" b="1" i="0" u="none" strike="noStrike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214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Хабаровский край</a:t>
                      </a:r>
                      <a:endParaRPr lang="ru-RU" sz="11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103%</a:t>
                      </a:r>
                      <a:endParaRPr lang="ru-RU" sz="1100" b="1" i="0" u="none" strike="noStrike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1116013" y="333375"/>
            <a:ext cx="79200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b="1">
                <a:latin typeface="Times New Roman" pitchFamily="18" charset="0"/>
                <a:cs typeface="Times New Roman" pitchFamily="18" charset="0"/>
              </a:rPr>
              <a:t>Основные проблемы. </a:t>
            </a:r>
            <a:r>
              <a:rPr lang="ru-RU" sz="2800" b="1" u="sng">
                <a:latin typeface="Times New Roman" pitchFamily="18" charset="0"/>
                <a:cs typeface="Times New Roman" pitchFamily="18" charset="0"/>
              </a:rPr>
              <a:t>Уровень долга.</a:t>
            </a:r>
            <a:endParaRPr lang="ru-RU" sz="2800" b="1" u="sng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0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en-US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765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Aft>
                <a:spcPct val="0"/>
              </a:spcAft>
            </a:pPr>
            <a:fld id="{3568032C-F96B-4635-9B4D-FC1232CA2F84}" type="slidenum">
              <a:rPr lang="ru-RU" smtClean="0">
                <a:latin typeface="Times New Roman" pitchFamily="18" charset="0"/>
                <a:cs typeface="Times New Roman" pitchFamily="18" charset="0"/>
              </a:rPr>
              <a:pPr fontAlgn="base">
                <a:spcAft>
                  <a:spcPct val="0"/>
                </a:spcAft>
              </a:pPr>
              <a:t>8</a:t>
            </a:fld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468313" y="1125538"/>
            <a:ext cx="2119312" cy="800100"/>
          </a:xfrm>
          <a:prstGeom prst="rect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ЗАЙМ ≥ 25%РИК </a:t>
            </a:r>
          </a:p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каждый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132138" y="1547813"/>
            <a:ext cx="1871662" cy="368300"/>
          </a:xfrm>
          <a:prstGeom prst="rect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Снижение РИК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132138" y="1116013"/>
            <a:ext cx="1871662" cy="368300"/>
          </a:xfrm>
          <a:prstGeom prst="rect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Увеличение ИП</a:t>
            </a:r>
          </a:p>
        </p:txBody>
      </p:sp>
      <p:sp>
        <p:nvSpPr>
          <p:cNvPr id="19" name="Стрелка вправо 18"/>
          <p:cNvSpPr/>
          <p:nvPr/>
        </p:nvSpPr>
        <p:spPr bwMode="auto">
          <a:xfrm>
            <a:off x="2700338" y="1196975"/>
            <a:ext cx="287337" cy="215900"/>
          </a:xfrm>
          <a:prstGeom prst="rightArrow">
            <a:avLst/>
          </a:prstGeom>
          <a:noFill/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 bwMode="auto">
          <a:xfrm>
            <a:off x="2700338" y="1628775"/>
            <a:ext cx="287337" cy="215900"/>
          </a:xfrm>
          <a:prstGeom prst="rightArrow">
            <a:avLst/>
          </a:prstGeom>
          <a:noFill/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 bwMode="auto">
          <a:xfrm>
            <a:off x="5148263" y="1619250"/>
            <a:ext cx="287337" cy="215900"/>
          </a:xfrm>
          <a:prstGeom prst="rightArrow">
            <a:avLst/>
          </a:prstGeom>
          <a:noFill/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08625" y="1547813"/>
            <a:ext cx="3384550" cy="338137"/>
          </a:xfrm>
          <a:prstGeom prst="rect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снижение тарифов, сокращение ИП</a:t>
            </a:r>
          </a:p>
        </p:txBody>
      </p:sp>
      <p:graphicFrame>
        <p:nvGraphicFramePr>
          <p:cNvPr id="27660" name="Диаграмма 22"/>
          <p:cNvGraphicFramePr>
            <a:graphicFrameLocks/>
          </p:cNvGraphicFramePr>
          <p:nvPr/>
        </p:nvGraphicFramePr>
        <p:xfrm>
          <a:off x="273050" y="2498725"/>
          <a:ext cx="8597900" cy="4294188"/>
        </p:xfrm>
        <a:graphic>
          <a:graphicData uri="http://schemas.openxmlformats.org/presentationml/2006/ole">
            <p:oleObj spid="_x0000_s27660" r:id="rId4" imgW="8596105" imgH="4291956" progId="Excel.Chart.8">
              <p:embed/>
            </p:oleObj>
          </a:graphicData>
        </a:graphic>
      </p:graphicFrame>
      <p:sp>
        <p:nvSpPr>
          <p:cNvPr id="27661" name="TextBox 23"/>
          <p:cNvSpPr txBox="1">
            <a:spLocks noChangeArrowheads="1"/>
          </p:cNvSpPr>
          <p:nvPr/>
        </p:nvSpPr>
        <p:spPr bwMode="auto">
          <a:xfrm>
            <a:off x="8316913" y="3476625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2,4</a:t>
            </a:r>
          </a:p>
        </p:txBody>
      </p:sp>
      <p:sp>
        <p:nvSpPr>
          <p:cNvPr id="27662" name="TextBox 24"/>
          <p:cNvSpPr txBox="1">
            <a:spLocks noChangeArrowheads="1"/>
          </p:cNvSpPr>
          <p:nvPr/>
        </p:nvSpPr>
        <p:spPr bwMode="auto">
          <a:xfrm>
            <a:off x="8316913" y="3981450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1,7</a:t>
            </a:r>
          </a:p>
        </p:txBody>
      </p:sp>
      <p:sp>
        <p:nvSpPr>
          <p:cNvPr id="27663" name="Выноска 1 25"/>
          <p:cNvSpPr>
            <a:spLocks/>
          </p:cNvSpPr>
          <p:nvPr/>
        </p:nvSpPr>
        <p:spPr bwMode="auto">
          <a:xfrm>
            <a:off x="3132138" y="2060575"/>
            <a:ext cx="3024187" cy="585788"/>
          </a:xfrm>
          <a:prstGeom prst="borderCallout1">
            <a:avLst>
              <a:gd name="adj1" fmla="val 18750"/>
              <a:gd name="adj2" fmla="val -8333"/>
              <a:gd name="adj3" fmla="val -22199"/>
              <a:gd name="adj4" fmla="val -57907"/>
            </a:avLst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800000"/>
              </a:buClr>
            </a:pPr>
            <a:r>
              <a:rPr lang="ru-RU" sz="1600">
                <a:solidFill>
                  <a:srgbClr val="392613"/>
                </a:solidFill>
                <a:latin typeface="Times New Roman" pitchFamily="18" charset="0"/>
              </a:rPr>
              <a:t>Проект изменений: требование должно соблюдаться </a:t>
            </a:r>
            <a:r>
              <a:rPr lang="ru-RU" sz="1600" u="sng">
                <a:solidFill>
                  <a:srgbClr val="392613"/>
                </a:solidFill>
                <a:latin typeface="Times New Roman" pitchFamily="18" charset="0"/>
              </a:rPr>
              <a:t>с 2015 г.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en-US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29698" name="Номер слайда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Aft>
                <a:spcPct val="0"/>
              </a:spcAft>
            </a:pPr>
            <a:fld id="{A665AD26-EA55-45C6-96B5-591850FBBF97}" type="slidenum">
              <a:rPr lang="ru-RU" smtClean="0">
                <a:latin typeface="Times New Roman" pitchFamily="18" charset="0"/>
                <a:cs typeface="Times New Roman" pitchFamily="18" charset="0"/>
              </a:rPr>
              <a:pPr fontAlgn="base">
                <a:spcAft>
                  <a:spcPct val="0"/>
                </a:spcAft>
              </a:pPr>
              <a:t>9</a:t>
            </a:fld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116013" y="301625"/>
            <a:ext cx="7920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b="1">
                <a:latin typeface="Times New Roman" pitchFamily="18" charset="0"/>
                <a:cs typeface="Times New Roman" pitchFamily="18" charset="0"/>
              </a:rPr>
              <a:t>Прочие методологические вопросы </a:t>
            </a:r>
            <a:endParaRPr lang="ru-RU" sz="2800" b="1" u="sng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571472" y="1142984"/>
          <a:ext cx="807249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През_280306_фин">
  <a:themeElements>
    <a:clrScheme name="През_280306_фин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2_През_280306_фин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800000"/>
          </a:buClr>
          <a:buSzTx/>
          <a:buFontTx/>
          <a:buChar char="•"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rgbClr val="392613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800000"/>
          </a:buClr>
          <a:buSzTx/>
          <a:buFontTx/>
          <a:buChar char="•"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rgbClr val="392613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През_280306_фин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_280306_фин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4720</TotalTime>
  <Words>586</Words>
  <Application>Microsoft Office PowerPoint</Application>
  <PresentationFormat>On-screen Show (4:3)</PresentationFormat>
  <Paragraphs>271</Paragraphs>
  <Slides>11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9" baseType="lpstr">
      <vt:lpstr>Arial</vt:lpstr>
      <vt:lpstr>Wingdings</vt:lpstr>
      <vt:lpstr>Calibri</vt:lpstr>
      <vt:lpstr>Times New Roman</vt:lpstr>
      <vt:lpstr>12_През_280306_фин</vt:lpstr>
      <vt:lpstr>12_През_280306_фин</vt:lpstr>
      <vt:lpstr>12_През_280306_фин</vt:lpstr>
      <vt:lpstr>12_През_280306_фин</vt:lpstr>
      <vt:lpstr>12_През_280306_фин</vt:lpstr>
      <vt:lpstr>12_През_280306_фин</vt:lpstr>
      <vt:lpstr>12_През_280306_фин</vt:lpstr>
      <vt:lpstr>12_През_280306_фин</vt:lpstr>
      <vt:lpstr>12_През_280306_фин</vt:lpstr>
      <vt:lpstr>12_През_280306_фин</vt:lpstr>
      <vt:lpstr>12_През_280306_фин</vt:lpstr>
      <vt:lpstr>12_През_280306_фин</vt:lpstr>
      <vt:lpstr>Worksheet</vt:lpstr>
      <vt:lpstr>Диаграмма Microsoft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</dc:creator>
  <cp:lastModifiedBy>sams club</cp:lastModifiedBy>
  <cp:revision>273</cp:revision>
  <dcterms:created xsi:type="dcterms:W3CDTF">2011-09-20T06:09:20Z</dcterms:created>
  <dcterms:modified xsi:type="dcterms:W3CDTF">2012-04-16T20:08:43Z</dcterms:modified>
</cp:coreProperties>
</file>