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>
        <p:scale>
          <a:sx n="100" d="100"/>
          <a:sy n="100" d="100"/>
        </p:scale>
        <p:origin x="960" y="-5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pushin\Desktop\&#1064;&#1040;&#1041;&#1051;&#1054;&#1053;%20&#1052;&#1086;&#1085;&#1080;&#1090;&#1086;&#1088;&#1080;&#1085;&#1075;%20&#1054;&#1056;&#1069;&#1052;%2030%2011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pushin\Desktop\&#1064;&#1040;&#1041;&#1051;&#1054;&#1053;%20&#1052;&#1086;&#1085;&#1080;&#1090;&#1086;&#1088;&#1080;&#1085;&#1075;%20&#1054;&#1056;&#1069;&#1052;%2030%2011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pushin\Desktop\&#1064;&#1040;&#1041;&#1051;&#1054;&#1053;%20&#1052;&#1086;&#1085;&#1080;&#1090;&#1086;&#1088;&#1080;&#1085;&#1075;%20&#1054;&#1056;&#1069;&#1052;%2030%2011%20202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Динамика!$A$92</c:f>
              <c:strCache>
                <c:ptCount val="1"/>
                <c:pt idx="0">
                  <c:v>Покупатели ОРЭМ 2019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9993694394315E-2"/>
                  <c:y val="3.268903351200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299993694394315E-2"/>
                  <c:y val="4.726612566907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299993694394315E-2"/>
                  <c:y val="3.754806423102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Динамика!$B$92:$N$92</c:f>
              <c:numCache>
                <c:formatCode>#,##0</c:formatCode>
                <c:ptCount val="13"/>
                <c:pt idx="0">
                  <c:v>74821.681441309993</c:v>
                </c:pt>
                <c:pt idx="1">
                  <c:v>76216.442388990006</c:v>
                </c:pt>
                <c:pt idx="2">
                  <c:v>77187.39760307</c:v>
                </c:pt>
                <c:pt idx="3">
                  <c:v>77853.22925027</c:v>
                </c:pt>
                <c:pt idx="4">
                  <c:v>78367.625302739994</c:v>
                </c:pt>
                <c:pt idx="5">
                  <c:v>76014.980304709999</c:v>
                </c:pt>
                <c:pt idx="6">
                  <c:v>75125.602709519997</c:v>
                </c:pt>
                <c:pt idx="7">
                  <c:v>75663.55453994</c:v>
                </c:pt>
                <c:pt idx="8">
                  <c:v>74918.804701500005</c:v>
                </c:pt>
                <c:pt idx="9">
                  <c:v>75190.520766799993</c:v>
                </c:pt>
                <c:pt idx="10">
                  <c:v>75323.233496750006</c:v>
                </c:pt>
                <c:pt idx="11">
                  <c:v>75784.556176059996</c:v>
                </c:pt>
                <c:pt idx="12">
                  <c:v>76030.111943039999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Динамика!$A$94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1637204216307368E-2"/>
                  <c:y val="3.2758225023728126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Динамика!$B$94:$N$94</c:f>
              <c:numCache>
                <c:formatCode>#,##0</c:formatCode>
                <c:ptCount val="13"/>
                <c:pt idx="0">
                  <c:v>76030.111943039999</c:v>
                </c:pt>
                <c:pt idx="1">
                  <c:v>76828.495195059993</c:v>
                </c:pt>
                <c:pt idx="2">
                  <c:v>78285.53866654</c:v>
                </c:pt>
                <c:pt idx="3">
                  <c:v>66851.384551740004</c:v>
                </c:pt>
                <c:pt idx="4">
                  <c:v>68521.273407629997</c:v>
                </c:pt>
                <c:pt idx="5">
                  <c:v>69412.752845530005</c:v>
                </c:pt>
                <c:pt idx="6">
                  <c:v>69614.587734250003</c:v>
                </c:pt>
                <c:pt idx="7">
                  <c:v>69844.245023430005</c:v>
                </c:pt>
                <c:pt idx="8">
                  <c:v>69323.471850770002</c:v>
                </c:pt>
                <c:pt idx="9">
                  <c:v>65734.745228870001</c:v>
                </c:pt>
                <c:pt idx="10">
                  <c:v>65379.564259730003</c:v>
                </c:pt>
                <c:pt idx="11">
                  <c:v>65663.47145959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Динамика!$A$93</c:f>
              <c:strCache>
                <c:ptCount val="1"/>
                <c:pt idx="0">
                  <c:v>Покупатели ОРЭМ 2019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Динамика!$B$93:$N$93</c:f>
              <c:numCache>
                <c:formatCode>#,##0</c:formatCode>
                <c:ptCount val="13"/>
                <c:pt idx="0">
                  <c:v>100278.54304697999</c:v>
                </c:pt>
                <c:pt idx="1">
                  <c:v>101942.96391664</c:v>
                </c:pt>
                <c:pt idx="2">
                  <c:v>103098.1946172</c:v>
                </c:pt>
                <c:pt idx="3">
                  <c:v>103640.72159616</c:v>
                </c:pt>
                <c:pt idx="4">
                  <c:v>104385.20417375999</c:v>
                </c:pt>
                <c:pt idx="5">
                  <c:v>100687.4648512</c:v>
                </c:pt>
                <c:pt idx="6">
                  <c:v>99842.576106309993</c:v>
                </c:pt>
                <c:pt idx="7">
                  <c:v>100015.79675328</c:v>
                </c:pt>
                <c:pt idx="8">
                  <c:v>98994.485035400008</c:v>
                </c:pt>
                <c:pt idx="9">
                  <c:v>99333.16646185999</c:v>
                </c:pt>
                <c:pt idx="10">
                  <c:v>99443.986993430008</c:v>
                </c:pt>
                <c:pt idx="11">
                  <c:v>99231.848056179995</c:v>
                </c:pt>
                <c:pt idx="12">
                  <c:v>98103.535659109999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Динамика!$A$95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38138138138135E-2"/>
                  <c:y val="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7177177177E-2"/>
                  <c:y val="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3601925099383619E-2"/>
                  <c:y val="3.1679078463090753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Динамика!$B$95:$N$95</c:f>
              <c:numCache>
                <c:formatCode>#,##0</c:formatCode>
                <c:ptCount val="13"/>
                <c:pt idx="0">
                  <c:v>98103.535659109999</c:v>
                </c:pt>
                <c:pt idx="1">
                  <c:v>99061.823292949994</c:v>
                </c:pt>
                <c:pt idx="2">
                  <c:v>100759.26986744</c:v>
                </c:pt>
                <c:pt idx="3">
                  <c:v>75217.175701419997</c:v>
                </c:pt>
                <c:pt idx="4">
                  <c:v>77224.717779379993</c:v>
                </c:pt>
                <c:pt idx="5">
                  <c:v>77921.163269299999</c:v>
                </c:pt>
                <c:pt idx="6">
                  <c:v>78602.174630070003</c:v>
                </c:pt>
                <c:pt idx="7">
                  <c:v>78578.319411770004</c:v>
                </c:pt>
                <c:pt idx="8">
                  <c:v>78153.304014089998</c:v>
                </c:pt>
                <c:pt idx="9">
                  <c:v>74308.880525820001</c:v>
                </c:pt>
                <c:pt idx="10">
                  <c:v>73912.184208270002</c:v>
                </c:pt>
                <c:pt idx="11">
                  <c:v>74262.265246519994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6448584"/>
        <c:axId val="546445056"/>
      </c:lineChart>
      <c:catAx>
        <c:axId val="546448584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6445056"/>
        <c:crosses val="autoZero"/>
        <c:auto val="0"/>
        <c:lblAlgn val="ctr"/>
        <c:lblOffset val="100"/>
        <c:noMultiLvlLbl val="0"/>
      </c:catAx>
      <c:valAx>
        <c:axId val="546445056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46448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Динамика!$A$96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885391719882868E-2"/>
                  <c:y val="3.405697046747670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3.9900205806059173E-4"/>
                  <c:y val="5.155842558056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7382469842924E-2"/>
                  <c:y val="3.3688942290995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368750724239163E-2"/>
                  <c:y val="6.0332214835038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8864273234627928E-2"/>
                  <c:y val="5.3715012192326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7628523449659891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Динамика!$B$91:$M$91</c:f>
              <c:strCache>
                <c:ptCount val="12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</c:strCache>
            </c:strRef>
          </c:cat>
          <c:val>
            <c:numRef>
              <c:f>Динамика!$B$96:$M$96</c:f>
              <c:numCache>
                <c:formatCode>#,##0</c:formatCode>
                <c:ptCount val="12"/>
                <c:pt idx="0">
                  <c:v>23504.537826100001</c:v>
                </c:pt>
                <c:pt idx="1">
                  <c:v>22518.669632500001</c:v>
                </c:pt>
                <c:pt idx="2">
                  <c:v>22057.980837000003</c:v>
                </c:pt>
                <c:pt idx="3">
                  <c:v>20296.152329719996</c:v>
                </c:pt>
                <c:pt idx="4">
                  <c:v>20162.732532539994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60056.368164070002</c:v>
                </c:pt>
                <c:pt idx="8">
                  <c:v>59597.878227590001</c:v>
                </c:pt>
                <c:pt idx="9">
                  <c:v>59541.182987120003</c:v>
                </c:pt>
                <c:pt idx="10">
                  <c:v>59509.220991909999</c:v>
                </c:pt>
                <c:pt idx="11">
                  <c:v>59500.931876069997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Динамика!$A$97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5.7816098840691686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Динамика!$B$91:$M$91</c:f>
              <c:strCache>
                <c:ptCount val="12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</c:strCache>
            </c:strRef>
          </c:cat>
          <c:val>
            <c:numRef>
              <c:f>Динамика!$B$97:$M$97</c:f>
              <c:numCache>
                <c:formatCode>#,##0</c:formatCode>
                <c:ptCount val="12"/>
                <c:pt idx="0">
                  <c:v>41512.643389960002</c:v>
                </c:pt>
                <c:pt idx="1">
                  <c:v>40526.614303060007</c:v>
                </c:pt>
                <c:pt idx="2">
                  <c:v>40066.819580020005</c:v>
                </c:pt>
                <c:pt idx="3">
                  <c:v>24409.393702649995</c:v>
                </c:pt>
                <c:pt idx="4">
                  <c:v>24331.254461939996</c:v>
                </c:pt>
                <c:pt idx="5">
                  <c:v>24327.708452849995</c:v>
                </c:pt>
                <c:pt idx="6">
                  <c:v>24277.053710789998</c:v>
                </c:pt>
                <c:pt idx="7">
                  <c:v>66623.483252940001</c:v>
                </c:pt>
                <c:pt idx="8">
                  <c:v>66395.811980440005</c:v>
                </c:pt>
                <c:pt idx="9">
                  <c:v>66367.768685570001</c:v>
                </c:pt>
                <c:pt idx="10">
                  <c:v>66335.370943200003</c:v>
                </c:pt>
                <c:pt idx="11">
                  <c:v>66331.117594059993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6449368"/>
        <c:axId val="546449760"/>
      </c:lineChart>
      <c:catAx>
        <c:axId val="546449368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6449760"/>
        <c:crosses val="autoZero"/>
        <c:auto val="0"/>
        <c:lblAlgn val="ctr"/>
        <c:lblOffset val="100"/>
        <c:noMultiLvlLbl val="0"/>
      </c:catAx>
      <c:valAx>
        <c:axId val="546449760"/>
        <c:scaling>
          <c:orientation val="minMax"/>
          <c:max val="70000"/>
          <c:min val="1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46449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(4,2%)</c:v>
                </c:pt>
                <c:pt idx="1">
                  <c:v>Южный ФО  (10,5%)</c:v>
                </c:pt>
                <c:pt idx="2">
                  <c:v>Северо-западный ФО  (0,9%)</c:v>
                </c:pt>
                <c:pt idx="3">
                  <c:v>Дальневосточный ФО (0,05%)</c:v>
                </c:pt>
                <c:pt idx="4">
                  <c:v>Сибирский ФО (0,8%)</c:v>
                </c:pt>
                <c:pt idx="5">
                  <c:v>Уральский ФО (0,2%)</c:v>
                </c:pt>
                <c:pt idx="6">
                  <c:v>Приволжский ФО (0,01%)</c:v>
                </c:pt>
                <c:pt idx="7">
                  <c:v>Северо-Кавказский ФО (83,4%)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3131.2901040299998</c:v>
                </c:pt>
                <c:pt idx="1">
                  <c:v>7844.8978167100004</c:v>
                </c:pt>
                <c:pt idx="2">
                  <c:v>671.66105827000001</c:v>
                </c:pt>
                <c:pt idx="3">
                  <c:v>33.983482610000003</c:v>
                </c:pt>
                <c:pt idx="4">
                  <c:v>615.84774570000002</c:v>
                </c:pt>
                <c:pt idx="5">
                  <c:v>115.77313938</c:v>
                </c:pt>
                <c:pt idx="6">
                  <c:v>11.205358009999999</c:v>
                </c:pt>
                <c:pt idx="7">
                  <c:v>62417.744013130003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741985974394377E-2"/>
          <c:y val="3.5478779431191515E-2"/>
          <c:w val="0.96984750326211377"/>
          <c:h val="0.70782544903703526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5'!$A$10</c:f>
              <c:strCache>
                <c:ptCount val="1"/>
                <c:pt idx="0">
                  <c:v>ГП 2019г</c:v>
                </c:pt>
              </c:strCache>
            </c:strRef>
          </c:tx>
          <c:spPr>
            <a:ln w="20680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2"/>
            <c:spPr>
              <a:solidFill>
                <a:schemeClr val="tx1">
                  <a:lumMod val="50000"/>
                  <a:lumOff val="50000"/>
                </a:schemeClr>
              </a:solidFill>
              <a:ln w="8863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296597429591354E-3"/>
                  <c:y val="4.01412242663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0888440867158194E-2"/>
                  <c:y val="-2.27987116232147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416602402934706E-3"/>
                  <c:y val="2.8323176670788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8038202750883928E-2"/>
                  <c:y val="5.08912948381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6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38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General</c:formatCode>
                <c:ptCount val="13"/>
                <c:pt idx="0">
                  <c:v>224.7</c:v>
                </c:pt>
                <c:pt idx="1">
                  <c:v>263.10000000000002</c:v>
                </c:pt>
                <c:pt idx="2">
                  <c:v>267.8</c:v>
                </c:pt>
                <c:pt idx="3">
                  <c:v>254.6</c:v>
                </c:pt>
                <c:pt idx="4">
                  <c:v>247.7</c:v>
                </c:pt>
                <c:pt idx="5">
                  <c:v>234.5</c:v>
                </c:pt>
                <c:pt idx="6">
                  <c:v>234.9</c:v>
                </c:pt>
                <c:pt idx="7" formatCode="0.0">
                  <c:v>240</c:v>
                </c:pt>
                <c:pt idx="8">
                  <c:v>243.1</c:v>
                </c:pt>
                <c:pt idx="9">
                  <c:v>246.3</c:v>
                </c:pt>
                <c:pt idx="10">
                  <c:v>261.8</c:v>
                </c:pt>
                <c:pt idx="11" formatCode="#\ ##0.0">
                  <c:v>272.89999999999998</c:v>
                </c:pt>
                <c:pt idx="12">
                  <c:v>233.3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5'!$A$11</c:f>
              <c:strCache>
                <c:ptCount val="1"/>
                <c:pt idx="0">
                  <c:v>ГП + ЭСК 2019г</c:v>
                </c:pt>
              </c:strCache>
            </c:strRef>
          </c:tx>
          <c:spPr>
            <a:ln w="2068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2"/>
            <c:spPr>
              <a:solidFill>
                <a:schemeClr val="accent2"/>
              </a:solidFill>
              <a:ln w="8863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26365962601191E-3"/>
                  <c:y val="2.1419401484231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081759702101629E-2"/>
                  <c:y val="3.292624793956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120159280580739E-2"/>
                  <c:y val="3.108882636462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0890910230923498E-2"/>
                  <c:y val="2.7903600092896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3370403359769492E-2"/>
                  <c:y val="-4.3224657179642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2742453838961608E-2"/>
                  <c:y val="-4.1320026790211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3430126197980508E-3"/>
                  <c:y val="3.776943511447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 w="236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38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5'!$B$11:$N$11</c:f>
              <c:numCache>
                <c:formatCode>General</c:formatCode>
                <c:ptCount val="13"/>
                <c:pt idx="0">
                  <c:v>244.6</c:v>
                </c:pt>
                <c:pt idx="1">
                  <c:v>291.3</c:v>
                </c:pt>
                <c:pt idx="2">
                  <c:v>297.2</c:v>
                </c:pt>
                <c:pt idx="3">
                  <c:v>288.39999999999998</c:v>
                </c:pt>
                <c:pt idx="4">
                  <c:v>280.39999999999998</c:v>
                </c:pt>
                <c:pt idx="5" formatCode="0.0">
                  <c:v>268</c:v>
                </c:pt>
                <c:pt idx="6" formatCode="0.0">
                  <c:v>266</c:v>
                </c:pt>
                <c:pt idx="7">
                  <c:v>271.10000000000002</c:v>
                </c:pt>
                <c:pt idx="8">
                  <c:v>274.3</c:v>
                </c:pt>
                <c:pt idx="9">
                  <c:v>276.8</c:v>
                </c:pt>
                <c:pt idx="10" formatCode="#\ ##0.0">
                  <c:v>296</c:v>
                </c:pt>
                <c:pt idx="11" formatCode="0.0">
                  <c:v>308.39</c:v>
                </c:pt>
                <c:pt idx="12" formatCode="0.0">
                  <c:v>262.795346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5'!$A$13</c:f>
              <c:strCache>
                <c:ptCount val="1"/>
                <c:pt idx="0">
                  <c:v>ГП 2020г</c:v>
                </c:pt>
              </c:strCache>
            </c:strRef>
          </c:tx>
          <c:spPr>
            <a:ln w="26589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3">
                  <a:lumMod val="75000"/>
                </a:schemeClr>
              </a:solidFill>
              <a:ln w="8863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26589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429045091370113E-2"/>
                  <c:y val="-3.5199270681024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35054125436408E-2"/>
                  <c:y val="-2.9807218157056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805403023999178E-2"/>
                  <c:y val="2.6688837278728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501403224723321E-2"/>
                  <c:y val="2.539244234027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797808711284021E-2"/>
                  <c:y val="3.58181584711681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267,3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5169859190476311E-2"/>
                  <c:y val="3.6800820180248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454796091486058E-2"/>
                  <c:y val="-2.007874205316773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2699017705795834E-2"/>
                  <c:y val="-3.1543921495136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5838765309834822E-2"/>
                  <c:y val="1.64789628026528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6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38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5'!$B$13:$N$13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254</c:v>
                </c:pt>
                <c:pt idx="5" formatCode="#\ ##0.0">
                  <c:v>245.87</c:v>
                </c:pt>
                <c:pt idx="6">
                  <c:v>251.976</c:v>
                </c:pt>
                <c:pt idx="7" formatCode="#\ ##0.0">
                  <c:v>267.25</c:v>
                </c:pt>
                <c:pt idx="8" formatCode="#\ ##0.0">
                  <c:v>266.351</c:v>
                </c:pt>
                <c:pt idx="9" formatCode="#\ ##0.0">
                  <c:v>265.42700000000002</c:v>
                </c:pt>
                <c:pt idx="10" formatCode="#\ ##0.0">
                  <c:v>276.79000000000002</c:v>
                </c:pt>
                <c:pt idx="11" formatCode="#\ ##0.0">
                  <c:v>300.26100000000002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5'!$A$14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6589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4">
                  <a:lumMod val="75000"/>
                </a:schemeClr>
              </a:solidFill>
              <a:ln w="8863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26589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946764757619899E-2"/>
                  <c:y val="-4.558555056591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75386191206069E-2"/>
                  <c:y val="-5.0583190375844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7934909264614E-2"/>
                  <c:y val="-4.277526414540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629023247850885E-2"/>
                  <c:y val="-3.10479261608896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300,0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4257582320918199E-3"/>
                  <c:y val="-1.6424268018261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38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5'!$B$14:$N$14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285.54500000000002</c:v>
                </c:pt>
                <c:pt idx="7" formatCode="#\ ##0.0">
                  <c:v>304.25</c:v>
                </c:pt>
                <c:pt idx="8" formatCode="#\ ##0.0">
                  <c:v>301.11</c:v>
                </c:pt>
                <c:pt idx="9" formatCode="#\ ##0.0">
                  <c:v>298.49599999999998</c:v>
                </c:pt>
                <c:pt idx="10" formatCode="#\ ##0.0">
                  <c:v>313.64</c:v>
                </c:pt>
                <c:pt idx="11" formatCode="#\ ##0.0">
                  <c:v>338.96800000000002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392128"/>
        <c:axId val="311388208"/>
      </c:lineChart>
      <c:catAx>
        <c:axId val="31139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886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3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388208"/>
        <c:crosses val="autoZero"/>
        <c:auto val="1"/>
        <c:lblAlgn val="ctr"/>
        <c:lblOffset val="100"/>
        <c:noMultiLvlLbl val="0"/>
      </c:catAx>
      <c:valAx>
        <c:axId val="311388208"/>
        <c:scaling>
          <c:orientation val="minMax"/>
          <c:max val="350"/>
          <c:min val="200"/>
        </c:scaling>
        <c:delete val="1"/>
        <c:axPos val="l"/>
        <c:majorGridlines>
          <c:spPr>
            <a:ln w="886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11392128"/>
        <c:crosses val="autoZero"/>
        <c:crossBetween val="between"/>
      </c:valAx>
      <c:spPr>
        <a:noFill/>
        <a:ln w="8863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20099148132799191"/>
          <c:y val="0.92749431769260871"/>
          <c:w val="0.65346079108532495"/>
          <c:h val="6.7703633806701441E-2"/>
        </c:manualLayout>
      </c:layout>
      <c:overlay val="0"/>
      <c:spPr>
        <a:noFill/>
        <a:ln w="23663">
          <a:noFill/>
        </a:ln>
      </c:spPr>
      <c:txPr>
        <a:bodyPr rot="0" spcFirstLastPara="1" vertOverflow="ellipsis" vert="horz" wrap="square" anchor="ctr" anchorCtr="1"/>
        <a:lstStyle/>
        <a:p>
          <a:pPr>
            <a:defRPr sz="83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0.00545</cdr:x>
      <cdr:y>0.00732</cdr:y>
    </cdr:from>
    <cdr:to>
      <cdr:x>0.10367</cdr:x>
      <cdr:y>0.10745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712" y="21973"/>
          <a:ext cx="842458" cy="30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err="1"/>
            <a:t>млрд.₽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9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17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B4D3F7-EE39-4ACA-89CD-46C13337AC6C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0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177040-2825-44CE-87BC-541FAF5BA21B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12/7/2020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12/7/2020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3.xls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_____Microsoft_Excel_97-20032.xls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91401" y="3170324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338259" y="732117"/>
          <a:ext cx="5380917" cy="3207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201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9-2020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839702"/>
          <a:ext cx="2677189" cy="51312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ноябрь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-1,0</a:t>
                      </a:r>
                      <a:endParaRPr lang="ru-R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  <a:endParaRPr lang="ru-RU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  <a:endParaRPr lang="ru-RU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ноябрь </a:t>
                      </a:r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23,8</a:t>
                      </a:r>
                      <a:endParaRPr lang="ru-RU" sz="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328117" y="4137924"/>
          <a:ext cx="5391059" cy="2149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0276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380277" y="592889"/>
          <a:ext cx="8080155" cy="2895066"/>
        </p:xfrm>
        <a:graphic>
          <a:graphicData uri="http://schemas.openxmlformats.org/drawingml/2006/table">
            <a:tbl>
              <a:tblPr/>
              <a:tblGrid>
                <a:gridCol w="1672155"/>
                <a:gridCol w="936000"/>
                <a:gridCol w="936000"/>
                <a:gridCol w="900000"/>
                <a:gridCol w="936000"/>
                <a:gridCol w="900000"/>
                <a:gridCol w="900000"/>
                <a:gridCol w="900000"/>
              </a:tblGrid>
              <a:tr h="55816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30.11.2020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абсолютный</a:t>
                      </a:r>
                      <a:endParaRPr lang="ru-RU" sz="9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30.11.2020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30.11.2020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30.11.2019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ноябрь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13 836,38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3 126,91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464,56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-10 709,48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6 947,91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7 291,28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545,05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343,37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671,66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-19,17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-7 543,68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33,98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12,13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-1 491,13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1 345,33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615,66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-300,53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-729,68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134,66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111,37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-23,22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-23,28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-3,87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-1 790,22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64 304,14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62 407,00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3 002,91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-1 897,14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98 103,50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74 262,27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3 677,85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-23 841,23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"Россети"*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90 494,99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73 944,12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5 999,09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-16 550,87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101626" y="3664593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*АО «Севкавказэнерго» и ПАО «Дагестанская </a:t>
            </a:r>
            <a:r>
              <a:rPr lang="ru-RU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энергосбытовая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компания» лишены статуса субъекта ОРЭМ с 01.04.2020 и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01.07.2020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соответственно и исключены из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группы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«ГП ДЗО ПАО «Россети».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380277" y="3544400"/>
          <a:ext cx="4524375" cy="281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25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CC9D2B0-5E61-43ED-81B3-1856470D39B0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00">
                <a:latin typeface="Calibri" panose="020F0502020204030204" pitchFamily="34" charset="0"/>
              </a:rPr>
              <a:t>Структура дебиторской задолженности на 31.10.20г.</a:t>
            </a:r>
          </a:p>
        </p:txBody>
      </p:sp>
      <p:graphicFrame>
        <p:nvGraphicFramePr>
          <p:cNvPr id="15365" name="Диаграмма 8"/>
          <p:cNvGraphicFramePr>
            <a:graphicFrameLocks/>
          </p:cNvGraphicFramePr>
          <p:nvPr/>
        </p:nvGraphicFramePr>
        <p:xfrm>
          <a:off x="5868988" y="1050925"/>
          <a:ext cx="291465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Диаграмма" r:id="rId5" imgW="2920237" imgH="2182557" progId="Excel.Chart.8">
                  <p:embed/>
                </p:oleObj>
              </mc:Choice>
              <mc:Fallback>
                <p:oleObj name="Диаграмма" r:id="rId5" imgW="2920237" imgH="218255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1050925"/>
                        <a:ext cx="291465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427852"/>
              </p:ext>
            </p:extLst>
          </p:nvPr>
        </p:nvGraphicFramePr>
        <p:xfrm>
          <a:off x="476250" y="1101725"/>
          <a:ext cx="5421313" cy="2857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255188"/>
              </p:ext>
            </p:extLst>
          </p:nvPr>
        </p:nvGraphicFramePr>
        <p:xfrm>
          <a:off x="1471613" y="4097155"/>
          <a:ext cx="5854700" cy="2171685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277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Сентябрь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Октябрь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Январь-октябрь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Январь-октябрь без ГП ДЗО МРСК СК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Ноябрь (оперативно)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84969"/>
              </p:ext>
            </p:extLst>
          </p:nvPr>
        </p:nvGraphicFramePr>
        <p:xfrm>
          <a:off x="1889412" y="768533"/>
          <a:ext cx="2458471" cy="585450"/>
        </p:xfrm>
        <a:graphic>
          <a:graphicData uri="http://schemas.openxmlformats.org/drawingml/2006/table">
            <a:tbl>
              <a:tblPr/>
              <a:tblGrid>
                <a:gridCol w="974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16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3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7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EF0CFC-E9B9-4AA4-9012-F6D82E71C4B5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4941"/>
              </p:ext>
            </p:extLst>
          </p:nvPr>
        </p:nvGraphicFramePr>
        <p:xfrm>
          <a:off x="439738" y="728663"/>
          <a:ext cx="8229598" cy="2543457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956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31.10,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60,0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0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120,6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122,9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167,4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150,9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0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0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0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56,8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0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279,3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280,9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313,6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296,0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72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827142"/>
              </p:ext>
            </p:extLst>
          </p:nvPr>
        </p:nvGraphicFramePr>
        <p:xfrm>
          <a:off x="384175" y="3843991"/>
          <a:ext cx="4162425" cy="213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Диаграмма" r:id="rId5" imgW="4170025" imgH="2145978" progId="Excel.Chart.8">
                  <p:embed/>
                </p:oleObj>
              </mc:Choice>
              <mc:Fallback>
                <p:oleObj name="Диаграмма" r:id="rId5" imgW="4170025" imgH="214597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3843991"/>
                        <a:ext cx="4162425" cy="213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23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769833"/>
              </p:ext>
            </p:extLst>
          </p:nvPr>
        </p:nvGraphicFramePr>
        <p:xfrm>
          <a:off x="4513262" y="3834466"/>
          <a:ext cx="4202113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Диаграмма" r:id="rId8" imgW="4206605" imgH="2133785" progId="Excel.Chart.8">
                  <p:embed/>
                </p:oleObj>
              </mc:Choice>
              <mc:Fallback>
                <p:oleObj name="Диаграмма" r:id="rId8" imgW="4206605" imgH="213378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2" y="3834466"/>
                        <a:ext cx="4202113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3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16331</TotalTime>
  <Words>717</Words>
  <Application>Microsoft Office PowerPoint</Application>
  <PresentationFormat>Экран (4:3)</PresentationFormat>
  <Paragraphs>379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Verdana</vt:lpstr>
      <vt:lpstr>1_Тема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1021</cp:revision>
  <cp:lastPrinted>2020-03-13T08:27:23Z</cp:lastPrinted>
  <dcterms:created xsi:type="dcterms:W3CDTF">2019-08-06T07:19:04Z</dcterms:created>
  <dcterms:modified xsi:type="dcterms:W3CDTF">2020-12-07T07:28:25Z</dcterms:modified>
</cp:coreProperties>
</file>