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ловин Аким Анатольевич" initials="ГАА" lastIdx="2" clrIdx="0">
    <p:extLst>
      <p:ext uri="{19B8F6BF-5375-455C-9EA6-DF929625EA0E}">
        <p15:presenceInfo xmlns:p15="http://schemas.microsoft.com/office/powerpoint/2012/main" userId="Головин Аким Анатолье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8AA"/>
    <a:srgbClr val="CF7876"/>
    <a:srgbClr val="D9D9D9"/>
    <a:srgbClr val="E6B9B8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98" autoAdjust="0"/>
    <p:restoredTop sz="92290" autoAdjust="0"/>
  </p:normalViewPr>
  <p:slideViewPr>
    <p:cSldViewPr snapToGrid="0">
      <p:cViewPr>
        <p:scale>
          <a:sx n="100" d="100"/>
          <a:sy n="100" d="100"/>
        </p:scale>
        <p:origin x="960" y="-5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pushin\Desktop\&#1064;&#1040;&#1041;&#1051;&#1054;&#1053;%20&#1052;&#1086;&#1085;&#1080;&#1090;&#1086;&#1088;&#1080;&#1085;&#1075;%20&#1054;&#1056;&#1069;&#1052;%2030%2011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pushin\Desktop\&#1064;&#1040;&#1041;&#1051;&#1054;&#1053;%20&#1052;&#1086;&#1085;&#1080;&#1090;&#1086;&#1088;&#1080;&#1085;&#1075;%20&#1054;&#1056;&#1069;&#1052;%2030%2011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pushin\Desktop\&#1064;&#1040;&#1041;&#1051;&#1054;&#1053;%20&#1052;&#1086;&#1085;&#1080;&#1090;&#1086;&#1088;&#1080;&#1085;&#1075;%20&#1054;&#1056;&#1069;&#1052;%2030%2011%202020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251501501501502E-2"/>
          <c:y val="5.8308368628261192E-2"/>
          <c:w val="0.95471677927927923"/>
          <c:h val="0.67108761941928841"/>
        </c:manualLayout>
      </c:layout>
      <c:lineChart>
        <c:grouping val="standard"/>
        <c:varyColors val="0"/>
        <c:ser>
          <c:idx val="0"/>
          <c:order val="0"/>
          <c:tx>
            <c:strRef>
              <c:f>Динамика!$A$92</c:f>
              <c:strCache>
                <c:ptCount val="1"/>
                <c:pt idx="0">
                  <c:v>Покупатели ОРЭМ 2019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3299993694394315E-2"/>
                  <c:y val="3.2689033512007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299993694394315E-2"/>
                  <c:y val="4.726612566907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299993694394315E-2"/>
                  <c:y val="3.7548064231029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299993694394315E-2"/>
                  <c:y val="1.8111941354942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91662487951789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3299993694394315E-2"/>
                  <c:y val="2.5559647354108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0961524024024025E-2"/>
                  <c:y val="3.4405584822686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-3.2758225023728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Динамика!$B$92:$N$92</c:f>
              <c:numCache>
                <c:formatCode>#,##0</c:formatCode>
                <c:ptCount val="13"/>
                <c:pt idx="0">
                  <c:v>74821.681441309993</c:v>
                </c:pt>
                <c:pt idx="1">
                  <c:v>76216.442388990006</c:v>
                </c:pt>
                <c:pt idx="2">
                  <c:v>77187.39760307</c:v>
                </c:pt>
                <c:pt idx="3">
                  <c:v>77853.22925027</c:v>
                </c:pt>
                <c:pt idx="4">
                  <c:v>78367.625302739994</c:v>
                </c:pt>
                <c:pt idx="5">
                  <c:v>76014.980304709999</c:v>
                </c:pt>
                <c:pt idx="6">
                  <c:v>75125.602709519997</c:v>
                </c:pt>
                <c:pt idx="7">
                  <c:v>75663.55453994</c:v>
                </c:pt>
                <c:pt idx="8">
                  <c:v>74918.804701500005</c:v>
                </c:pt>
                <c:pt idx="9">
                  <c:v>75190.520766799993</c:v>
                </c:pt>
                <c:pt idx="10">
                  <c:v>75323.233496750006</c:v>
                </c:pt>
                <c:pt idx="11">
                  <c:v>75784.556176059996</c:v>
                </c:pt>
                <c:pt idx="12">
                  <c:v>76030.111943039999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Динамика!$A$94</c:f>
              <c:strCache>
                <c:ptCount val="1"/>
                <c:pt idx="0">
                  <c:v>Покупатели ОРЭМ 2020 г.</c:v>
                </c:pt>
              </c:strCache>
            </c:strRef>
          </c:tx>
          <c:spPr>
            <a:ln w="1905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920983483483483E-2"/>
                  <c:y val="-3.05648513086119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0920983483483483E-2"/>
                  <c:y val="-3.056485130861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3070168151636605E-2"/>
                  <c:y val="3.667601656790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2970928561061245E-2"/>
                  <c:y val="2.8841992489314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0518744295814438E-2"/>
                  <c:y val="3.27582250237281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1637204216307368E-2"/>
                  <c:y val="3.2758225023728126E-2"/>
                </c:manualLayout>
              </c:layout>
              <c:numFmt formatCode="#,##0" sourceLinked="0"/>
              <c:spPr>
                <a:solidFill>
                  <a:schemeClr val="bg1">
                    <a:lumMod val="8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Динамика!$B$94:$N$94</c:f>
              <c:numCache>
                <c:formatCode>#,##0</c:formatCode>
                <c:ptCount val="13"/>
                <c:pt idx="0">
                  <c:v>76030.111943039999</c:v>
                </c:pt>
                <c:pt idx="1">
                  <c:v>76828.495195059993</c:v>
                </c:pt>
                <c:pt idx="2">
                  <c:v>78285.53866654</c:v>
                </c:pt>
                <c:pt idx="3">
                  <c:v>66851.384551740004</c:v>
                </c:pt>
                <c:pt idx="4">
                  <c:v>68521.273407629997</c:v>
                </c:pt>
                <c:pt idx="5">
                  <c:v>69412.752845530005</c:v>
                </c:pt>
                <c:pt idx="6">
                  <c:v>69614.587734250003</c:v>
                </c:pt>
                <c:pt idx="7">
                  <c:v>69844.245023430005</c:v>
                </c:pt>
                <c:pt idx="8">
                  <c:v>69323.471850770002</c:v>
                </c:pt>
                <c:pt idx="9">
                  <c:v>65734.745228870001</c:v>
                </c:pt>
                <c:pt idx="10">
                  <c:v>65379.564259730003</c:v>
                </c:pt>
                <c:pt idx="11">
                  <c:v>65663.47145959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Динамика!$A$93</c:f>
              <c:strCache>
                <c:ptCount val="1"/>
                <c:pt idx="0">
                  <c:v>Покупатели ОРЭМ 2019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Динамика!$B$93:$N$93</c:f>
              <c:numCache>
                <c:formatCode>#,##0</c:formatCode>
                <c:ptCount val="13"/>
                <c:pt idx="0">
                  <c:v>100278.54304697999</c:v>
                </c:pt>
                <c:pt idx="1">
                  <c:v>101942.96391664</c:v>
                </c:pt>
                <c:pt idx="2">
                  <c:v>103098.1946172</c:v>
                </c:pt>
                <c:pt idx="3">
                  <c:v>103640.72159616</c:v>
                </c:pt>
                <c:pt idx="4">
                  <c:v>104385.20417375999</c:v>
                </c:pt>
                <c:pt idx="5">
                  <c:v>100687.4648512</c:v>
                </c:pt>
                <c:pt idx="6">
                  <c:v>99842.576106309993</c:v>
                </c:pt>
                <c:pt idx="7">
                  <c:v>100015.79675328</c:v>
                </c:pt>
                <c:pt idx="8">
                  <c:v>98994.485035400008</c:v>
                </c:pt>
                <c:pt idx="9">
                  <c:v>99333.16646185999</c:v>
                </c:pt>
                <c:pt idx="10">
                  <c:v>99443.986993430008</c:v>
                </c:pt>
                <c:pt idx="11">
                  <c:v>99231.848056179995</c:v>
                </c:pt>
                <c:pt idx="12">
                  <c:v>98103.535659109999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Динамика!$A$95</c:f>
              <c:strCache>
                <c:ptCount val="1"/>
                <c:pt idx="0">
                  <c:v>Покупатели ОРЭМ 2020 г. с учетом договоров цессии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138138138138135E-2"/>
                  <c:y val="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52177177177177E-2"/>
                  <c:y val="3.1642760706293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328985556648288E-17"/>
                  <c:y val="3.5598105794580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905405405405404E-2"/>
                  <c:y val="2.3732070529720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52177177177177E-2"/>
                  <c:y val="3.1642760706293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754504504504458E-2"/>
                  <c:y val="-2.768741561800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052177177177186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3.8138138138138135E-2"/>
                  <c:y val="-2.76874156180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389264264264261E-2"/>
                      <c:h val="4.5664614766517848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3.5613818239530547E-2"/>
                  <c:y val="-3.56027942443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4978207246088441E-2"/>
                  <c:y val="3.5585021533042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7763080159013786E-2"/>
                  <c:y val="3.5638963270977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3601925099383619E-2"/>
                  <c:y val="3.1679078463090753E-2"/>
                </c:manualLayout>
              </c:layout>
              <c:numFmt formatCode="#,##0" sourceLinked="0"/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Динамика!$B$91:$N$91</c:f>
              <c:strCache>
                <c:ptCount val="13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  <c:pt idx="12">
                  <c:v>31 дек</c:v>
                </c:pt>
              </c:strCache>
            </c:strRef>
          </c:cat>
          <c:val>
            <c:numRef>
              <c:f>Динамика!$B$95:$N$95</c:f>
              <c:numCache>
                <c:formatCode>#,##0</c:formatCode>
                <c:ptCount val="13"/>
                <c:pt idx="0">
                  <c:v>98103.535659109999</c:v>
                </c:pt>
                <c:pt idx="1">
                  <c:v>99061.823292949994</c:v>
                </c:pt>
                <c:pt idx="2">
                  <c:v>100759.26986744</c:v>
                </c:pt>
                <c:pt idx="3">
                  <c:v>75217.175701419997</c:v>
                </c:pt>
                <c:pt idx="4">
                  <c:v>77224.717779379993</c:v>
                </c:pt>
                <c:pt idx="5">
                  <c:v>77921.163269299999</c:v>
                </c:pt>
                <c:pt idx="6">
                  <c:v>78602.174630070003</c:v>
                </c:pt>
                <c:pt idx="7">
                  <c:v>78578.319411770004</c:v>
                </c:pt>
                <c:pt idx="8">
                  <c:v>78153.304014089998</c:v>
                </c:pt>
                <c:pt idx="9">
                  <c:v>74308.880525820001</c:v>
                </c:pt>
                <c:pt idx="10">
                  <c:v>73912.184208270002</c:v>
                </c:pt>
                <c:pt idx="11">
                  <c:v>74262.265246519994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6448584"/>
        <c:axId val="546445056"/>
      </c:lineChart>
      <c:catAx>
        <c:axId val="546448584"/>
        <c:scaling>
          <c:orientation val="minMax"/>
        </c:scaling>
        <c:delete val="0"/>
        <c:axPos val="b"/>
        <c:numFmt formatCode="[$-419]d\ mmm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200000" spcFirstLastPara="1" vertOverflow="ellipsis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6445056"/>
        <c:crosses val="autoZero"/>
        <c:auto val="0"/>
        <c:lblAlgn val="ctr"/>
        <c:lblOffset val="100"/>
        <c:noMultiLvlLbl val="0"/>
      </c:catAx>
      <c:valAx>
        <c:axId val="546445056"/>
        <c:scaling>
          <c:orientation val="minMax"/>
          <c:min val="6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46448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51969652848391"/>
          <c:w val="1"/>
          <c:h val="0.15648030347151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r>
              <a:rPr lang="ru-RU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Задолженность</a:t>
            </a:r>
            <a:r>
              <a:rPr lang="ru-RU" sz="10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покупателей, лишенных </a:t>
            </a:r>
            <a:r>
              <a:rPr lang="ru-RU" sz="1000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статуса субъекта ОРЭМ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c:rich>
      </c:tx>
      <c:layout>
        <c:manualLayout>
          <c:xMode val="edge"/>
          <c:yMode val="edge"/>
          <c:x val="0.17559603899775092"/>
          <c:y val="1.9446186530953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Динамика!$A$96</c:f>
              <c:strCache>
                <c:ptCount val="1"/>
                <c:pt idx="0">
                  <c:v>По договорам ОРЭМ</c:v>
                </c:pt>
              </c:strCache>
            </c:strRef>
          </c:tx>
          <c:spPr>
            <a:ln w="2222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7292603445662607E-2"/>
                  <c:y val="3.27697421896166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722034580051848E-2"/>
                  <c:y val="3.2503833423855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133898519780316E-2"/>
                  <c:y val="3.250383342385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885391719882868E-2"/>
                  <c:y val="3.405697046747670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50338885874587"/>
                      <c:h val="0.1191867240004841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3.9900205806059173E-4"/>
                  <c:y val="5.1558425580564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097382469842924E-2"/>
                  <c:y val="3.3688942290995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368750724239163E-2"/>
                  <c:y val="6.0332214835038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8864273234627928E-2"/>
                  <c:y val="5.37150121923261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7628523449659891E-2"/>
                  <c:y val="4.7097809549613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Динамика!$B$91:$M$91</c:f>
              <c:strCache>
                <c:ptCount val="12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</c:strCache>
            </c:strRef>
          </c:cat>
          <c:val>
            <c:numRef>
              <c:f>Динамика!$B$96:$M$96</c:f>
              <c:numCache>
                <c:formatCode>#,##0</c:formatCode>
                <c:ptCount val="12"/>
                <c:pt idx="0">
                  <c:v>23504.537826100001</c:v>
                </c:pt>
                <c:pt idx="1">
                  <c:v>22518.669632500001</c:v>
                </c:pt>
                <c:pt idx="2">
                  <c:v>22057.980837000003</c:v>
                </c:pt>
                <c:pt idx="3">
                  <c:v>20296.152329719996</c:v>
                </c:pt>
                <c:pt idx="4">
                  <c:v>20162.732532539994</c:v>
                </c:pt>
                <c:pt idx="5">
                  <c:v>20114.636622219994</c:v>
                </c:pt>
                <c:pt idx="6">
                  <c:v>20043.553493389998</c:v>
                </c:pt>
                <c:pt idx="7">
                  <c:v>60056.368164070002</c:v>
                </c:pt>
                <c:pt idx="8">
                  <c:v>59597.878227590001</c:v>
                </c:pt>
                <c:pt idx="9">
                  <c:v>59541.182987120003</c:v>
                </c:pt>
                <c:pt idx="10">
                  <c:v>59509.220991909999</c:v>
                </c:pt>
                <c:pt idx="11">
                  <c:v>59500.931876069997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Динамика!$A$97</c:f>
              <c:strCache>
                <c:ptCount val="1"/>
                <c:pt idx="0">
                  <c:v>По договорам ОРЭМ и цессии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5.7816098840691686E-2"/>
                  <c:y val="-7.8629040661928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Динамика!$B$91:$M$91</c:f>
              <c:strCache>
                <c:ptCount val="12"/>
                <c:pt idx="0">
                  <c:v>1 янв</c:v>
                </c:pt>
                <c:pt idx="1">
                  <c:v>31 янв</c:v>
                </c:pt>
                <c:pt idx="2">
                  <c:v>29 фев</c:v>
                </c:pt>
                <c:pt idx="3">
                  <c:v>31 мар</c:v>
                </c:pt>
                <c:pt idx="4">
                  <c:v>30 апр</c:v>
                </c:pt>
                <c:pt idx="5">
                  <c:v>31 май</c:v>
                </c:pt>
                <c:pt idx="6">
                  <c:v>30 июн</c:v>
                </c:pt>
                <c:pt idx="7">
                  <c:v>31 июл</c:v>
                </c:pt>
                <c:pt idx="8">
                  <c:v>31 авг</c:v>
                </c:pt>
                <c:pt idx="9">
                  <c:v>30 сен</c:v>
                </c:pt>
                <c:pt idx="10">
                  <c:v>31 окт</c:v>
                </c:pt>
                <c:pt idx="11">
                  <c:v>30 ноя</c:v>
                </c:pt>
              </c:strCache>
            </c:strRef>
          </c:cat>
          <c:val>
            <c:numRef>
              <c:f>Динамика!$B$97:$M$97</c:f>
              <c:numCache>
                <c:formatCode>#,##0</c:formatCode>
                <c:ptCount val="12"/>
                <c:pt idx="0">
                  <c:v>41512.643389960002</c:v>
                </c:pt>
                <c:pt idx="1">
                  <c:v>40526.614303060007</c:v>
                </c:pt>
                <c:pt idx="2">
                  <c:v>40066.819580020005</c:v>
                </c:pt>
                <c:pt idx="3">
                  <c:v>24409.393702649995</c:v>
                </c:pt>
                <c:pt idx="4">
                  <c:v>24331.254461939996</c:v>
                </c:pt>
                <c:pt idx="5">
                  <c:v>24327.708452849995</c:v>
                </c:pt>
                <c:pt idx="6">
                  <c:v>24277.053710789998</c:v>
                </c:pt>
                <c:pt idx="7">
                  <c:v>66623.483252940001</c:v>
                </c:pt>
                <c:pt idx="8">
                  <c:v>66395.811980440005</c:v>
                </c:pt>
                <c:pt idx="9">
                  <c:v>66367.768685570001</c:v>
                </c:pt>
                <c:pt idx="10">
                  <c:v>66335.370943200003</c:v>
                </c:pt>
                <c:pt idx="11">
                  <c:v>66331.117594059993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6449368"/>
        <c:axId val="546449760"/>
      </c:lineChart>
      <c:catAx>
        <c:axId val="546449368"/>
        <c:scaling>
          <c:orientation val="minMax"/>
        </c:scaling>
        <c:delete val="0"/>
        <c:axPos val="b"/>
        <c:numFmt formatCode="[$-419]d\ mmm\ yy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6449760"/>
        <c:crosses val="autoZero"/>
        <c:auto val="0"/>
        <c:lblAlgn val="ctr"/>
        <c:lblOffset val="100"/>
        <c:noMultiLvlLbl val="0"/>
      </c:catAx>
      <c:valAx>
        <c:axId val="546449760"/>
        <c:scaling>
          <c:orientation val="minMax"/>
          <c:max val="70000"/>
          <c:min val="15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crossAx val="54644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2022378781599"/>
          <c:y val="0.14346911056569289"/>
          <c:w val="0.50375996684624946"/>
          <c:h val="0.6492600961242641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4.6318805219770061E-2"/>
                  <c:y val="-5.09248802641086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8058112454253078E-2"/>
                  <c:y val="-8.337363404093657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200251377028578E-3"/>
                  <c:y val="-9.189031182176091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70951166316339E-3"/>
                  <c:y val="1.190025918864523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98765295183085E-2"/>
                  <c:y val="0.101611480147384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278954567298805E-2"/>
                  <c:y val="0.19816134803601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50763372888247E-3"/>
                  <c:y val="0.3101457436915269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5671335819864624"/>
                  <c:y val="-0.280644717588251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нс3!$A$19:$A$26</c:f>
              <c:strCache>
                <c:ptCount val="8"/>
                <c:pt idx="0">
                  <c:v>Центральный ФО (4,2%)</c:v>
                </c:pt>
                <c:pt idx="1">
                  <c:v>Южный ФО  (10,5%)</c:v>
                </c:pt>
                <c:pt idx="2">
                  <c:v>Северо-западный ФО  (0,9%)</c:v>
                </c:pt>
                <c:pt idx="3">
                  <c:v>Дальневосточный ФО (0,05%)</c:v>
                </c:pt>
                <c:pt idx="4">
                  <c:v>Сибирский ФО (0,8%)</c:v>
                </c:pt>
                <c:pt idx="5">
                  <c:v>Уральский ФО (0,2%)</c:v>
                </c:pt>
                <c:pt idx="6">
                  <c:v>Приволжский ФО (0,01%)</c:v>
                </c:pt>
                <c:pt idx="7">
                  <c:v>Северо-Кавказский ФО (83,4%)</c:v>
                </c:pt>
              </c:strCache>
            </c:strRef>
          </c:cat>
          <c:val>
            <c:numRef>
              <c:f>нс3!$B$19:$B$26</c:f>
              <c:numCache>
                <c:formatCode>#\ ##0.0</c:formatCode>
                <c:ptCount val="8"/>
                <c:pt idx="0">
                  <c:v>3131.2901040299998</c:v>
                </c:pt>
                <c:pt idx="1">
                  <c:v>7844.8978167100004</c:v>
                </c:pt>
                <c:pt idx="2">
                  <c:v>671.66105827000001</c:v>
                </c:pt>
                <c:pt idx="3">
                  <c:v>33.983482610000003</c:v>
                </c:pt>
                <c:pt idx="4">
                  <c:v>615.84774570000002</c:v>
                </c:pt>
                <c:pt idx="5">
                  <c:v>115.77313938</c:v>
                </c:pt>
                <c:pt idx="6">
                  <c:v>11.205358009999999</c:v>
                </c:pt>
                <c:pt idx="7">
                  <c:v>62417.744013130003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41985974394377E-2"/>
          <c:y val="3.5478779431191515E-2"/>
          <c:w val="0.96984750326211377"/>
          <c:h val="0.70782544903703526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5'!$A$10</c:f>
              <c:strCache>
                <c:ptCount val="1"/>
                <c:pt idx="0">
                  <c:v>ГП 2019г</c:v>
                </c:pt>
              </c:strCache>
            </c:strRef>
          </c:tx>
          <c:spPr>
            <a:ln w="20680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2"/>
            <c:spPr>
              <a:solidFill>
                <a:schemeClr val="tx1">
                  <a:lumMod val="50000"/>
                  <a:lumOff val="50000"/>
                </a:schemeClr>
              </a:solidFill>
              <a:ln w="8863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296597429591354E-3"/>
                  <c:y val="4.01412242663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0888440867158194E-2"/>
                  <c:y val="-2.2798711623214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416602402934706E-3"/>
                  <c:y val="2.8323176670788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038202750883928E-2"/>
                  <c:y val="5.08912948381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366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38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General</c:formatCode>
                <c:ptCount val="13"/>
                <c:pt idx="0">
                  <c:v>224.7</c:v>
                </c:pt>
                <c:pt idx="1">
                  <c:v>263.10000000000002</c:v>
                </c:pt>
                <c:pt idx="2">
                  <c:v>267.8</c:v>
                </c:pt>
                <c:pt idx="3">
                  <c:v>254.6</c:v>
                </c:pt>
                <c:pt idx="4">
                  <c:v>247.7</c:v>
                </c:pt>
                <c:pt idx="5">
                  <c:v>234.5</c:v>
                </c:pt>
                <c:pt idx="6">
                  <c:v>234.9</c:v>
                </c:pt>
                <c:pt idx="7" formatCode="0.0">
                  <c:v>240</c:v>
                </c:pt>
                <c:pt idx="8">
                  <c:v>243.1</c:v>
                </c:pt>
                <c:pt idx="9">
                  <c:v>246.3</c:v>
                </c:pt>
                <c:pt idx="10">
                  <c:v>261.8</c:v>
                </c:pt>
                <c:pt idx="11" formatCode="#\ ##0.0">
                  <c:v>272.89999999999998</c:v>
                </c:pt>
                <c:pt idx="12">
                  <c:v>233.3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5'!$A$11</c:f>
              <c:strCache>
                <c:ptCount val="1"/>
                <c:pt idx="0">
                  <c:v>ГП + ЭСК 2019г</c:v>
                </c:pt>
              </c:strCache>
            </c:strRef>
          </c:tx>
          <c:spPr>
            <a:ln w="20680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2"/>
            <c:spPr>
              <a:solidFill>
                <a:schemeClr val="accent2"/>
              </a:solidFill>
              <a:ln w="8863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26365962601191E-3"/>
                  <c:y val="2.1419401484231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6081759702101629E-2"/>
                  <c:y val="3.292624793956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1120159280580739E-2"/>
                  <c:y val="3.108882636462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0890910230923498E-2"/>
                  <c:y val="2.7903600092896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3370403359769492E-2"/>
                  <c:y val="-4.3224657179642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2742453838961608E-2"/>
                  <c:y val="-4.13200267902116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3430126197980508E-3"/>
                  <c:y val="3.776943511447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 w="2366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38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5'!$B$11:$N$11</c:f>
              <c:numCache>
                <c:formatCode>General</c:formatCode>
                <c:ptCount val="13"/>
                <c:pt idx="0">
                  <c:v>244.6</c:v>
                </c:pt>
                <c:pt idx="1">
                  <c:v>291.3</c:v>
                </c:pt>
                <c:pt idx="2">
                  <c:v>297.2</c:v>
                </c:pt>
                <c:pt idx="3">
                  <c:v>288.39999999999998</c:v>
                </c:pt>
                <c:pt idx="4">
                  <c:v>280.39999999999998</c:v>
                </c:pt>
                <c:pt idx="5" formatCode="0.0">
                  <c:v>268</c:v>
                </c:pt>
                <c:pt idx="6" formatCode="0.0">
                  <c:v>266</c:v>
                </c:pt>
                <c:pt idx="7">
                  <c:v>271.10000000000002</c:v>
                </c:pt>
                <c:pt idx="8">
                  <c:v>274.3</c:v>
                </c:pt>
                <c:pt idx="9">
                  <c:v>276.8</c:v>
                </c:pt>
                <c:pt idx="10" formatCode="#\ ##0.0">
                  <c:v>296</c:v>
                </c:pt>
                <c:pt idx="11" formatCode="0.0">
                  <c:v>308.39</c:v>
                </c:pt>
                <c:pt idx="12" formatCode="0.0">
                  <c:v>262.795346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5'!$A$13</c:f>
              <c:strCache>
                <c:ptCount val="1"/>
                <c:pt idx="0">
                  <c:v>ГП 2020г</c:v>
                </c:pt>
              </c:strCache>
            </c:strRef>
          </c:tx>
          <c:spPr>
            <a:ln w="26589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3">
                  <a:lumMod val="75000"/>
                </a:schemeClr>
              </a:solidFill>
              <a:ln w="8863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26589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429045091370113E-2"/>
                  <c:y val="-3.5199270681024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35054125436408E-2"/>
                  <c:y val="-2.9807218157056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8805403023999178E-2"/>
                  <c:y val="2.6688837278728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501403224723321E-2"/>
                  <c:y val="2.539244234027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797808711284021E-2"/>
                  <c:y val="3.581815847116819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267,3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5169859190476311E-2"/>
                  <c:y val="3.6800820180248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454796091486058E-2"/>
                  <c:y val="-2.00787420531677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6.2699017705795834E-2"/>
                  <c:y val="-3.1543921495136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5838765309834822E-2"/>
                  <c:y val="1.64789628026528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366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38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5'!$B$13:$N$13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254</c:v>
                </c:pt>
                <c:pt idx="5" formatCode="#\ ##0.0">
                  <c:v>245.87</c:v>
                </c:pt>
                <c:pt idx="6">
                  <c:v>251.976</c:v>
                </c:pt>
                <c:pt idx="7" formatCode="#\ ##0.0">
                  <c:v>267.25</c:v>
                </c:pt>
                <c:pt idx="8" formatCode="#\ ##0.0">
                  <c:v>266.351</c:v>
                </c:pt>
                <c:pt idx="9" formatCode="#\ ##0.0">
                  <c:v>265.42700000000002</c:v>
                </c:pt>
                <c:pt idx="10" formatCode="#\ ##0.0">
                  <c:v>276.79000000000002</c:v>
                </c:pt>
                <c:pt idx="11" formatCode="#\ ##0.0">
                  <c:v>300.26100000000002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5'!$A$14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26589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accent4">
                  <a:lumMod val="75000"/>
                </a:schemeClr>
              </a:solidFill>
              <a:ln w="8863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6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7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8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9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0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11"/>
            <c:bubble3D val="0"/>
            <c:spPr>
              <a:ln w="26589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946764757619899E-2"/>
                  <c:y val="-4.558555056591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75386191206069E-2"/>
                  <c:y val="-5.0583190375844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7934909264614E-2"/>
                  <c:y val="-4.2775264145401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629023247850885E-2"/>
                  <c:y val="-3.10479261608896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300,0</a:t>
                    </a:r>
                    <a:endParaRPr lang="en-US" dirty="0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6.4257582320918199E-3"/>
                  <c:y val="-1.642426801826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38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5'!$B$14:$N$14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  <c:pt idx="5">
                  <c:v>279.12</c:v>
                </c:pt>
                <c:pt idx="6" formatCode="#\ ##0.0">
                  <c:v>285.54500000000002</c:v>
                </c:pt>
                <c:pt idx="7" formatCode="#\ ##0.0">
                  <c:v>304.25</c:v>
                </c:pt>
                <c:pt idx="8" formatCode="#\ ##0.0">
                  <c:v>301.11</c:v>
                </c:pt>
                <c:pt idx="9" formatCode="#\ ##0.0">
                  <c:v>298.49599999999998</c:v>
                </c:pt>
                <c:pt idx="10" formatCode="#\ ##0.0">
                  <c:v>313.64</c:v>
                </c:pt>
                <c:pt idx="11" formatCode="#\ ##0.0">
                  <c:v>338.96800000000002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392128"/>
        <c:axId val="311388208"/>
      </c:lineChart>
      <c:catAx>
        <c:axId val="31139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886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38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388208"/>
        <c:crosses val="autoZero"/>
        <c:auto val="1"/>
        <c:lblAlgn val="ctr"/>
        <c:lblOffset val="100"/>
        <c:noMultiLvlLbl val="0"/>
      </c:catAx>
      <c:valAx>
        <c:axId val="311388208"/>
        <c:scaling>
          <c:orientation val="minMax"/>
          <c:max val="350"/>
          <c:min val="200"/>
        </c:scaling>
        <c:delete val="1"/>
        <c:axPos val="l"/>
        <c:majorGridlines>
          <c:spPr>
            <a:ln w="8863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311392128"/>
        <c:crosses val="autoZero"/>
        <c:crossBetween val="between"/>
      </c:valAx>
      <c:spPr>
        <a:noFill/>
        <a:ln w="8863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20099148132799191"/>
          <c:y val="0.92749431769260871"/>
          <c:w val="0.65346079108532495"/>
          <c:h val="6.7703633806701441E-2"/>
        </c:manualLayout>
      </c:layout>
      <c:overlay val="0"/>
      <c:spPr>
        <a:noFill/>
        <a:ln w="23663">
          <a:noFill/>
        </a:ln>
      </c:spPr>
      <c:txPr>
        <a:bodyPr rot="0" spcFirstLastPara="1" vertOverflow="ellipsis" vert="horz" wrap="square" anchor="ctr" anchorCtr="1"/>
        <a:lstStyle/>
        <a:p>
          <a:pPr>
            <a:defRPr sz="838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0.01181</cdr:x>
      <cdr:y>0.00724</cdr:y>
    </cdr:from>
    <cdr:to>
      <cdr:x>0.17149</cdr:x>
      <cdr:y>0.06708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62955" y="24192"/>
          <a:ext cx="850822" cy="2000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0.07622</cdr:y>
    </cdr:from>
    <cdr:to>
      <cdr:x>0.16158</cdr:x>
      <cdr:y>0.17627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0" y="152400"/>
          <a:ext cx="850822" cy="2000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latin typeface="Calibri" panose="020F0502020204030204" pitchFamily="34" charset="0"/>
            </a:rPr>
            <a:t>м</a:t>
          </a:r>
          <a:r>
            <a:rPr lang="ru-RU" sz="700" dirty="0" smtClean="0">
              <a:latin typeface="Calibri" panose="020F0502020204030204" pitchFamily="34" charset="0"/>
            </a:rPr>
            <a:t>лн.₽</a:t>
          </a:r>
          <a:endParaRPr lang="ru-RU" sz="700" dirty="0">
            <a:latin typeface="Calibri" panose="020F050202020403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0.00545</cdr:x>
      <cdr:y>0.00732</cdr:y>
    </cdr:from>
    <cdr:to>
      <cdr:x>0.10367</cdr:x>
      <cdr:y>0.10745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712" y="21973"/>
          <a:ext cx="842458" cy="30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err="1"/>
            <a:t>млрд.₽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5" cy="497020"/>
          </a:xfrm>
          <a:prstGeom prst="rect">
            <a:avLst/>
          </a:prstGeom>
        </p:spPr>
        <p:txBody>
          <a:bodyPr vert="horz" lIns="91100" tIns="45549" rIns="91100" bIns="45549" rtlCol="0"/>
          <a:lstStyle>
            <a:lvl1pPr algn="r">
              <a:defRPr sz="1200"/>
            </a:lvl1pPr>
          </a:lstStyle>
          <a:p>
            <a:fld id="{ECC3689E-820E-4F59-9D2D-A12D91FC3989}" type="datetimeFigureOut">
              <a:rPr lang="ru-RU" smtClean="0"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0" tIns="45549" rIns="91100" bIns="455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67266"/>
            <a:ext cx="5435600" cy="3900487"/>
          </a:xfrm>
          <a:prstGeom prst="rect">
            <a:avLst/>
          </a:prstGeom>
        </p:spPr>
        <p:txBody>
          <a:bodyPr vert="horz" lIns="91100" tIns="45549" rIns="91100" bIns="455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8" y="9408984"/>
            <a:ext cx="2944285" cy="497019"/>
          </a:xfrm>
          <a:prstGeom prst="rect">
            <a:avLst/>
          </a:prstGeom>
        </p:spPr>
        <p:txBody>
          <a:bodyPr vert="horz" lIns="91100" tIns="45549" rIns="91100" bIns="45549" rtlCol="0" anchor="b"/>
          <a:lstStyle>
            <a:lvl1pPr algn="r">
              <a:defRPr sz="1200"/>
            </a:lvl1pPr>
          </a:lstStyle>
          <a:p>
            <a:fld id="{FF45E897-F4D7-4FCC-9058-9B7F747E1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0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8400" y="1238250"/>
            <a:ext cx="4457700" cy="3343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5E897-F4D7-4FCC-9058-9B7F747E1DF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1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B4D3F7-EE39-4ACA-89CD-46C13337AC6C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06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0463" y="1243013"/>
            <a:ext cx="4467225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177040-2825-44CE-87BC-541FAF5BA21B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5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М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D89BB-47DA-42DA-BCF0-6DAF21F96E78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60BE6-9852-46D9-834C-5E78003DE0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83EA-C689-4E7E-AB61-F5ADD52728F7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AE99-4AB4-4B45-871C-1BCAF2EDD3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07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046E-60C3-4B12-BFDE-0936D0193420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0AC59-55F7-4BCD-9D52-7EEA753551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2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C08CA-BE60-4D0A-B3FC-CCF794DF3EE4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D768-CEA6-4C5E-BBEC-8403C1712E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467544" y="692696"/>
            <a:ext cx="7992888" cy="18668"/>
            <a:chOff x="467544" y="818044"/>
            <a:chExt cx="7992888" cy="18668"/>
          </a:xfrm>
        </p:grpSpPr>
        <p:cxnSp>
          <p:nvCxnSpPr>
            <p:cNvPr id="8" name="Прямая соединительная линия 7"/>
            <p:cNvCxnSpPr/>
            <p:nvPr userDrawn="1"/>
          </p:nvCxnSpPr>
          <p:spPr>
            <a:xfrm>
              <a:off x="467544" y="818044"/>
              <a:ext cx="7992888" cy="0"/>
            </a:xfrm>
            <a:prstGeom prst="line">
              <a:avLst/>
            </a:prstGeom>
            <a:ln w="381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 userDrawn="1"/>
          </p:nvCxnSpPr>
          <p:spPr>
            <a:xfrm>
              <a:off x="467544" y="836712"/>
              <a:ext cx="4104456" cy="0"/>
            </a:xfrm>
            <a:prstGeom prst="line">
              <a:avLst/>
            </a:prstGeom>
            <a:ln w="76200">
              <a:solidFill>
                <a:srgbClr val="E610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/>
          <p:cNvSpPr/>
          <p:nvPr userDrawn="1"/>
        </p:nvSpPr>
        <p:spPr>
          <a:xfrm>
            <a:off x="395536" y="1268760"/>
            <a:ext cx="82089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DA72-4077-4B5D-9D31-9E9D4939A1BB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BE90-8D53-46EF-B2C2-6F303A276E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19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6483-CD27-418F-A9E2-5173B4DC8DD6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BE18-FF31-43E9-AB37-5538EF940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81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A9BBF-5153-4232-B191-E99B68D6FF68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0497-C8FB-4D2B-8971-01069001C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369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237F-FB07-4D6D-96B2-8ABC321DB2F6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F0B-3631-411E-A893-15C6904B9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48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D4A3C-EA68-46E8-A3E2-405172DF37CE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E7C90-CEFD-4369-A36D-2268D4F641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CC49C-CEE8-4B2C-8E3D-E95AAAA373E9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2066F-C7E4-4C80-9FF8-D820249C73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74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0323A-2DA4-4A97-8BF0-6F36155279DB}" type="datetime1">
              <a:rPr lang="en-US"/>
              <a:pPr>
                <a:defRPr/>
              </a:pPr>
              <a:t>12/7/2020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8DF1E-9358-4364-989B-C45192A6CA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86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A25082-3EED-4916-8F26-427B22C2857B}" type="datetime1">
              <a:rPr lang="en-US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12/7/2020</a:t>
            </a:fld>
            <a:endParaRPr lang="ru-RU" dirty="0">
              <a:ea typeface="ＭＳ Ｐゴシック" charset="-128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BBA28-F179-49DE-B46B-57ABFFDFE3F1}" type="slidenum">
              <a:rPr lang="ru-RU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86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Excel_97-20033.xls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1401" y="3170324"/>
            <a:ext cx="360000" cy="14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338259" y="732117"/>
          <a:ext cx="5380917" cy="3207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fld id="{E18CD768-CEA6-4C5E-BBEC-8403C1712EF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70750" y="146568"/>
            <a:ext cx="8324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Динамика задолженности на ОРЭМ в 201</a:t>
            </a:r>
            <a:r>
              <a:rPr lang="en-US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9-2020</a:t>
            </a:r>
            <a:r>
              <a:rPr lang="ru-RU" sz="1400" b="1" dirty="0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 гг.</a:t>
            </a:r>
            <a:endParaRPr lang="ru-RU" sz="1400" b="1" dirty="0">
              <a:solidFill>
                <a:srgbClr val="FF0000"/>
              </a:solidFill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/>
          </p:nvPr>
        </p:nvGraphicFramePr>
        <p:xfrm>
          <a:off x="5818427" y="839702"/>
          <a:ext cx="2677189" cy="5131297"/>
        </p:xfrm>
        <a:graphic>
          <a:graphicData uri="http://schemas.openxmlformats.org/drawingml/2006/table">
            <a:tbl>
              <a:tblPr/>
              <a:tblGrid>
                <a:gridCol w="1152000"/>
                <a:gridCol w="751496"/>
                <a:gridCol w="773693"/>
              </a:tblGrid>
              <a:tr h="86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 снижение задолженности, млрд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Январь - декабрь 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99,9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effectLst/>
                          <a:latin typeface="Calibri" panose="020F0502020204030204" pitchFamily="34" charset="0"/>
                        </a:rPr>
                        <a:t>-2,2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ноябрь </a:t>
                      </a:r>
                      <a:r>
                        <a:rPr lang="ru-RU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 smtClean="0">
                          <a:effectLst/>
                          <a:latin typeface="Calibri" panose="020F0502020204030204" pitchFamily="34" charset="0"/>
                        </a:rPr>
                        <a:t>-1,0</a:t>
                      </a:r>
                      <a:endParaRPr lang="ru-RU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Январь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Февраль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-25,5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Апрель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Июнь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99,6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Июль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Август 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Сентябрь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effectLst/>
                          <a:latin typeface="Calibri" panose="020F0502020204030204" pitchFamily="34" charset="0"/>
                        </a:rPr>
                        <a:t>100,3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-3,8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Октябрь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100,2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effectLst/>
                          <a:latin typeface="Calibri" panose="020F0502020204030204" pitchFamily="34" charset="0"/>
                        </a:rPr>
                        <a:t>-0,4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Ноябрь 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0,4</a:t>
                      </a:r>
                      <a:endParaRPr lang="ru-RU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Январь – </a:t>
                      </a: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ноябрь </a:t>
                      </a:r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ru-RU" sz="900" b="1" i="0" u="none" strike="noStrik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23,8</a:t>
                      </a:r>
                      <a:endParaRPr lang="ru-RU" sz="9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14300" marT="9525" marB="0" anchor="ctr">
                    <a:lnL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95959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2626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328117" y="4137924"/>
          <a:ext cx="5391059" cy="2149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027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 txBox="1">
            <a:spLocks/>
          </p:cNvSpPr>
          <p:nvPr/>
        </p:nvSpPr>
        <p:spPr bwMode="auto">
          <a:xfrm>
            <a:off x="161365" y="34182"/>
            <a:ext cx="8299067" cy="44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1400" b="1" smtClean="0">
                <a:solidFill>
                  <a:prstClr val="black">
                    <a:lumMod val="50000"/>
                    <a:lumOff val="50000"/>
                  </a:prst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</a:t>
            </a:r>
            <a:endParaRPr lang="ru-RU" sz="1400" b="1" dirty="0">
              <a:solidFill>
                <a:prstClr val="black">
                  <a:lumMod val="50000"/>
                  <a:lumOff val="50000"/>
                </a:prstClr>
              </a:solidFill>
              <a:cs typeface="Arial" pitchFamily="34" charset="0"/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380277" y="592889"/>
          <a:ext cx="8080155" cy="2895066"/>
        </p:xfrm>
        <a:graphic>
          <a:graphicData uri="http://schemas.openxmlformats.org/drawingml/2006/table">
            <a:tbl>
              <a:tblPr/>
              <a:tblGrid>
                <a:gridCol w="1672155"/>
                <a:gridCol w="936000"/>
                <a:gridCol w="936000"/>
                <a:gridCol w="900000"/>
                <a:gridCol w="936000"/>
                <a:gridCol w="900000"/>
                <a:gridCol w="900000"/>
                <a:gridCol w="900000"/>
              </a:tblGrid>
              <a:tr h="55816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 снижение (-) задолженности с 01.01.2020 по </a:t>
                      </a:r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30.11.2020</a:t>
                      </a:r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, млн.₽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с учетом договоров цессии,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без учета корректировок обязательств</a:t>
                      </a:r>
                      <a:endParaRPr lang="ru-RU" sz="9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/>
                        <a:t>абсолютный</a:t>
                      </a:r>
                      <a:endParaRPr lang="ru-RU" sz="9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30.11.2020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30.11.2020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30.11.2019</a:t>
                      </a:r>
                      <a:endParaRPr lang="ru-RU" sz="8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ноябрь </a:t>
                      </a:r>
                      <a:r>
                        <a:rPr lang="ru-RU" sz="8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13 836,38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3 126,91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464,56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-10 709,48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Южный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6 947,91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7 291,28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545,05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343,37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671,66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-19,17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-7 543,68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33,98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12,13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-1 491,13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1 345,33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615,66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-300,53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-729,68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134,66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111,37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-23,22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-23,28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103,62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-3,87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-1 790,22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64 304,14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62 407,00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3 002,91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-1 897,14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91,42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83,10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3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ОРЭМ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98 103,50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74 262,27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3 677,85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-23 841,23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963634"/>
                          </a:solidFill>
                          <a:effectLst/>
                          <a:latin typeface="Calibri" panose="020F0502020204030204" pitchFamily="34" charset="0"/>
                        </a:rPr>
                        <a:t>99,82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"Россети"*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90 494,99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73 944,12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5 999,09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-16 550,87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2"/>
          <p:cNvSpPr txBox="1"/>
          <p:nvPr/>
        </p:nvSpPr>
        <p:spPr>
          <a:xfrm>
            <a:off x="5101626" y="3664593"/>
            <a:ext cx="3245531" cy="64807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*АО «Севкавказэнерго» и ПАО «Дагестанская </a:t>
            </a:r>
            <a:r>
              <a:rPr lang="ru-RU" sz="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энергосбытовая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компания» лишены статуса субъекта ОРЭМ с 01.04.2020 и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01.07.2020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соответственно и исключены из </a:t>
            </a:r>
            <a:r>
              <a:rPr lang="ru-RU" sz="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группы </a:t>
            </a:r>
            <a:r>
              <a:rPr lang="ru-RU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«ГП ДЗО ПАО «Россети».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/>
          </p:nvPr>
        </p:nvGraphicFramePr>
        <p:xfrm>
          <a:off x="380277" y="3544400"/>
          <a:ext cx="4524375" cy="281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725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CC9D2B0-5E61-43ED-81B3-1856470D39B0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6165850" y="817563"/>
            <a:ext cx="254952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800">
                <a:latin typeface="Calibri" panose="020F0502020204030204" pitchFamily="34" charset="0"/>
              </a:rPr>
              <a:t>Структура дебиторской задолженности на 31.10.20г.</a:t>
            </a:r>
          </a:p>
        </p:txBody>
      </p:sp>
      <p:graphicFrame>
        <p:nvGraphicFramePr>
          <p:cNvPr id="15365" name="Диаграмма 8"/>
          <p:cNvGraphicFramePr>
            <a:graphicFrameLocks/>
          </p:cNvGraphicFramePr>
          <p:nvPr/>
        </p:nvGraphicFramePr>
        <p:xfrm>
          <a:off x="5868988" y="1050925"/>
          <a:ext cx="2914650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иаграмма" r:id="rId5" imgW="2920237" imgH="2182557" progId="Excel.Chart.8">
                  <p:embed/>
                </p:oleObj>
              </mc:Choice>
              <mc:Fallback>
                <p:oleObj name="Диаграмма" r:id="rId5" imgW="2920237" imgH="2182557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1050925"/>
                        <a:ext cx="2914650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427852"/>
              </p:ext>
            </p:extLst>
          </p:nvPr>
        </p:nvGraphicFramePr>
        <p:xfrm>
          <a:off x="476250" y="1101725"/>
          <a:ext cx="5421313" cy="285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255188"/>
              </p:ext>
            </p:extLst>
          </p:nvPr>
        </p:nvGraphicFramePr>
        <p:xfrm>
          <a:off x="1471613" y="4097155"/>
          <a:ext cx="5854700" cy="2171685"/>
        </p:xfrm>
        <a:graphic>
          <a:graphicData uri="http://schemas.openxmlformats.org/drawingml/2006/table">
            <a:tbl>
              <a:tblPr/>
              <a:tblGrid>
                <a:gridCol w="2692400"/>
                <a:gridCol w="1003300"/>
                <a:gridCol w="1003300"/>
                <a:gridCol w="1155700"/>
              </a:tblGrid>
              <a:tr h="12779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Май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105,1%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104,5%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Июнь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Июль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Август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101,1%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Сентябрь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Октябрь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Январь-октябрь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Январь-октябрь без ГП ДЗО МРСК СК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8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Ноябрь (оперативно)</a:t>
                      </a:r>
                    </a:p>
                  </a:txBody>
                  <a:tcPr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7620" marR="7620" marT="7619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84969"/>
              </p:ext>
            </p:extLst>
          </p:nvPr>
        </p:nvGraphicFramePr>
        <p:xfrm>
          <a:off x="1889412" y="768533"/>
          <a:ext cx="2458471" cy="585450"/>
        </p:xfrm>
        <a:graphic>
          <a:graphicData uri="http://schemas.openxmlformats.org/drawingml/2006/table">
            <a:tbl>
              <a:tblPr/>
              <a:tblGrid>
                <a:gridCol w="974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1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21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373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7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EF0CFC-E9B9-4AA4-9012-F6D82E71C4B5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352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4941"/>
              </p:ext>
            </p:extLst>
          </p:nvPr>
        </p:nvGraphicFramePr>
        <p:xfrm>
          <a:off x="439738" y="728663"/>
          <a:ext cx="8229598" cy="2543457"/>
        </p:xfrm>
        <a:graphic>
          <a:graphicData uri="http://schemas.openxmlformats.org/drawingml/2006/table">
            <a:tbl>
              <a:tblPr/>
              <a:tblGrid>
                <a:gridCol w="1970470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  <a:gridCol w="521594"/>
              </a:tblGrid>
              <a:tr h="956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31.10, млрд.₽</a:t>
                      </a:r>
                      <a:b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97,8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59,3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60,0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0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120,6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122,9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167,4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150,9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0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0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1000" b="0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0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38,3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67,1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56,8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80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279,3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280,9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6955" marR="69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51,4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313,6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296,0</a:t>
                      </a:r>
                    </a:p>
                  </a:txBody>
                  <a:tcPr marL="6955" marR="83455" marT="6956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2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27142"/>
              </p:ext>
            </p:extLst>
          </p:nvPr>
        </p:nvGraphicFramePr>
        <p:xfrm>
          <a:off x="384175" y="3843991"/>
          <a:ext cx="4162425" cy="213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Диаграмма" r:id="rId5" imgW="4170025" imgH="2145978" progId="Excel.Chart.8">
                  <p:embed/>
                </p:oleObj>
              </mc:Choice>
              <mc:Fallback>
                <p:oleObj name="Диаграмма" r:id="rId5" imgW="4170025" imgH="2145978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3843991"/>
                        <a:ext cx="4162425" cy="213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2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769833"/>
              </p:ext>
            </p:extLst>
          </p:nvPr>
        </p:nvGraphicFramePr>
        <p:xfrm>
          <a:off x="4513262" y="3834466"/>
          <a:ext cx="4202113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Диаграмма" r:id="rId8" imgW="4206605" imgH="2133785" progId="Excel.Chart.8">
                  <p:embed/>
                </p:oleObj>
              </mc:Choice>
              <mc:Fallback>
                <p:oleObj name="Диаграмма" r:id="rId8" imgW="4206605" imgH="213378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262" y="3834466"/>
                        <a:ext cx="4202113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3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16331</TotalTime>
  <Words>717</Words>
  <Application>Microsoft Office PowerPoint</Application>
  <PresentationFormat>Экран (4:3)</PresentationFormat>
  <Paragraphs>379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1_Тема Office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Пущин Илья Игоревич</dc:creator>
  <cp:lastModifiedBy>Фролов Алексей Алексеевич</cp:lastModifiedBy>
  <cp:revision>1021</cp:revision>
  <cp:lastPrinted>2020-03-13T08:27:23Z</cp:lastPrinted>
  <dcterms:created xsi:type="dcterms:W3CDTF">2019-08-06T07:19:04Z</dcterms:created>
  <dcterms:modified xsi:type="dcterms:W3CDTF">2020-12-07T07:28:25Z</dcterms:modified>
</cp:coreProperties>
</file>