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8"/>
  </p:notesMasterIdLst>
  <p:sldIdLst>
    <p:sldId id="284" r:id="rId4"/>
    <p:sldId id="285" r:id="rId5"/>
    <p:sldId id="282" r:id="rId6"/>
    <p:sldId id="283" r:id="rId7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7876"/>
    <a:srgbClr val="CAE8AA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>
        <p:scale>
          <a:sx n="118" d="100"/>
          <a:sy n="118" d="100"/>
        </p:scale>
        <p:origin x="450" y="-12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4%20&#1040;&#1055;&#1056;&#1045;&#1051;&#1068;\&#1064;&#1040;&#1041;&#1051;&#1054;&#1053;%20&#1052;&#1086;&#1085;&#1080;&#1090;&#1086;&#1088;&#1080;&#1085;&#1075;%20&#1054;&#1056;&#1069;&#1052;%2005%2004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4%20&#1040;&#1055;&#1056;&#1045;&#1051;&#1068;\&#1064;&#1040;&#1041;&#1051;&#1054;&#1053;%20&#1052;&#1086;&#1085;&#1080;&#1090;&#1086;&#1088;&#1080;&#1085;&#1075;%20&#1054;&#1056;&#1069;&#1052;%2005%2004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4%20&#1040;&#1055;&#1056;&#1045;&#1051;&#1068;\&#1064;&#1040;&#1041;&#1051;&#1054;&#1053;%20&#1052;&#1086;&#1085;&#1080;&#1090;&#1086;&#1088;&#1080;&#1085;&#1075;%20&#1054;&#1056;&#1069;&#1052;%2005%2004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239192591997004E-2"/>
                  <c:y val="4.7985339818297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239192591997017E-2"/>
                  <c:y val="4.1243439919054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625016813485652E-2"/>
                  <c:y val="4.12434399190547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3007378396230174E-2"/>
                  <c:y val="3.742816160599487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802713001502134E-2"/>
                      <c:h val="9.8961004213952861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2.1073402981866985E-2"/>
                  <c:y val="5.15585467648966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7674621668393729E-2"/>
                  <c:y val="4.71725958225701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3140413457701863E-2"/>
                  <c:y val="4.6848241425842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6021812820630439E-2"/>
                  <c:y val="4.6972993116891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717189281149292E-2"/>
                  <c:y val="4.7097744807940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1175944579745515E-2"/>
                  <c:y val="4.7097744807940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107900872948661E-2"/>
                  <c:y val="4.70977448079407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3.8639019563901221E-2"/>
                  <c:y val="4.1220408752452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9965897907494552E-2"/>
                  <c:y val="4.1383402641246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Динамика!$B$100:$Q$100</c:f>
              <c:strCache>
                <c:ptCount val="16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</c:strCache>
            </c:strRef>
          </c:cat>
          <c:val>
            <c:numRef>
              <c:f>Динамика!$B$101:$Q$101</c:f>
              <c:numCache>
                <c:formatCode>#,##0</c:formatCode>
                <c:ptCount val="16"/>
                <c:pt idx="0">
                  <c:v>23504.590324220007</c:v>
                </c:pt>
                <c:pt idx="1">
                  <c:v>22518.722130620004</c:v>
                </c:pt>
                <c:pt idx="2">
                  <c:v>22058.033335120006</c:v>
                </c:pt>
                <c:pt idx="3">
                  <c:v>20296.20482784</c:v>
                </c:pt>
                <c:pt idx="4">
                  <c:v>20162.785030659998</c:v>
                </c:pt>
                <c:pt idx="5">
                  <c:v>20114.689120339994</c:v>
                </c:pt>
                <c:pt idx="6">
                  <c:v>20043.605991510005</c:v>
                </c:pt>
                <c:pt idx="7">
                  <c:v>60056.420662190001</c:v>
                </c:pt>
                <c:pt idx="8">
                  <c:v>59597.930725710001</c:v>
                </c:pt>
                <c:pt idx="9">
                  <c:v>59541.187992550003</c:v>
                </c:pt>
                <c:pt idx="10">
                  <c:v>59509.225308640001</c:v>
                </c:pt>
                <c:pt idx="11">
                  <c:v>59492.949418720003</c:v>
                </c:pt>
                <c:pt idx="12">
                  <c:v>59466.206291210001</c:v>
                </c:pt>
                <c:pt idx="13">
                  <c:v>59458.530928480002</c:v>
                </c:pt>
                <c:pt idx="14">
                  <c:v>59344.471148420002</c:v>
                </c:pt>
                <c:pt idx="15">
                  <c:v>59344.238069200001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625016813485652E-2"/>
                  <c:y val="-5.3143158670348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625016813485666E-2"/>
                  <c:y val="-5.98850585695918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625016813485652E-2"/>
                  <c:y val="-5.9885058569591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1396665256462998E-2"/>
                  <c:y val="-5.31431586703487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779454475472284E-2"/>
                  <c:y val="-8.0519513724245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2129851691401042E-2"/>
                  <c:y val="-3.797224949144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Динамика!$B$100:$Q$100</c:f>
              <c:strCache>
                <c:ptCount val="16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</c:strCache>
            </c:strRef>
          </c:cat>
          <c:val>
            <c:numRef>
              <c:f>Динамика!$B$102:$Q$102</c:f>
              <c:numCache>
                <c:formatCode>#,##0</c:formatCode>
                <c:ptCount val="16"/>
                <c:pt idx="0">
                  <c:v>41512.695888080008</c:v>
                </c:pt>
                <c:pt idx="1">
                  <c:v>40526.666801180007</c:v>
                </c:pt>
                <c:pt idx="2">
                  <c:v>40066.872078140004</c:v>
                </c:pt>
                <c:pt idx="3">
                  <c:v>24409.446200769999</c:v>
                </c:pt>
                <c:pt idx="4">
                  <c:v>24331.306960059999</c:v>
                </c:pt>
                <c:pt idx="5">
                  <c:v>24327.760950969994</c:v>
                </c:pt>
                <c:pt idx="6">
                  <c:v>24277.106208910005</c:v>
                </c:pt>
                <c:pt idx="7">
                  <c:v>66623.521397449993</c:v>
                </c:pt>
                <c:pt idx="8">
                  <c:v>66395.808542059996</c:v>
                </c:pt>
                <c:pt idx="9">
                  <c:v>66367.717432780002</c:v>
                </c:pt>
                <c:pt idx="10">
                  <c:v>66335.317977810002</c:v>
                </c:pt>
                <c:pt idx="11">
                  <c:v>66321.909041819992</c:v>
                </c:pt>
                <c:pt idx="12">
                  <c:v>66293.868034560001</c:v>
                </c:pt>
                <c:pt idx="13">
                  <c:v>66292.299344569998</c:v>
                </c:pt>
                <c:pt idx="14">
                  <c:v>66175.9551316</c:v>
                </c:pt>
                <c:pt idx="15">
                  <c:v>66167.554011900007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34816"/>
        <c:axId val="140635208"/>
      </c:lineChart>
      <c:catAx>
        <c:axId val="140634816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635208"/>
        <c:crosses val="autoZero"/>
        <c:auto val="0"/>
        <c:lblAlgn val="ctr"/>
        <c:lblOffset val="100"/>
        <c:noMultiLvlLbl val="0"/>
      </c:catAx>
      <c:valAx>
        <c:axId val="140635208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4063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293398452013434E-2"/>
                  <c:y val="-2.6143104322310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604892134431218E-2"/>
                  <c:y val="-3.35578961406752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519484650268151E-2"/>
                  <c:y val="-2.68181057994133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0691841299681E-2"/>
                  <c:y val="-2.7539494674008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0971969318416E-2"/>
                  <c:y val="-3.57085884835075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476751200057E-2"/>
                  <c:y val="-3.0947035969742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Динамика!$B$95:$O$95</c:f>
              <c:numCache>
                <c:formatCode>#,##0</c:formatCode>
                <c:ptCount val="13"/>
                <c:pt idx="0">
                  <c:v>76026.216864510003</c:v>
                </c:pt>
                <c:pt idx="1">
                  <c:v>76824.459098000007</c:v>
                </c:pt>
                <c:pt idx="2">
                  <c:v>78281.354141579999</c:v>
                </c:pt>
                <c:pt idx="3">
                  <c:v>66847.04118909</c:v>
                </c:pt>
                <c:pt idx="4">
                  <c:v>68516.769278039996</c:v>
                </c:pt>
                <c:pt idx="5">
                  <c:v>69408.100637430005</c:v>
                </c:pt>
                <c:pt idx="6">
                  <c:v>69609.754152459995</c:v>
                </c:pt>
                <c:pt idx="7">
                  <c:v>69839.213443190005</c:v>
                </c:pt>
                <c:pt idx="8">
                  <c:v>69318.049546070004</c:v>
                </c:pt>
                <c:pt idx="9">
                  <c:v>65729.451938080005</c:v>
                </c:pt>
                <c:pt idx="10">
                  <c:v>65372.808805150002</c:v>
                </c:pt>
                <c:pt idx="11">
                  <c:v>65643.908198899997</c:v>
                </c:pt>
                <c:pt idx="12">
                  <c:v>64772.931030220003</c:v>
                </c:pt>
              </c:numCache>
            </c:numRef>
          </c:val>
          <c:smooth val="0"/>
          <c:extLst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424749073867175E-2"/>
                  <c:y val="2.8133565903688859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Динамика!$B$97:$O$97</c:f>
              <c:numCache>
                <c:formatCode>#,##0</c:formatCode>
                <c:ptCount val="13"/>
                <c:pt idx="0">
                  <c:v>64772.931030220003</c:v>
                </c:pt>
                <c:pt idx="1">
                  <c:v>65715.501763699998</c:v>
                </c:pt>
                <c:pt idx="2">
                  <c:v>65775.186953800003</c:v>
                </c:pt>
                <c:pt idx="3">
                  <c:v>64760.913940489998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1.7129163525257635E-2"/>
                  <c:y val="-3.2633750989188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295807586764016E-2"/>
                  <c:y val="-2.9067114937382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Динамика!$B$96:$O$96</c:f>
              <c:numCache>
                <c:formatCode>#,##0</c:formatCode>
                <c:ptCount val="13"/>
                <c:pt idx="0">
                  <c:v>98099.640580580002</c:v>
                </c:pt>
                <c:pt idx="1">
                  <c:v>99057.787195890007</c:v>
                </c:pt>
                <c:pt idx="2">
                  <c:v>100754.75272163999</c:v>
                </c:pt>
                <c:pt idx="3">
                  <c:v>75211.458043099992</c:v>
                </c:pt>
                <c:pt idx="4">
                  <c:v>77217.892172899999</c:v>
                </c:pt>
                <c:pt idx="5">
                  <c:v>77914.135331310012</c:v>
                </c:pt>
                <c:pt idx="6">
                  <c:v>78594.965008039988</c:v>
                </c:pt>
                <c:pt idx="7">
                  <c:v>78570.742897429998</c:v>
                </c:pt>
                <c:pt idx="8">
                  <c:v>78144.547049510002</c:v>
                </c:pt>
                <c:pt idx="9">
                  <c:v>74300.179804929998</c:v>
                </c:pt>
                <c:pt idx="10">
                  <c:v>73902.018321030002</c:v>
                </c:pt>
                <c:pt idx="11">
                  <c:v>74237.960673769994</c:v>
                </c:pt>
                <c:pt idx="12">
                  <c:v>73006.203557560002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774647467951379E-2"/>
                  <c:y val="-1.978918322123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89948394928E-2"/>
                  <c:y val="-1.980222148556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247336628846371E-2"/>
                  <c:y val="-2.489869037204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1237970720002096E-2"/>
                  <c:y val="3.3952574227264477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Динамика!$B$98:$O$98</c:f>
              <c:numCache>
                <c:formatCode>#,##0</c:formatCode>
                <c:ptCount val="13"/>
                <c:pt idx="0">
                  <c:v>73006.203557560002</c:v>
                </c:pt>
                <c:pt idx="1">
                  <c:v>74119.998953999995</c:v>
                </c:pt>
                <c:pt idx="2">
                  <c:v>74160.563518730007</c:v>
                </c:pt>
                <c:pt idx="3">
                  <c:v>73107.956223169997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36384"/>
        <c:axId val="140635992"/>
      </c:lineChart>
      <c:catAx>
        <c:axId val="140636384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635992"/>
        <c:crosses val="autoZero"/>
        <c:auto val="0"/>
        <c:lblAlgn val="ctr"/>
        <c:lblOffset val="100"/>
        <c:noMultiLvlLbl val="0"/>
      </c:catAx>
      <c:valAx>
        <c:axId val="140635992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4063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(4,1%)</c:v>
                </c:pt>
                <c:pt idx="1">
                  <c:v>Южный ФО  (8,8%)</c:v>
                </c:pt>
                <c:pt idx="2">
                  <c:v>Северо-западный ФО  (0,9%)</c:v>
                </c:pt>
                <c:pt idx="3">
                  <c:v>Дальневосточный ФО (0,38%)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(85,1%)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2999.80442498</c:v>
                </c:pt>
                <c:pt idx="1">
                  <c:v>6406.1712791199998</c:v>
                </c:pt>
                <c:pt idx="2">
                  <c:v>672.09667549000005</c:v>
                </c:pt>
                <c:pt idx="3">
                  <c:v>274.21862584000002</c:v>
                </c:pt>
                <c:pt idx="4">
                  <c:v>492.33172690999999</c:v>
                </c:pt>
                <c:pt idx="5">
                  <c:v>64.787392089999997</c:v>
                </c:pt>
                <c:pt idx="6">
                  <c:v>4.96576108</c:v>
                </c:pt>
                <c:pt idx="7">
                  <c:v>62193.580337660002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364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382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AF0C73-95D8-4329-B506-EBF2DDBAA8A9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44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144326B-02A4-40BD-9929-BF7BEB049EFC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2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B96E57D-D4B7-44BB-9A77-2403B66530EA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75ACC9B-EC0A-4E87-A442-4010D02BA9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930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CDA39F-7657-4992-85B8-D3C4D776EBE1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F94C00D-A78F-45E6-A0A3-0900F77E95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906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B5AA7DE-6896-48BA-AB18-E904E22A19DA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918539C-28CF-40BD-B949-8CB30A9F85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955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6DCEA26-EB31-4942-809C-7FB6D75B53ED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BB42091-A8A7-49F4-B2AC-9E62578F49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312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17F8FEF-1627-4943-B496-ADCD504C0F0F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F3ACEFA-6409-4D82-A838-27358FFF55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999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51A60CD-7F14-4E02-B1C3-BF296F65622C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EC9BCE-91E6-4645-A93D-4A36EC5CDC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620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26421DC-3361-4767-8332-4619849379AE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B29A9BE-5DAD-4BE6-94C0-23C12099E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06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2BD7B8D-2EE5-4C72-98CB-45FC86D7B361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B69E73-8F75-48AA-A57A-B57ACF4F29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80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B7C5D98-52A1-42AA-9E2C-A670DD8F3332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C678B5D-649B-47C5-9553-8659F31430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442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AFA53B0-F33D-499A-A771-04F08340D0F9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C49E242-8431-4BC7-A00C-29CF21F158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37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77EF7EA-42B4-4A54-B525-42D1DD467511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4F3C256-8EC6-4236-B9C5-72D8DABEC3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331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B96E57D-D4B7-44BB-9A77-2403B66530EA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75ACC9B-EC0A-4E87-A442-4010D02BA9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453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CDA39F-7657-4992-85B8-D3C4D776EBE1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F94C00D-A78F-45E6-A0A3-0900F77E95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46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B5AA7DE-6896-48BA-AB18-E904E22A19DA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918539C-28CF-40BD-B949-8CB30A9F85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075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6DCEA26-EB31-4942-809C-7FB6D75B53ED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BB42091-A8A7-49F4-B2AC-9E62578F49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751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17F8FEF-1627-4943-B496-ADCD504C0F0F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F3ACEFA-6409-4D82-A838-27358FFF55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333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51A60CD-7F14-4E02-B1C3-BF296F65622C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EC9BCE-91E6-4645-A93D-4A36EC5CDC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2567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26421DC-3361-4767-8332-4619849379AE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B29A9BE-5DAD-4BE6-94C0-23C12099E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66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2BD7B8D-2EE5-4C72-98CB-45FC86D7B361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B69E73-8F75-48AA-A57A-B57ACF4F29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2214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B7C5D98-52A1-42AA-9E2C-A670DD8F3332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C678B5D-649B-47C5-9553-8659F31430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843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AFA53B0-F33D-499A-A771-04F08340D0F9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C49E242-8431-4BC7-A00C-29CF21F158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68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77EF7EA-42B4-4A54-B525-42D1DD467511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4F3C256-8EC6-4236-B9C5-72D8DABEC3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75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4/5/2021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4/5/2021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7709A1-4153-47CF-8133-5647F59ED71D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590C0A-2D11-4648-BB01-292A08AD98C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58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7709A1-4153-47CF-8133-5647F59ED71D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590C0A-2D11-4648-BB01-292A08AD98C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28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2.xls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042D-34D1-4327-AE55-36DF9DCEE3A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311654"/>
              </p:ext>
            </p:extLst>
          </p:nvPr>
        </p:nvGraphicFramePr>
        <p:xfrm>
          <a:off x="5818427" y="534902"/>
          <a:ext cx="2677189" cy="575178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март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99,97</a:t>
                      </a:r>
                      <a:endParaRPr lang="ru-RU" sz="900" b="1" i="0" u="none" strike="noStrike" kern="1200" dirty="0">
                        <a:solidFill>
                          <a:srgbClr val="95373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kern="1200" dirty="0" smtClean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0,10</a:t>
                      </a:r>
                      <a:endParaRPr lang="ru-RU" sz="900" b="1" i="0" u="none" strike="noStrike" kern="1200" dirty="0">
                        <a:solidFill>
                          <a:srgbClr val="95373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25509" y="3179752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170748" y="4044091"/>
          <a:ext cx="5647678" cy="225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/>
          </p:nvPr>
        </p:nvGraphicFramePr>
        <p:xfrm>
          <a:off x="170748" y="534902"/>
          <a:ext cx="5647678" cy="3509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969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/>
                <a:gridCol w="868492"/>
                <a:gridCol w="868492"/>
                <a:gridCol w="835088"/>
                <a:gridCol w="835088"/>
                <a:gridCol w="835088"/>
                <a:gridCol w="835088"/>
                <a:gridCol w="835088"/>
                <a:gridCol w="835088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31.03.2021,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31.03.2021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31.03.2021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07.04.2020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3 003,35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2 999,80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6 423,03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6 406,17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-16,59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-16,86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106,03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671,72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672,10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274,22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258,61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258,58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492,33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-3,22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-3,22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84,90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64,79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-20,11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-20,11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62 307,93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62 193,58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-5,55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-114,35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85,54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73 006,20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73 107,96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216,47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101,75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99,69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168375" y="3414192"/>
          <a:ext cx="4524375" cy="294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687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2021гг.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Структура дебиторской задолженности на 28.02.21г.</a:t>
            </a:r>
          </a:p>
        </p:txBody>
      </p:sp>
      <p:graphicFrame>
        <p:nvGraphicFramePr>
          <p:cNvPr id="15364" name="Диаграмма 8"/>
          <p:cNvGraphicFramePr>
            <a:graphicFrameLocks/>
          </p:cNvGraphicFramePr>
          <p:nvPr/>
        </p:nvGraphicFramePr>
        <p:xfrm>
          <a:off x="6105525" y="946150"/>
          <a:ext cx="298132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Диаграмма" r:id="rId5" imgW="2987299" imgH="2036240" progId="Excel.Chart.8">
                  <p:embed/>
                </p:oleObj>
              </mc:Choice>
              <mc:Fallback>
                <p:oleObj name="Диаграмма" r:id="rId5" imgW="2987299" imgH="203624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525" y="946150"/>
                        <a:ext cx="2981325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14047"/>
              </p:ext>
            </p:extLst>
          </p:nvPr>
        </p:nvGraphicFramePr>
        <p:xfrm>
          <a:off x="1403350" y="4284663"/>
          <a:ext cx="5854700" cy="1646235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8291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99,07</a:t>
                      </a:r>
                      <a:endParaRPr lang="ru-RU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99,09</a:t>
                      </a:r>
                      <a:endParaRPr lang="ru-RU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80,7</a:t>
                      </a:r>
                      <a:endParaRPr lang="ru-RU" sz="11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  <a:endParaRPr lang="ru-RU" sz="11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 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97,7</a:t>
                      </a:r>
                      <a:endParaRPr lang="ru-RU" sz="11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  <a:endParaRPr lang="ru-RU" sz="11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Январь-февраль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89,1</a:t>
                      </a:r>
                      <a:endParaRPr lang="ru-RU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92,0</a:t>
                      </a:r>
                      <a:endParaRPr lang="ru-RU" sz="11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-2,9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 (оперативно)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108,0</a:t>
                      </a:r>
                      <a:endParaRPr lang="ru-RU" sz="11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98,2</a:t>
                      </a:r>
                      <a:endParaRPr lang="ru-RU" sz="11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418" name="Диаграмма 8"/>
          <p:cNvGraphicFramePr>
            <a:graphicFrameLocks/>
          </p:cNvGraphicFramePr>
          <p:nvPr/>
        </p:nvGraphicFramePr>
        <p:xfrm>
          <a:off x="344488" y="766763"/>
          <a:ext cx="5872162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Диаграмма" r:id="rId8" imgW="5877053" imgH="3011685" progId="Excel.Chart.8">
                  <p:embed/>
                </p:oleObj>
              </mc:Choice>
              <mc:Fallback>
                <p:oleObj name="Диаграмма" r:id="rId8" imgW="5877053" imgH="301168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766763"/>
                        <a:ext cx="5872162" cy="300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381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EEE62B8-9147-4246-91AF-A8D89D77AA63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2021 году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 smtClean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54711"/>
              </p:ext>
            </p:extLst>
          </p:nvPr>
        </p:nvGraphicFramePr>
        <p:xfrm>
          <a:off x="387350" y="1025152"/>
          <a:ext cx="7186410" cy="2362443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3755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28.02,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7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17,0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7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7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33,0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6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65,6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64,3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6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25,6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6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6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83,9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76,6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6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37,7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34,0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16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337,2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315,2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72,6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46,1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359,6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308,9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4373"/>
              </p:ext>
            </p:extLst>
          </p:nvPr>
        </p:nvGraphicFramePr>
        <p:xfrm>
          <a:off x="387350" y="3630707"/>
          <a:ext cx="7186410" cy="1805127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4787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28.02,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3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102,1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82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150,4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139,2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186,3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160,7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82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21,3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82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82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48,7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41,8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78,6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62,6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82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337,2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315,2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46,1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359,6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308,9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1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16975</TotalTime>
  <Words>706</Words>
  <Application>Microsoft Office PowerPoint</Application>
  <PresentationFormat>Экран (4:3)</PresentationFormat>
  <Paragraphs>423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ＭＳ Ｐゴシック</vt:lpstr>
      <vt:lpstr>ＭＳ Ｐゴシック</vt:lpstr>
      <vt:lpstr>Arial</vt:lpstr>
      <vt:lpstr>Calibri</vt:lpstr>
      <vt:lpstr>Verdana</vt:lpstr>
      <vt:lpstr>1_Тема Office</vt:lpstr>
      <vt:lpstr>2_Тема Office</vt:lpstr>
      <vt:lpstr>3_Тема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1040</cp:revision>
  <cp:lastPrinted>2020-03-13T08:27:23Z</cp:lastPrinted>
  <dcterms:created xsi:type="dcterms:W3CDTF">2019-08-06T07:19:04Z</dcterms:created>
  <dcterms:modified xsi:type="dcterms:W3CDTF">2021-04-05T09:26:27Z</dcterms:modified>
</cp:coreProperties>
</file>