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</p:sldMasterIdLst>
  <p:notesMasterIdLst>
    <p:notesMasterId r:id="rId8"/>
  </p:notesMasterIdLst>
  <p:sldIdLst>
    <p:sldId id="271" r:id="rId4"/>
    <p:sldId id="272" r:id="rId5"/>
    <p:sldId id="273" r:id="rId6"/>
    <p:sldId id="270" r:id="rId7"/>
  </p:sldIdLst>
  <p:sldSz cx="9144000" cy="6858000" type="screen4x3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ловин Аким Анатольевич" initials="ГАА" lastIdx="2" clrIdx="0">
    <p:extLst>
      <p:ext uri="{19B8F6BF-5375-455C-9EA6-DF929625EA0E}">
        <p15:presenceInfo xmlns:p15="http://schemas.microsoft.com/office/powerpoint/2012/main" userId="Головин Аким Анатолье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8AA"/>
    <a:srgbClr val="CF7876"/>
    <a:srgbClr val="D9D9D9"/>
    <a:srgbClr val="E6B9B8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98" autoAdjust="0"/>
    <p:restoredTop sz="92290" autoAdjust="0"/>
  </p:normalViewPr>
  <p:slideViewPr>
    <p:cSldViewPr snapToGrid="0">
      <p:cViewPr>
        <p:scale>
          <a:sx n="110" d="100"/>
          <a:sy n="110" d="100"/>
        </p:scale>
        <p:origin x="690" y="-5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251501501501502E-2"/>
          <c:y val="5.8308368628261192E-2"/>
          <c:w val="0.95471677927927923"/>
          <c:h val="0.67108761941928841"/>
        </c:manualLayout>
      </c:layout>
      <c:lineChart>
        <c:grouping val="standard"/>
        <c:varyColors val="0"/>
        <c:ser>
          <c:idx val="0"/>
          <c:order val="0"/>
          <c:tx>
            <c:strRef>
              <c:f>Динамика!$A$92</c:f>
              <c:strCache>
                <c:ptCount val="1"/>
                <c:pt idx="0">
                  <c:v>Покупатели ОРЭМ 2019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3299993694394315E-2"/>
                  <c:y val="3.26890335120078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299993694394315E-2"/>
                  <c:y val="4.72661256690732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299993694394315E-2"/>
                  <c:y val="3.75480642310296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3299993694394315E-2"/>
                  <c:y val="1.8111941354942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0916624879517895E-2"/>
                  <c:y val="2.55596473541087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3299993694394315E-2"/>
                  <c:y val="2.55596473541087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0961524024024025E-2"/>
                  <c:y val="3.4405584822686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0518744295814438E-2"/>
                  <c:y val="-3.27582250237282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Динамика!$B$91:$N$91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29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Динамика!$B$92:$N$92</c:f>
              <c:numCache>
                <c:formatCode>#,##0</c:formatCode>
                <c:ptCount val="13"/>
                <c:pt idx="0">
                  <c:v>74819.941922190003</c:v>
                </c:pt>
                <c:pt idx="1">
                  <c:v>76214.602579209997</c:v>
                </c:pt>
                <c:pt idx="2">
                  <c:v>77185.443749099999</c:v>
                </c:pt>
                <c:pt idx="3">
                  <c:v>77851.163114700001</c:v>
                </c:pt>
                <c:pt idx="4">
                  <c:v>78365.455027100004</c:v>
                </c:pt>
                <c:pt idx="5">
                  <c:v>76012.673207829997</c:v>
                </c:pt>
                <c:pt idx="6">
                  <c:v>75123.179372800005</c:v>
                </c:pt>
                <c:pt idx="7">
                  <c:v>75661.002573449994</c:v>
                </c:pt>
                <c:pt idx="8">
                  <c:v>74916.121494730003</c:v>
                </c:pt>
                <c:pt idx="9">
                  <c:v>75187.709377959996</c:v>
                </c:pt>
                <c:pt idx="10">
                  <c:v>75320.290288749995</c:v>
                </c:pt>
                <c:pt idx="11">
                  <c:v>75781.464358330006</c:v>
                </c:pt>
                <c:pt idx="12">
                  <c:v>76026.994669470005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Динамика!$A$94</c:f>
              <c:strCache>
                <c:ptCount val="1"/>
                <c:pt idx="0">
                  <c:v>Покупатели ОРЭМ 2020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0983483483483E-2"/>
                  <c:y val="-3.0564851308611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920983483483483E-2"/>
                  <c:y val="-3.0564851308611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920983483483483E-2"/>
                  <c:y val="-3.056485130861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3070168151636605E-2"/>
                  <c:y val="3.6676016567908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2970928561061245E-2"/>
                  <c:y val="2.88419924893145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0518744295814438E-2"/>
                  <c:y val="3.27582250237281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1637204216307368E-2"/>
                  <c:y val="3.27582250237281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numFmt formatCode="#,##0" sourceLinked="0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Динамика!$B$91:$N$91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29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Динамика!$B$94:$N$94</c:f>
              <c:numCache>
                <c:formatCode>#,##0</c:formatCode>
                <c:ptCount val="13"/>
                <c:pt idx="0">
                  <c:v>76026.994669470005</c:v>
                </c:pt>
                <c:pt idx="1">
                  <c:v>76825.236902959994</c:v>
                </c:pt>
                <c:pt idx="2">
                  <c:v>78282.135927850002</c:v>
                </c:pt>
                <c:pt idx="3">
                  <c:v>66847.829438369998</c:v>
                </c:pt>
                <c:pt idx="4">
                  <c:v>68517.557527319994</c:v>
                </c:pt>
                <c:pt idx="5">
                  <c:v>69408.901068249994</c:v>
                </c:pt>
                <c:pt idx="6">
                  <c:v>69610.556879409996</c:v>
                </c:pt>
                <c:pt idx="7">
                  <c:v>69840.016763790001</c:v>
                </c:pt>
                <c:pt idx="8">
                  <c:v>69318.959328309997</c:v>
                </c:pt>
                <c:pt idx="9">
                  <c:v>65729.823698120003</c:v>
                </c:pt>
                <c:pt idx="10">
                  <c:v>65373.25308119</c:v>
                </c:pt>
                <c:pt idx="11">
                  <c:v>65644.839604659996</c:v>
                </c:pt>
                <c:pt idx="12">
                  <c:v>64811.283232039998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Динамика!$A$93</c:f>
              <c:strCache>
                <c:ptCount val="1"/>
                <c:pt idx="0">
                  <c:v>Покупатели ОРЭМ 2019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Динамика!$B$91:$N$91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29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Динамика!$B$93:$N$93</c:f>
              <c:numCache>
                <c:formatCode>#,##0</c:formatCode>
                <c:ptCount val="13"/>
                <c:pt idx="0">
                  <c:v>100276.80352786</c:v>
                </c:pt>
                <c:pt idx="1">
                  <c:v>101941.12410685999</c:v>
                </c:pt>
                <c:pt idx="2">
                  <c:v>103096.24076323</c:v>
                </c:pt>
                <c:pt idx="3">
                  <c:v>103638.65546059</c:v>
                </c:pt>
                <c:pt idx="4">
                  <c:v>104383.03389812</c:v>
                </c:pt>
                <c:pt idx="5">
                  <c:v>100685.15775432</c:v>
                </c:pt>
                <c:pt idx="6">
                  <c:v>99840.15276959</c:v>
                </c:pt>
                <c:pt idx="7">
                  <c:v>100013.24478678999</c:v>
                </c:pt>
                <c:pt idx="8">
                  <c:v>98991.801828630007</c:v>
                </c:pt>
                <c:pt idx="9">
                  <c:v>99330.355073019993</c:v>
                </c:pt>
                <c:pt idx="10">
                  <c:v>99441.043785429996</c:v>
                </c:pt>
                <c:pt idx="11">
                  <c:v>99228.756238450005</c:v>
                </c:pt>
                <c:pt idx="12">
                  <c:v>98100.418385540004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Динамика!$A$95</c:f>
              <c:strCache>
                <c:ptCount val="1"/>
                <c:pt idx="0">
                  <c:v>Покупатели ОРЭМ 2020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8138138138138135E-2"/>
                  <c:y val="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52177177177177E-2"/>
                  <c:y val="3.1642760706293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328985556648288E-17"/>
                  <c:y val="3.5598105794580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2905405405405404E-2"/>
                  <c:y val="2.3732070529720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052177177177177E-2"/>
                  <c:y val="3.1642760706293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5754504504504458E-2"/>
                  <c:y val="-2.768741561800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052177177177186E-2"/>
                  <c:y val="-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8138138138138135E-2"/>
                  <c:y val="-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389264264264261E-2"/>
                      <c:h val="4.5664614766517848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3.5613818239530547E-2"/>
                  <c:y val="-3.56027942443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4978207246088441E-2"/>
                  <c:y val="3.5585021533042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7763080159013786E-2"/>
                  <c:y val="3.5638963270977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3601925099383619E-2"/>
                  <c:y val="3.1679078463090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8322310119260341E-2"/>
                  <c:y val="3.5638963270977098E-2"/>
                </c:manualLayout>
              </c:layout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Динамика!$B$91:$N$91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29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Динамика!$B$95:$N$95</c:f>
              <c:numCache>
                <c:formatCode>#,##0</c:formatCode>
                <c:ptCount val="13"/>
                <c:pt idx="0">
                  <c:v>98100.418385540004</c:v>
                </c:pt>
                <c:pt idx="1">
                  <c:v>99058.565000849994</c:v>
                </c:pt>
                <c:pt idx="2">
                  <c:v>100755.53628627</c:v>
                </c:pt>
                <c:pt idx="3">
                  <c:v>75212.250020159991</c:v>
                </c:pt>
                <c:pt idx="4">
                  <c:v>77219.333935579998</c:v>
                </c:pt>
                <c:pt idx="5">
                  <c:v>77915.590165079993</c:v>
                </c:pt>
                <c:pt idx="6">
                  <c:v>78596.422448290003</c:v>
                </c:pt>
                <c:pt idx="7">
                  <c:v>78572.202077370006</c:v>
                </c:pt>
                <c:pt idx="8">
                  <c:v>78146.114581620001</c:v>
                </c:pt>
                <c:pt idx="9">
                  <c:v>74301.28060292</c:v>
                </c:pt>
                <c:pt idx="10">
                  <c:v>73903.192607859994</c:v>
                </c:pt>
                <c:pt idx="11">
                  <c:v>74239.622262289995</c:v>
                </c:pt>
                <c:pt idx="12">
                  <c:v>73047.615007910004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595160"/>
        <c:axId val="137595544"/>
      </c:lineChart>
      <c:catAx>
        <c:axId val="137595160"/>
        <c:scaling>
          <c:orientation val="minMax"/>
        </c:scaling>
        <c:delete val="0"/>
        <c:axPos val="b"/>
        <c:numFmt formatCode="[$-419]d\ mmm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2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7595544"/>
        <c:crosses val="autoZero"/>
        <c:auto val="0"/>
        <c:lblAlgn val="ctr"/>
        <c:lblOffset val="100"/>
        <c:noMultiLvlLbl val="0"/>
      </c:catAx>
      <c:valAx>
        <c:axId val="137595544"/>
        <c:scaling>
          <c:orientation val="minMax"/>
          <c:min val="60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37595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4351969652848391"/>
          <c:w val="1"/>
          <c:h val="0.15648030347151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Задолженность</a:t>
            </a:r>
            <a:r>
              <a:rPr lang="ru-RU" sz="10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покупателей, лишенных </a:t>
            </a:r>
            <a:r>
              <a:rPr lang="ru-RU" sz="10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статуса субъекта ОРЭМ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7559603899775092"/>
          <c:y val="1.94461865309539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Динамика!$A$96</c:f>
              <c:strCache>
                <c:ptCount val="1"/>
                <c:pt idx="0">
                  <c:v>По договорам ОРЭМ</c:v>
                </c:pt>
              </c:strCache>
            </c:strRef>
          </c:tx>
          <c:spPr>
            <a:ln w="222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4.7292603445662607E-2"/>
                  <c:y val="3.27697421896166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722034580051848E-2"/>
                  <c:y val="3.2503833423855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133898519780316E-2"/>
                  <c:y val="3.250383342385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9885391719882868E-2"/>
                  <c:y val="3.4056970467476709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50338885874587"/>
                      <c:h val="0.1191867240004841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3.9900205806059173E-4"/>
                  <c:y val="5.1558425580564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097382469842924E-2"/>
                  <c:y val="3.36889422909952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8368750724239163E-2"/>
                  <c:y val="6.0332214835038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8864273234627928E-2"/>
                  <c:y val="5.37150121923261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7628523449659891E-2"/>
                  <c:y val="4.7097809549613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4528932492899197E-2"/>
                  <c:y val="4.7097809549613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Динамика!$B$91:$N$91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29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Динамика!$B$96:$N$96</c:f>
              <c:numCache>
                <c:formatCode>#,##0</c:formatCode>
                <c:ptCount val="13"/>
                <c:pt idx="0">
                  <c:v>23504.537826100001</c:v>
                </c:pt>
                <c:pt idx="1">
                  <c:v>22518.669632500001</c:v>
                </c:pt>
                <c:pt idx="2">
                  <c:v>22057.980837000003</c:v>
                </c:pt>
                <c:pt idx="3">
                  <c:v>20296.152329719996</c:v>
                </c:pt>
                <c:pt idx="4">
                  <c:v>20162.732532539994</c:v>
                </c:pt>
                <c:pt idx="5">
                  <c:v>20114.636622219994</c:v>
                </c:pt>
                <c:pt idx="6">
                  <c:v>20043.553493389998</c:v>
                </c:pt>
                <c:pt idx="7">
                  <c:v>60056.368164070002</c:v>
                </c:pt>
                <c:pt idx="8">
                  <c:v>59597.878227590001</c:v>
                </c:pt>
                <c:pt idx="9">
                  <c:v>59541.135494429996</c:v>
                </c:pt>
                <c:pt idx="10">
                  <c:v>59509.172810520002</c:v>
                </c:pt>
                <c:pt idx="11">
                  <c:v>59492.896920599997</c:v>
                </c:pt>
                <c:pt idx="12">
                  <c:v>59491.409916379998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Динамика!$A$97</c:f>
              <c:strCache>
                <c:ptCount val="1"/>
                <c:pt idx="0">
                  <c:v>По договорам ОРЭМ и цессии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6"/>
              <c:layout>
                <c:manualLayout>
                  <c:x val="-5.7816098840691686E-2"/>
                  <c:y val="-7.8629040661928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Динамика!$B$91:$N$91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29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Динамика!$B$97:$N$97</c:f>
              <c:numCache>
                <c:formatCode>#,##0</c:formatCode>
                <c:ptCount val="13"/>
                <c:pt idx="0">
                  <c:v>41512.643389960002</c:v>
                </c:pt>
                <c:pt idx="1">
                  <c:v>40526.614303060007</c:v>
                </c:pt>
                <c:pt idx="2">
                  <c:v>40066.819580020005</c:v>
                </c:pt>
                <c:pt idx="3">
                  <c:v>24409.393702649995</c:v>
                </c:pt>
                <c:pt idx="4">
                  <c:v>24331.254461939996</c:v>
                </c:pt>
                <c:pt idx="5">
                  <c:v>24327.708452849995</c:v>
                </c:pt>
                <c:pt idx="6">
                  <c:v>24277.053710789998</c:v>
                </c:pt>
                <c:pt idx="7">
                  <c:v>66623.477944779996</c:v>
                </c:pt>
                <c:pt idx="8">
                  <c:v>66395.766979920008</c:v>
                </c:pt>
                <c:pt idx="9">
                  <c:v>66367.676192359999</c:v>
                </c:pt>
                <c:pt idx="10">
                  <c:v>66335.277710230002</c:v>
                </c:pt>
                <c:pt idx="11">
                  <c:v>66321.868946210001</c:v>
                </c:pt>
                <c:pt idx="12">
                  <c:v>66320.352248159994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883992"/>
        <c:axId val="135884384"/>
      </c:lineChart>
      <c:catAx>
        <c:axId val="135883992"/>
        <c:scaling>
          <c:orientation val="minMax"/>
        </c:scaling>
        <c:delete val="0"/>
        <c:axPos val="b"/>
        <c:numFmt formatCode="[$-419]d\ mmm\ 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5884384"/>
        <c:crosses val="autoZero"/>
        <c:auto val="0"/>
        <c:lblAlgn val="ctr"/>
        <c:lblOffset val="100"/>
        <c:noMultiLvlLbl val="0"/>
      </c:catAx>
      <c:valAx>
        <c:axId val="135884384"/>
        <c:scaling>
          <c:orientation val="minMax"/>
          <c:max val="70000"/>
          <c:min val="15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35883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82022378781599"/>
          <c:y val="0.14346911056569289"/>
          <c:w val="0.50375996684624946"/>
          <c:h val="0.6492600961242641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4.6318805219770061E-2"/>
                  <c:y val="-5.09248802641086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058112454253078E-2"/>
                  <c:y val="-8.337363404093657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3200251377028578E-3"/>
                  <c:y val="-9.189031182176091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5770951166316339E-3"/>
                  <c:y val="1.190025918864523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3398765295183085E-2"/>
                  <c:y val="0.101611480147384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278954567298805E-2"/>
                  <c:y val="0.198161348036015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6850763372888247E-3"/>
                  <c:y val="0.3101457436915269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5671335819864624"/>
                  <c:y val="-0.2806447175882516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нс3!$A$19:$A$26</c:f>
              <c:strCache>
                <c:ptCount val="8"/>
                <c:pt idx="0">
                  <c:v>Центральный ФО (4,1%)</c:v>
                </c:pt>
                <c:pt idx="1">
                  <c:v>Южный ФО  (8,8%)</c:v>
                </c:pt>
                <c:pt idx="2">
                  <c:v>Северо-западный ФО  (0,9%)</c:v>
                </c:pt>
                <c:pt idx="3">
                  <c:v>Дальневосточный ФО (0,02%)</c:v>
                </c:pt>
                <c:pt idx="4">
                  <c:v>Сибирский ФО (0,7%)</c:v>
                </c:pt>
                <c:pt idx="5">
                  <c:v>Уральский ФО (0,1%)</c:v>
                </c:pt>
                <c:pt idx="6">
                  <c:v>Приволжский ФО (0,01%)</c:v>
                </c:pt>
                <c:pt idx="7">
                  <c:v>Северо-Кавказский ФО (85,3%)</c:v>
                </c:pt>
              </c:strCache>
            </c:strRef>
          </c:cat>
          <c:val>
            <c:numRef>
              <c:f>нс3!$B$19:$B$26</c:f>
              <c:numCache>
                <c:formatCode>#\ ##0.0</c:formatCode>
                <c:ptCount val="8"/>
                <c:pt idx="0">
                  <c:v>3013.7134289700002</c:v>
                </c:pt>
                <c:pt idx="1">
                  <c:v>6430.5341496999999</c:v>
                </c:pt>
                <c:pt idx="2">
                  <c:v>672.15163829999995</c:v>
                </c:pt>
                <c:pt idx="3">
                  <c:v>15.64082984</c:v>
                </c:pt>
                <c:pt idx="4">
                  <c:v>495.59407347000001</c:v>
                </c:pt>
                <c:pt idx="5">
                  <c:v>85.219319510000005</c:v>
                </c:pt>
                <c:pt idx="6">
                  <c:v>6.8485515000000001</c:v>
                </c:pt>
                <c:pt idx="7">
                  <c:v>62327.913016619998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38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98" b="0" i="0" baseline="0" dirty="0">
                <a:effectLst/>
              </a:rPr>
              <a:t>Структура среднемесячной ТП на 30.11.2020</a:t>
            </a:r>
            <a:endParaRPr lang="ru-RU" sz="1400" dirty="0">
              <a:effectLst/>
            </a:endParaRPr>
          </a:p>
        </c:rich>
      </c:tx>
      <c:layout>
        <c:manualLayout>
          <c:xMode val="edge"/>
          <c:yMode val="edge"/>
          <c:x val="0.21448185689495997"/>
          <c:y val="2.2921491431218161E-2"/>
        </c:manualLayout>
      </c:layout>
      <c:overlay val="0"/>
      <c:spPr>
        <a:noFill/>
        <a:ln w="25357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6725711736262678E-2"/>
          <c:y val="0.16235867139179791"/>
          <c:w val="0.39662900483534502"/>
          <c:h val="0.81254486643943391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8838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8838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8838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8838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1"/>
              </a:solidFill>
              <a:ln w="18838">
                <a:solidFill>
                  <a:schemeClr val="lt1"/>
                </a:solidFill>
              </a:ln>
              <a:effectLst/>
            </c:spPr>
          </c:dPt>
          <c:dLbls>
            <c:dLbl>
              <c:idx val="3"/>
              <c:layout>
                <c:manualLayout>
                  <c:x val="-5.474137931034484E-2"/>
                  <c:y val="-8.81944444444444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57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89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('РРЭ 2 3'!$A$4,'РРЭ 2 3'!$A$5,'РРЭ 2 3'!$A$11,'РРЭ 2 3'!$A$18:$A$19)</c:f>
              <c:strCache>
                <c:ptCount val="5"/>
                <c:pt idx="0">
                  <c:v>Промышленные потребители</c:v>
                </c:pt>
                <c:pt idx="1">
                  <c:v>Непромышленные потребители</c:v>
                </c:pt>
                <c:pt idx="2">
                  <c:v>Бюджетные потребители</c:v>
                </c:pt>
                <c:pt idx="3">
                  <c:v>Сельхозтоваропроизводители</c:v>
                </c:pt>
                <c:pt idx="4">
                  <c:v>Население</c:v>
                </c:pt>
              </c:strCache>
            </c:strRef>
          </c:cat>
          <c:val>
            <c:numRef>
              <c:f>('РРЭ 2 3'!$B$4,'РРЭ 2 3'!$B$5,'РРЭ 2 3'!$B$11,'РРЭ 2 3'!$B$18:$B$19)</c:f>
              <c:numCache>
                <c:formatCode>#\ ##0.0</c:formatCode>
                <c:ptCount val="5"/>
                <c:pt idx="0">
                  <c:v>96.105699999999999</c:v>
                </c:pt>
                <c:pt idx="1">
                  <c:v>122.099683</c:v>
                </c:pt>
                <c:pt idx="2">
                  <c:v>18.763324999999998</c:v>
                </c:pt>
                <c:pt idx="3">
                  <c:v>6.494891</c:v>
                </c:pt>
                <c:pt idx="4">
                  <c:v>38.563108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  <c:spPr>
        <a:noFill/>
        <a:ln w="25357">
          <a:noFill/>
        </a:ln>
      </c:spPr>
    </c:plotArea>
    <c:legend>
      <c:legendPos val="r"/>
      <c:layout>
        <c:manualLayout>
          <c:xMode val="edge"/>
          <c:yMode val="edge"/>
          <c:x val="0.48623853211009177"/>
          <c:y val="0.15981735159817351"/>
          <c:w val="0.51146788990825687"/>
          <c:h val="0.74885844748858443"/>
        </c:manualLayout>
      </c:layout>
      <c:overlay val="0"/>
      <c:spPr>
        <a:noFill/>
        <a:ln w="25357">
          <a:noFill/>
        </a:ln>
      </c:spPr>
      <c:txPr>
        <a:bodyPr rot="0" spcFirstLastPara="1" vertOverflow="ellipsis" vert="horz" wrap="square" anchor="ctr" anchorCtr="1"/>
        <a:lstStyle/>
        <a:p>
          <a:pPr>
            <a:defRPr sz="998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98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98" b="0" i="0" baseline="0" dirty="0">
                <a:effectLst/>
              </a:rPr>
              <a:t>Структура задолженности на 30.11.2020</a:t>
            </a:r>
            <a:endParaRPr lang="ru-RU" sz="1200" dirty="0">
              <a:effectLst/>
            </a:endParaRPr>
          </a:p>
        </c:rich>
      </c:tx>
      <c:layout>
        <c:manualLayout>
          <c:xMode val="edge"/>
          <c:yMode val="edge"/>
          <c:x val="0.21614445599960383"/>
          <c:y val="1.8823354627841331E-2"/>
        </c:manualLayout>
      </c:layout>
      <c:overlay val="0"/>
      <c:spPr>
        <a:noFill/>
        <a:ln w="25359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1089603156976794E-2"/>
          <c:y val="0.14945186982816247"/>
          <c:w val="0.41126097539621731"/>
          <c:h val="0.8215539733694059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8946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8946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8946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8946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1"/>
              </a:solidFill>
              <a:ln w="18946">
                <a:solidFill>
                  <a:schemeClr val="lt1"/>
                </a:solidFill>
              </a:ln>
              <a:effectLst/>
            </c:spPr>
          </c:dPt>
          <c:dLbls>
            <c:dLbl>
              <c:idx val="3"/>
              <c:layout>
                <c:manualLayout>
                  <c:x val="-6.9947318007662837E-2"/>
                  <c:y val="-4.703703703703709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59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6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('РРЭ 2 3'!$A$4,'РРЭ 2 3'!$A$5,'РРЭ 2 3'!$A$11,'РРЭ 2 3'!$A$18,'РРЭ 2 3'!$A$19)</c:f>
              <c:strCache>
                <c:ptCount val="5"/>
                <c:pt idx="0">
                  <c:v>Промышленные потребители</c:v>
                </c:pt>
                <c:pt idx="1">
                  <c:v>Непромышленные потребители</c:v>
                </c:pt>
                <c:pt idx="2">
                  <c:v>Бюджетные потребители</c:v>
                </c:pt>
                <c:pt idx="3">
                  <c:v>Сельхозтоваропроизводители</c:v>
                </c:pt>
                <c:pt idx="4">
                  <c:v>Население</c:v>
                </c:pt>
              </c:strCache>
            </c:strRef>
          </c:cat>
          <c:val>
            <c:numRef>
              <c:f>('РРЭ 2 3'!$L$4,'РРЭ 2 3'!$L$5,'РРЭ 2 3'!$L$11,'РРЭ 2 3'!$L$18,'РРЭ 2 3'!$L$19)</c:f>
              <c:numCache>
                <c:formatCode>#\ ##0.0</c:formatCode>
                <c:ptCount val="5"/>
                <c:pt idx="0">
                  <c:v>61.475856</c:v>
                </c:pt>
                <c:pt idx="1">
                  <c:v>174.506967</c:v>
                </c:pt>
                <c:pt idx="2">
                  <c:v>20.176497999999999</c:v>
                </c:pt>
                <c:pt idx="3">
                  <c:v>4.6923159999999999</c:v>
                </c:pt>
                <c:pt idx="4">
                  <c:v>69.997095999999999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  <c:spPr>
        <a:noFill/>
        <a:ln w="25359">
          <a:noFill/>
        </a:ln>
      </c:spPr>
    </c:plotArea>
    <c:legend>
      <c:legendPos val="r"/>
      <c:layout>
        <c:manualLayout>
          <c:xMode val="edge"/>
          <c:yMode val="edge"/>
          <c:x val="0.47529411764705881"/>
          <c:y val="0.18779342723004694"/>
          <c:w val="0.50823529411764701"/>
          <c:h val="0.75117370892018775"/>
        </c:manualLayout>
      </c:layout>
      <c:overlay val="0"/>
      <c:spPr>
        <a:noFill/>
        <a:ln w="25359">
          <a:noFill/>
        </a:ln>
      </c:spPr>
      <c:txPr>
        <a:bodyPr rot="0" spcFirstLastPara="1" vertOverflow="ellipsis" vert="horz" wrap="square" anchor="ctr" anchorCtr="1"/>
        <a:lstStyle/>
        <a:p>
          <a:pPr>
            <a:defRPr sz="998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0.01181</cdr:x>
      <cdr:y>0.00724</cdr:y>
    </cdr:from>
    <cdr:to>
      <cdr:x>0.17149</cdr:x>
      <cdr:y>0.06708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62955" y="24192"/>
          <a:ext cx="850822" cy="20005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0.07622</cdr:y>
    </cdr:from>
    <cdr:to>
      <cdr:x>0.16158</cdr:x>
      <cdr:y>0.17627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0" y="152400"/>
          <a:ext cx="850822" cy="2000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0.16427</cdr:x>
      <cdr:y>0.42892</cdr:y>
    </cdr:from>
    <cdr:to>
      <cdr:x>0.39055</cdr:x>
      <cdr:y>0.75106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681144" y="1138209"/>
          <a:ext cx="938282" cy="85485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dirty="0" smtClean="0">
              <a:solidFill>
                <a:schemeClr val="tx1">
                  <a:lumMod val="75000"/>
                  <a:lumOff val="25000"/>
                </a:schemeClr>
              </a:solidFill>
            </a:rPr>
            <a:t>282,0</a:t>
          </a:r>
          <a:r>
            <a:rPr lang="ru-RU" baseline="0" dirty="0" smtClean="0">
              <a:solidFill>
                <a:schemeClr val="tx1">
                  <a:lumMod val="75000"/>
                  <a:lumOff val="25000"/>
                </a:schemeClr>
              </a:solidFill>
            </a:rPr>
            <a:t> мл</a:t>
          </a:r>
          <a:r>
            <a:rPr lang="ru-RU" dirty="0" smtClean="0">
              <a:solidFill>
                <a:schemeClr val="tx1">
                  <a:lumMod val="75000"/>
                  <a:lumOff val="25000"/>
                </a:schemeClr>
              </a:solidFill>
            </a:rPr>
            <a:t>рд.₽</a:t>
          </a:r>
          <a:endParaRPr lang="ru-RU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0.16885</cdr:x>
      <cdr:y>0.41132</cdr:y>
    </cdr:from>
    <cdr:to>
      <cdr:x>0.39488</cdr:x>
      <cdr:y>0.76856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2702" y="1078123"/>
          <a:ext cx="913921" cy="9363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dirty="0" smtClean="0">
              <a:solidFill>
                <a:schemeClr val="tx1">
                  <a:lumMod val="75000"/>
                  <a:lumOff val="25000"/>
                </a:schemeClr>
              </a:solidFill>
            </a:rPr>
            <a:t>330,8</a:t>
          </a:r>
        </a:p>
        <a:p xmlns:a="http://schemas.openxmlformats.org/drawingml/2006/main">
          <a:pPr algn="ctr"/>
          <a:r>
            <a:rPr lang="ru-RU" sz="1800" dirty="0">
              <a:solidFill>
                <a:schemeClr val="tx1">
                  <a:lumMod val="75000"/>
                  <a:lumOff val="25000"/>
                </a:schemeClr>
              </a:solidFill>
            </a:rPr>
            <a:t>м</a:t>
          </a:r>
          <a:r>
            <a:rPr lang="ru-RU" sz="1800" dirty="0" smtClean="0">
              <a:solidFill>
                <a:schemeClr val="tx1">
                  <a:lumMod val="75000"/>
                  <a:lumOff val="25000"/>
                </a:schemeClr>
              </a:solidFill>
            </a:rPr>
            <a:t>лрд.₽</a:t>
          </a:r>
          <a:endParaRPr lang="ru-RU" sz="1800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8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r">
              <a:defRPr sz="1200"/>
            </a:lvl1pPr>
          </a:lstStyle>
          <a:p>
            <a:fld id="{ECC3689E-820E-4F59-9D2D-A12D91FC3989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0" tIns="45549" rIns="91100" bIns="4554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67266"/>
            <a:ext cx="5435600" cy="3900487"/>
          </a:xfrm>
          <a:prstGeom prst="rect">
            <a:avLst/>
          </a:prstGeom>
        </p:spPr>
        <p:txBody>
          <a:bodyPr vert="horz" lIns="91100" tIns="45549" rIns="91100" bIns="4554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8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r">
              <a:defRPr sz="1200"/>
            </a:lvl1pPr>
          </a:lstStyle>
          <a:p>
            <a:fld id="{FF45E897-F4D7-4FCC-9058-9B7F747E1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00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781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742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9A4E660-76D2-4ADE-A279-CC8BBDB3B86C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989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1E4ACDF-BEDD-42DC-BDB8-1E619B941CC8}" type="slidenum">
              <a:rPr lang="ru-RU" altLang="ru-RU" smtClean="0">
                <a:solidFill>
                  <a:srgbClr val="000000"/>
                </a:solidFill>
              </a:rPr>
              <a:pPr/>
              <a:t>4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493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89BB-47DA-42DA-BCF0-6DAF21F96E78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60BE6-9852-46D9-834C-5E78003DE0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3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83EA-C689-4E7E-AB61-F5ADD52728F7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AE99-4AB4-4B45-871C-1BCAF2EDD3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07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1046E-60C3-4B12-BFDE-0936D0193420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AC59-55F7-4BCD-9D52-7EEA753551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273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52193D9F-2400-48AA-A193-983C96C808F5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9AE7321-233B-4A5A-B0CD-CFECEB9EDAB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594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>
            <a:grpSpLocks/>
          </p:cNvGrpSpPr>
          <p:nvPr userDrawn="1"/>
        </p:nvGrpSpPr>
        <p:grpSpPr bwMode="auto">
          <a:xfrm>
            <a:off x="468313" y="692150"/>
            <a:ext cx="7991475" cy="19050"/>
            <a:chOff x="467544" y="818044"/>
            <a:chExt cx="7992888" cy="18668"/>
          </a:xfrm>
        </p:grpSpPr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467544" y="836712"/>
              <a:ext cx="4104413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 userDrawn="1"/>
        </p:nvSpPr>
        <p:spPr>
          <a:xfrm>
            <a:off x="395288" y="1268413"/>
            <a:ext cx="8208962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35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D3FD23D9-CC28-4625-9FB6-ABBB1CF65877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DC3599B-262B-4070-BA8E-EF06E84977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1882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4371D4A-3E79-40FF-9CD0-56928A817B45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20C7454-481E-415A-A31E-2F4CBCB858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705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C66B253-B750-485E-9D42-4D03B0468956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ACD486D-0E6D-46FC-BFB0-3BCAD12CB0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32332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3355F918-7A45-4B09-948E-50DDED5FFC47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037BF47-C1FB-403D-9892-B53EE7FBD8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95552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E3923AF-5876-4941-913E-F958BE8935F9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8A79149-3D41-4098-B062-DDEF0A1193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625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7D0956E-CD31-417B-AB57-794EB3ECB789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1CA3F638-ED30-4300-B648-329A53BF94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65374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6FF27F2-1A19-4B9D-B82C-C6BAD68A80AA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E1E1BA7-16C6-426C-8D62-26D9911314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621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C08CA-BE60-4D0A-B3FC-CCF794DF3EE4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CD768-CEA6-4C5E-BBEC-8403C1712E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467544" y="692696"/>
            <a:ext cx="7992888" cy="18668"/>
            <a:chOff x="467544" y="818044"/>
            <a:chExt cx="7992888" cy="18668"/>
          </a:xfrm>
        </p:grpSpPr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 userDrawn="1"/>
          </p:nvCxnSpPr>
          <p:spPr>
            <a:xfrm>
              <a:off x="467544" y="836712"/>
              <a:ext cx="4104456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 userDrawn="1"/>
        </p:nvSpPr>
        <p:spPr>
          <a:xfrm>
            <a:off x="395536" y="1268760"/>
            <a:ext cx="820891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519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E6E38BF-DA92-4A69-B681-83F94233D3CC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01AC6F9E-80A9-4922-B771-C598664729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5332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98679FD0-81CC-4D63-B7FE-175E8CA503A6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717EEDF1-F2C6-46E5-A35C-CE77E6AB03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058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1830E37D-AB8C-44F3-9142-D16D462CE83C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DF502CB-39B1-4E35-BB27-84412FB587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06705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BD8BC7F-BF4C-4407-A60F-25F64EAD86CC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9B6E31A4-1E89-4224-A6EF-C21A1DE3B7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3407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>
            <a:grpSpLocks/>
          </p:cNvGrpSpPr>
          <p:nvPr userDrawn="1"/>
        </p:nvGrpSpPr>
        <p:grpSpPr bwMode="auto">
          <a:xfrm>
            <a:off x="468313" y="692150"/>
            <a:ext cx="7991475" cy="19050"/>
            <a:chOff x="467544" y="818044"/>
            <a:chExt cx="7992888" cy="18668"/>
          </a:xfrm>
        </p:grpSpPr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467544" y="836712"/>
              <a:ext cx="4104413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 userDrawn="1"/>
        </p:nvSpPr>
        <p:spPr>
          <a:xfrm>
            <a:off x="395288" y="1268413"/>
            <a:ext cx="8208962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35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9064E54-8F96-4A6D-BC30-4DB19B3D61ED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C5E1251C-306E-4932-A026-8144FC79A4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81692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923220EA-20F1-424A-913F-F0B179B11D18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0CB2C83-1D8C-4833-A6AD-E9746CB3AF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05974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FD3EA28-1C9E-4EBE-ACC0-A48F09A93921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9283DC5-5CB6-4002-8D05-037AFD9275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11783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CFA4FB7-23F3-49C8-9F83-56FF83E4CECF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ECE3517-5096-4BBC-AA88-302ADAE93F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21194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C91FA3E1-A309-4A34-A6A7-5EFD120016DA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07FB06A-5500-4E4A-90BC-32C6C5417B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7840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DC3DE53E-E4D6-4E99-8333-0B009E463EDD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13686E19-92A7-42CE-AAC5-C28E0A41FC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13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DA72-4077-4B5D-9D31-9E9D4939A1BB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BE90-8D53-46EF-B2C2-6F303A276E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1929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D7B80E3B-4839-454A-9F3E-4534EE313498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C8DB486-0560-4C60-A4A2-D1A827863CC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76195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18E87E97-B634-4A6B-B8E2-C2395A7DB583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8327B92-489A-4408-94EB-93A373C7A8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66365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6CAE16F-4C32-451E-A44B-FFA5EEDC789B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D9D74FB-08BF-4D94-975E-F5E5CC1BBF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7268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4D67AFD-6873-464A-A23D-8020D66F900C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F58AC78-FB16-47E7-A9E5-045FD3E307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4718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36483-CD27-418F-A9E2-5173B4DC8DD6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2BE18-FF31-43E9-AB37-5538EF9403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81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BBF-5153-4232-B191-E99B68D6FF68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0497-C8FB-4D2B-8971-01069001C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69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237F-FB07-4D6D-96B2-8ABC321DB2F6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6F0B-3631-411E-A893-15C6904B95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48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D4A3C-EA68-46E8-A3E2-405172DF37CE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7C90-CEFD-4369-A36D-2268D4F64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36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CC49C-CEE8-4B2C-8E3D-E95AAAA373E9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2066F-C7E4-4C80-9FF8-D820249C73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74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0323A-2DA4-4A97-8BF0-6F36155279DB}" type="datetime1">
              <a:rPr lang="en-US"/>
              <a:pPr>
                <a:defRPr/>
              </a:pPr>
              <a:t>1/13/2021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DF1E-9358-4364-989B-C45192A6CA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86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A25082-3EED-4916-8F26-427B22C2857B}" type="datetime1">
              <a:rPr lang="en-US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1/13/2021</a:t>
            </a:fld>
            <a:endParaRPr lang="ru-RU" dirty="0">
              <a:ea typeface="ＭＳ Ｐゴシック" charset="-128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7BBA28-F179-49DE-B46B-57ABFFDFE3F1}" type="slidenum">
              <a:rPr lang="ru-RU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886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EFAF65-D197-43B5-9969-73D307B4B82E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1/13/2021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ED03E4-6C19-4F1B-BDA2-098A0BA5D94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600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25A6F1-1884-4D97-9D71-2E0B908E0F84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1/13/2021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E7A1CF-3F90-4385-AD4D-191BF9E445C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006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_____Microsoft_Excel_97-20032.xls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_____Microsoft_Excel_97-20031.xls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77900" y="3179751"/>
            <a:ext cx="360000" cy="14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</p:spPr>
        <p:txBody>
          <a:bodyPr/>
          <a:lstStyle/>
          <a:p>
            <a:pPr>
              <a:defRPr/>
            </a:pPr>
            <a:fld id="{E18CD768-CEA6-4C5E-BBEC-8403C1712EFE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70750" y="146568"/>
            <a:ext cx="83248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Динамика задолженности на ОРЭМ в 201</a:t>
            </a:r>
            <a:r>
              <a:rPr lang="en-US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9-2020</a:t>
            </a: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 гг.</a:t>
            </a:r>
            <a:endParaRPr lang="ru-RU" sz="1400" b="1" dirty="0">
              <a:solidFill>
                <a:srgbClr val="FF0000"/>
              </a:solidFill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5818427" y="839702"/>
          <a:ext cx="2677189" cy="5131297"/>
        </p:xfrm>
        <a:graphic>
          <a:graphicData uri="http://schemas.openxmlformats.org/drawingml/2006/table">
            <a:tbl>
              <a:tblPr/>
              <a:tblGrid>
                <a:gridCol w="1152000"/>
                <a:gridCol w="751496"/>
                <a:gridCol w="773693"/>
              </a:tblGrid>
              <a:tr h="8640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за период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 снижение задолженности, млрд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Январь - декабрь 2019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Май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Июнь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Июль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Август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Сентябрь 2020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Октябрь 2020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Ноябрь 2020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Декабрь 2020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Январь – </a:t>
                      </a:r>
                      <a:r>
                        <a:rPr lang="ru-RU" sz="9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декабрь </a:t>
                      </a:r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-25,1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/>
          </p:nvPr>
        </p:nvGraphicFramePr>
        <p:xfrm>
          <a:off x="338259" y="732117"/>
          <a:ext cx="5380917" cy="3207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/>
          </p:nvPr>
        </p:nvGraphicFramePr>
        <p:xfrm>
          <a:off x="338259" y="3939281"/>
          <a:ext cx="5321333" cy="2031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88890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/>
          </p:cNvSpPr>
          <p:nvPr/>
        </p:nvSpPr>
        <p:spPr bwMode="auto">
          <a:xfrm>
            <a:off x="161365" y="34182"/>
            <a:ext cx="8299067" cy="440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Структура задолженности и уровень расчетов за покупку по федеральным округам на ОРЭМ</a:t>
            </a:r>
            <a:endParaRPr lang="ru-RU" sz="1400" b="1" dirty="0">
              <a:solidFill>
                <a:prstClr val="black">
                  <a:lumMod val="50000"/>
                  <a:lumOff val="50000"/>
                </a:prstClr>
              </a:solidFill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4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380277" y="592889"/>
          <a:ext cx="8080155" cy="2895066"/>
        </p:xfrm>
        <a:graphic>
          <a:graphicData uri="http://schemas.openxmlformats.org/drawingml/2006/table">
            <a:tbl>
              <a:tblPr/>
              <a:tblGrid>
                <a:gridCol w="1672155"/>
                <a:gridCol w="936000"/>
                <a:gridCol w="936000"/>
                <a:gridCol w="900000"/>
                <a:gridCol w="936000"/>
                <a:gridCol w="900000"/>
                <a:gridCol w="900000"/>
                <a:gridCol w="900000"/>
              </a:tblGrid>
              <a:tr h="55816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Прирост(+) снижение (-) задолженности с 01.01.2020 по 31.12.2020,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без учета корректировок обязательств</a:t>
                      </a:r>
                      <a:endParaRPr lang="ru-RU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абсолютный</a:t>
                      </a:r>
                      <a:endParaRPr lang="ru-RU" sz="9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0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01.01.2020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31.12.2020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31.12.2020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01.01.2019 по 31.12.2019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декабрь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13 833,27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3 013,71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354,76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-10 819,55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Южный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6 947,91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6 430,53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-315,43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-517,38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105,66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8 215,34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672,15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-18,67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-7 543,18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1 525,11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15,64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-6,22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-1 509,47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1 345,33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495,59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-389,32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-849,74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134,66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85,22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-49,38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-49,44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103,27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1 794,63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6,85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-1,43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-1 787,78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64 304,14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62 327,91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2 997,99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-1 976,22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92,57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81,96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101,32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ОРЭМ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98 100,38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73 047,62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2 572,31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-25 052,76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100,58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ОРЭМ без ГП ДЗО ПАО "Россети"*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90 491,87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72 758,81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4 817,20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-17 733,07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2"/>
          <p:cNvSpPr txBox="1"/>
          <p:nvPr/>
        </p:nvSpPr>
        <p:spPr>
          <a:xfrm>
            <a:off x="5101626" y="3664593"/>
            <a:ext cx="3245531" cy="64807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*АО «Севкавказэнерго» и ПАО «Дагестанская </a:t>
            </a:r>
            <a:r>
              <a:rPr lang="ru-RU" sz="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энергосбытовая</a:t>
            </a:r>
            <a:r>
              <a:rPr lang="ru-RU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компания» лишены статуса субъекта ОРЭМ с 01.04.2020 и </a:t>
            </a:r>
            <a:r>
              <a:rPr lang="ru-RU" sz="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01.07.2020 </a:t>
            </a:r>
            <a:r>
              <a:rPr lang="ru-RU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соответственно и исключены из </a:t>
            </a:r>
            <a:r>
              <a:rPr lang="ru-RU" sz="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группы </a:t>
            </a:r>
            <a:r>
              <a:rPr lang="ru-RU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«ГП ДЗО ПАО «Россети». 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/>
          </p:nvPr>
        </p:nvGraphicFramePr>
        <p:xfrm>
          <a:off x="380277" y="3544400"/>
          <a:ext cx="4524375" cy="2811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7246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DE62E0A-5904-4AC9-9FA3-B1459CF0A1C2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3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5363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Динамика и структура задолженности покупателей на РРЭ в </a:t>
            </a:r>
            <a:r>
              <a:rPr lang="en-US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201</a:t>
            </a:r>
            <a:r>
              <a:rPr lang="ru-RU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9</a:t>
            </a:r>
            <a:r>
              <a:rPr lang="en-US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-</a:t>
            </a:r>
            <a:r>
              <a:rPr lang="ru-RU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2020гг. </a:t>
            </a:r>
          </a:p>
        </p:txBody>
      </p:sp>
      <p:sp>
        <p:nvSpPr>
          <p:cNvPr id="15364" name="TextBox 1"/>
          <p:cNvSpPr txBox="1">
            <a:spLocks noChangeArrowheads="1"/>
          </p:cNvSpPr>
          <p:nvPr/>
        </p:nvSpPr>
        <p:spPr bwMode="auto">
          <a:xfrm>
            <a:off x="6165850" y="817563"/>
            <a:ext cx="25495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smtClean="0">
                <a:solidFill>
                  <a:prstClr val="black"/>
                </a:solidFill>
                <a:latin typeface="Calibri" panose="020F0502020204030204" pitchFamily="34" charset="0"/>
              </a:rPr>
              <a:t>Структура дебиторской задолженности на 30.11.20г.</a:t>
            </a:r>
          </a:p>
        </p:txBody>
      </p:sp>
      <p:graphicFrame>
        <p:nvGraphicFramePr>
          <p:cNvPr id="15365" name="Диаграмма 9"/>
          <p:cNvGraphicFramePr>
            <a:graphicFrameLocks/>
          </p:cNvGraphicFramePr>
          <p:nvPr/>
        </p:nvGraphicFramePr>
        <p:xfrm>
          <a:off x="5865813" y="1058863"/>
          <a:ext cx="2914650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Диаграмма" r:id="rId5" imgW="2920237" imgH="2542252" progId="Excel.Chart.8">
                  <p:embed/>
                </p:oleObj>
              </mc:Choice>
              <mc:Fallback>
                <p:oleObj name="Диаграмма" r:id="rId5" imgW="2920237" imgH="254225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5813" y="1058863"/>
                        <a:ext cx="2914650" cy="245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8402298"/>
              </p:ext>
            </p:extLst>
          </p:nvPr>
        </p:nvGraphicFramePr>
        <p:xfrm>
          <a:off x="250825" y="1058863"/>
          <a:ext cx="5614988" cy="284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Диаграмма" r:id="rId8" imgW="5620999" imgH="2926334" progId="Excel.Chart.8">
                  <p:embed/>
                </p:oleObj>
              </mc:Choice>
              <mc:Fallback>
                <p:oleObj name="Диаграмма" r:id="rId8" imgW="5620999" imgH="2926334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058863"/>
                        <a:ext cx="5614988" cy="28412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838913"/>
              </p:ext>
            </p:extLst>
          </p:nvPr>
        </p:nvGraphicFramePr>
        <p:xfrm>
          <a:off x="1331913" y="3969995"/>
          <a:ext cx="5854700" cy="2316512"/>
        </p:xfrm>
        <a:graphic>
          <a:graphicData uri="http://schemas.openxmlformats.org/drawingml/2006/table">
            <a:tbl>
              <a:tblPr/>
              <a:tblGrid>
                <a:gridCol w="2692400"/>
                <a:gridCol w="1003300"/>
                <a:gridCol w="1003300"/>
                <a:gridCol w="1155700"/>
              </a:tblGrid>
              <a:tr h="13720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5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2019 год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85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 </a:t>
                      </a:r>
                    </a:p>
                  </a:txBody>
                  <a:tcPr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5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Февраль</a:t>
                      </a:r>
                    </a:p>
                  </a:txBody>
                  <a:tcPr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-1,4%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5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Март</a:t>
                      </a:r>
                    </a:p>
                  </a:txBody>
                  <a:tcPr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5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Апрель</a:t>
                      </a:r>
                    </a:p>
                  </a:txBody>
                  <a:tcPr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-0,2%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5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Май</a:t>
                      </a:r>
                    </a:p>
                  </a:txBody>
                  <a:tcPr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5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Июнь</a:t>
                      </a:r>
                    </a:p>
                  </a:txBody>
                  <a:tcPr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-2,5%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5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Июль</a:t>
                      </a:r>
                    </a:p>
                  </a:txBody>
                  <a:tcPr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-4,3%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5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Август</a:t>
                      </a:r>
                    </a:p>
                  </a:txBody>
                  <a:tcPr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5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Сентябрь</a:t>
                      </a:r>
                    </a:p>
                  </a:txBody>
                  <a:tcPr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5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Октябрь</a:t>
                      </a:r>
                    </a:p>
                  </a:txBody>
                  <a:tcPr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5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Ноябрь</a:t>
                      </a:r>
                    </a:p>
                  </a:txBody>
                  <a:tcPr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-1,3%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5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Январь-ноябрь</a:t>
                      </a:r>
                    </a:p>
                  </a:txBody>
                  <a:tcPr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97,655%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97,650%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0,005%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5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Январь-ноябрь без ГП ДЗО МРСК СК</a:t>
                      </a:r>
                    </a:p>
                  </a:txBody>
                  <a:tcPr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5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Декабрь (оперативно)</a:t>
                      </a:r>
                    </a:p>
                  </a:txBody>
                  <a:tcPr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110,0%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109,0%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319297"/>
              </p:ext>
            </p:extLst>
          </p:nvPr>
        </p:nvGraphicFramePr>
        <p:xfrm>
          <a:off x="1889412" y="768533"/>
          <a:ext cx="2458471" cy="585450"/>
        </p:xfrm>
        <a:graphic>
          <a:graphicData uri="http://schemas.openxmlformats.org/drawingml/2006/table">
            <a:tbl>
              <a:tblPr/>
              <a:tblGrid>
                <a:gridCol w="9746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16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2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373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Прирост/снижение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в 20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году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млрд.рублей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в 201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году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млрд.рублей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53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E4EF2E8-A023-4B7D-86A7-9796BB7D0E4F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Структура задолженности на РРЭ в 2020 году по группам потребителей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z="1200" smtClean="0">
              <a:solidFill>
                <a:srgbClr val="59595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7087657"/>
              </p:ext>
            </p:extLst>
          </p:nvPr>
        </p:nvGraphicFramePr>
        <p:xfrm>
          <a:off x="400050" y="3577253"/>
          <a:ext cx="4146550" cy="2653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2225190"/>
              </p:ext>
            </p:extLst>
          </p:nvPr>
        </p:nvGraphicFramePr>
        <p:xfrm>
          <a:off x="4632325" y="3609789"/>
          <a:ext cx="4043363" cy="262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400380"/>
              </p:ext>
            </p:extLst>
          </p:nvPr>
        </p:nvGraphicFramePr>
        <p:xfrm>
          <a:off x="352425" y="924299"/>
          <a:ext cx="8229598" cy="2329888"/>
        </p:xfrm>
        <a:graphic>
          <a:graphicData uri="http://schemas.openxmlformats.org/drawingml/2006/table">
            <a:tbl>
              <a:tblPr/>
              <a:tblGrid>
                <a:gridCol w="1970470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</a:tblGrid>
              <a:tr h="78470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 потребителей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в т.ч. списано,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30.11,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717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Промышленные потребители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96,1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98,0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17,8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61,5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61,8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3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Непромышленные потребители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122,1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124,0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37,1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28,7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174,5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155,1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3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Бюджетные потребители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19,3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28,5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3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err="1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Сельхозтоваропроизводители</a:t>
                      </a:r>
                      <a:endParaRPr lang="ru-RU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3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Население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35,4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15,4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7,4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70,0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58,8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3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282,0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282,9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97,655%</a:t>
                      </a:r>
                      <a:endParaRPr lang="ru-RU" sz="10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97,650%</a:t>
                      </a:r>
                      <a:endParaRPr lang="ru-RU" sz="10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68,0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63,8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330,</a:t>
                      </a:r>
                      <a:r>
                        <a:rPr lang="en-US" sz="1000" b="1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ru-RU" sz="10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308,4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3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16360</TotalTime>
  <Words>714</Words>
  <Application>Microsoft Office PowerPoint</Application>
  <PresentationFormat>Экран (4:3)</PresentationFormat>
  <Paragraphs>361</Paragraphs>
  <Slides>4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ＭＳ Ｐゴシック</vt:lpstr>
      <vt:lpstr>Arial</vt:lpstr>
      <vt:lpstr>Calibri</vt:lpstr>
      <vt:lpstr>Verdana</vt:lpstr>
      <vt:lpstr>1_Тема Office</vt:lpstr>
      <vt:lpstr>3_Тема Office</vt:lpstr>
      <vt:lpstr>2_Тема Office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Пущин Илья Игоревич</dc:creator>
  <cp:lastModifiedBy>Фролов Алексей Алексеевич</cp:lastModifiedBy>
  <cp:revision>1025</cp:revision>
  <cp:lastPrinted>2020-03-13T08:27:23Z</cp:lastPrinted>
  <dcterms:created xsi:type="dcterms:W3CDTF">2019-08-06T07:19:04Z</dcterms:created>
  <dcterms:modified xsi:type="dcterms:W3CDTF">2021-01-13T07:15:47Z</dcterms:modified>
</cp:coreProperties>
</file>