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76" r:id="rId2"/>
    <p:sldId id="278" r:id="rId3"/>
    <p:sldId id="274" r:id="rId4"/>
    <p:sldId id="275" r:id="rId5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>
        <p:scale>
          <a:sx n="100" d="100"/>
          <a:sy n="100" d="100"/>
        </p:scale>
        <p:origin x="960" y="-13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2%20&#1060;&#1045;&#1042;&#1056;&#1040;&#1051;&#1068;\&#1064;&#1040;&#1041;&#1051;&#1054;&#1053;%20&#1052;&#1086;&#1085;&#1080;&#1090;&#1086;&#1088;&#1080;&#1085;&#1075;%20&#1054;&#1056;&#1069;&#1052;%2008%2002%202021%20(&#1085;&#1072;%2031.01.2021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2%20&#1060;&#1045;&#1042;&#1056;&#1040;&#1051;&#1068;\&#1064;&#1040;&#1041;&#1051;&#1054;&#1053;%20&#1052;&#1086;&#1085;&#1080;&#1090;&#1086;&#1088;&#1080;&#1085;&#1075;%20&#1054;&#1056;&#1069;&#1052;%2008%2002%202021%20(&#1085;&#1072;%2031.01.2021)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2%20&#1060;&#1045;&#1042;&#1056;&#1040;&#1051;&#1068;\&#1064;&#1040;&#1041;&#1051;&#1054;&#1053;%20&#1052;&#1086;&#1085;&#1080;&#1090;&#1086;&#1088;&#1080;&#1085;&#1075;%20&#1054;&#1056;&#1069;&#1052;%2008%2002%202021%20(&#1085;&#1072;%2031.01.2021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Динамика!$A$95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4301703366326421E-2"/>
                  <c:y val="-3.3905202524051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4101829937508867E-2"/>
                  <c:y val="-4.0696520951404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299993694394315E-2"/>
                  <c:y val="1.811194135494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91662487951789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29999369439431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61524024024025E-2"/>
                  <c:y val="3.4405584822686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Динамика!$B$94:$N$94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Динамика!$B$95:$N$95</c:f>
              <c:numCache>
                <c:formatCode>#,##0</c:formatCode>
                <c:ptCount val="13"/>
                <c:pt idx="0">
                  <c:v>76026.994669470005</c:v>
                </c:pt>
                <c:pt idx="1">
                  <c:v>76825.236902959994</c:v>
                </c:pt>
                <c:pt idx="2">
                  <c:v>78282.135927850002</c:v>
                </c:pt>
                <c:pt idx="3">
                  <c:v>66847.829438369998</c:v>
                </c:pt>
                <c:pt idx="4">
                  <c:v>68517.557527319994</c:v>
                </c:pt>
                <c:pt idx="5">
                  <c:v>69408.901068249994</c:v>
                </c:pt>
                <c:pt idx="6">
                  <c:v>69610.556879409996</c:v>
                </c:pt>
                <c:pt idx="7">
                  <c:v>69840.016763790001</c:v>
                </c:pt>
                <c:pt idx="8">
                  <c:v>69318.959328309997</c:v>
                </c:pt>
                <c:pt idx="9">
                  <c:v>65729.823698120003</c:v>
                </c:pt>
                <c:pt idx="10">
                  <c:v>65373.229477189998</c:v>
                </c:pt>
                <c:pt idx="11">
                  <c:v>65644.760714090007</c:v>
                </c:pt>
                <c:pt idx="12">
                  <c:v>64781.293164260002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Динамика!$A$97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004584209201137E-3"/>
                  <c:y val="-1.8799000927674794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Динамика!$B$94:$N$94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Динамика!$B$97:$N$97</c:f>
              <c:numCache>
                <c:formatCode>#,##0</c:formatCode>
                <c:ptCount val="13"/>
                <c:pt idx="0">
                  <c:v>64781.293164260002</c:v>
                </c:pt>
                <c:pt idx="1">
                  <c:v>65745.278208989999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Динамика!$A$96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2.1911581682784977E-2"/>
                  <c:y val="-4.2102270361887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990383682123994E-2"/>
                  <c:y val="-3.67348326607821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Динамика!$B$94:$N$94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Динамика!$B$96:$N$96</c:f>
              <c:numCache>
                <c:formatCode>#,##0</c:formatCode>
                <c:ptCount val="13"/>
                <c:pt idx="0">
                  <c:v>98100.418385540004</c:v>
                </c:pt>
                <c:pt idx="1">
                  <c:v>99058.565000849994</c:v>
                </c:pt>
                <c:pt idx="2">
                  <c:v>100755.53628627</c:v>
                </c:pt>
                <c:pt idx="3">
                  <c:v>75212.250020159991</c:v>
                </c:pt>
                <c:pt idx="4">
                  <c:v>77219.333935579998</c:v>
                </c:pt>
                <c:pt idx="5">
                  <c:v>77915.590165079993</c:v>
                </c:pt>
                <c:pt idx="6">
                  <c:v>78596.422448290003</c:v>
                </c:pt>
                <c:pt idx="7">
                  <c:v>78572.202077370006</c:v>
                </c:pt>
                <c:pt idx="8">
                  <c:v>78146.114581620001</c:v>
                </c:pt>
                <c:pt idx="9">
                  <c:v>74301.28060292</c:v>
                </c:pt>
                <c:pt idx="10">
                  <c:v>73903.169003859992</c:v>
                </c:pt>
                <c:pt idx="11">
                  <c:v>74239.543371720007</c:v>
                </c:pt>
                <c:pt idx="12">
                  <c:v>73016.258842670009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Динамика!$A$98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774647467951379E-2"/>
                  <c:y val="-1.978918322123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012849704910433E-3"/>
                  <c:y val="-4.1146265028393003E-3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28985556648288E-17"/>
                  <c:y val="3.5598105794580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2905405405405404E-2"/>
                  <c:y val="2.3732070529720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3.5613818239530547E-2"/>
                  <c:y val="-3.56027942443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2.3601925099383619E-2"/>
                  <c:y val="3.167907846309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Динамика!$B$94:$N$94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Динамика!$B$98:$N$98</c:f>
              <c:numCache>
                <c:formatCode>#,##0</c:formatCode>
                <c:ptCount val="13"/>
                <c:pt idx="0">
                  <c:v>73016.258842670009</c:v>
                </c:pt>
                <c:pt idx="1">
                  <c:v>74151.505056130001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144936"/>
        <c:axId val="97190200"/>
      </c:lineChart>
      <c:catAx>
        <c:axId val="97144936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190200"/>
        <c:crosses val="autoZero"/>
        <c:auto val="0"/>
        <c:lblAlgn val="ctr"/>
        <c:lblOffset val="100"/>
        <c:noMultiLvlLbl val="0"/>
      </c:catAx>
      <c:valAx>
        <c:axId val="97190200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97144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Динамика!$A$101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885391719882868E-2"/>
                  <c:y val="3.405697046747670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3.9900205806059173E-4"/>
                  <c:y val="5.1558425580564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97382469842924E-2"/>
                  <c:y val="3.3688942290995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368750724239163E-2"/>
                  <c:y val="6.0332214835038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8864273234627928E-2"/>
                  <c:y val="5.3715012192326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7628523449659891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9246822257423324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9606604830584962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Динамика!$B$100:$O$100</c:f>
              <c:strCache>
                <c:ptCount val="14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</c:strCache>
            </c:strRef>
          </c:cat>
          <c:val>
            <c:numRef>
              <c:f>Динамика!$B$101:$O$101</c:f>
              <c:numCache>
                <c:formatCode>#,##0</c:formatCode>
                <c:ptCount val="14"/>
                <c:pt idx="0">
                  <c:v>23504.537826100001</c:v>
                </c:pt>
                <c:pt idx="1">
                  <c:v>22518.669632499998</c:v>
                </c:pt>
                <c:pt idx="2">
                  <c:v>22057.980837000006</c:v>
                </c:pt>
                <c:pt idx="3">
                  <c:v>20296.15232972</c:v>
                </c:pt>
                <c:pt idx="4">
                  <c:v>20162.732532539998</c:v>
                </c:pt>
                <c:pt idx="5">
                  <c:v>20114.636622219994</c:v>
                </c:pt>
                <c:pt idx="6">
                  <c:v>20043.553493389998</c:v>
                </c:pt>
                <c:pt idx="7">
                  <c:v>60056.368164070002</c:v>
                </c:pt>
                <c:pt idx="8">
                  <c:v>59597.878227590001</c:v>
                </c:pt>
                <c:pt idx="9">
                  <c:v>59541.135494430004</c:v>
                </c:pt>
                <c:pt idx="10">
                  <c:v>59509.172810520002</c:v>
                </c:pt>
                <c:pt idx="11">
                  <c:v>59492.896920600004</c:v>
                </c:pt>
                <c:pt idx="12">
                  <c:v>59473.194753210002</c:v>
                </c:pt>
                <c:pt idx="13">
                  <c:v>59473.254770779997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Динамика!$A$102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5.1181664321690017E-2"/>
                  <c:y val="-7.86290406619287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9695287728728766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Динамика!$B$100:$O$100</c:f>
              <c:strCache>
                <c:ptCount val="14"/>
                <c:pt idx="0">
                  <c:v>1 янв</c:v>
                </c:pt>
                <c:pt idx="1">
                  <c:v>31 янв</c:v>
                </c:pt>
                <c:pt idx="2">
                  <c:v>29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</c:strCache>
            </c:strRef>
          </c:cat>
          <c:val>
            <c:numRef>
              <c:f>Динамика!$B$102:$O$102</c:f>
              <c:numCache>
                <c:formatCode>#,##0</c:formatCode>
                <c:ptCount val="14"/>
                <c:pt idx="0">
                  <c:v>41512.643389960002</c:v>
                </c:pt>
                <c:pt idx="1">
                  <c:v>40526.61430306</c:v>
                </c:pt>
                <c:pt idx="2">
                  <c:v>40066.819580020005</c:v>
                </c:pt>
                <c:pt idx="3">
                  <c:v>24409.393702650003</c:v>
                </c:pt>
                <c:pt idx="4">
                  <c:v>24331.25446194</c:v>
                </c:pt>
                <c:pt idx="5">
                  <c:v>24327.708452849995</c:v>
                </c:pt>
                <c:pt idx="6">
                  <c:v>24277.053710789998</c:v>
                </c:pt>
                <c:pt idx="7">
                  <c:v>66623.477944779996</c:v>
                </c:pt>
                <c:pt idx="8">
                  <c:v>66395.766979919994</c:v>
                </c:pt>
                <c:pt idx="9">
                  <c:v>66367.676192359999</c:v>
                </c:pt>
                <c:pt idx="10">
                  <c:v>66335.277710230002</c:v>
                </c:pt>
                <c:pt idx="11">
                  <c:v>66321.868946210001</c:v>
                </c:pt>
                <c:pt idx="12">
                  <c:v>66300.88088225</c:v>
                </c:pt>
                <c:pt idx="13">
                  <c:v>66307.054503020001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230560"/>
        <c:axId val="98226640"/>
      </c:lineChart>
      <c:catAx>
        <c:axId val="98230560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226640"/>
        <c:crosses val="autoZero"/>
        <c:auto val="0"/>
        <c:lblAlgn val="ctr"/>
        <c:lblOffset val="100"/>
        <c:noMultiLvlLbl val="0"/>
      </c:catAx>
      <c:valAx>
        <c:axId val="98226640"/>
        <c:scaling>
          <c:orientation val="minMax"/>
          <c:max val="70000"/>
          <c:min val="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9823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(4,1%)</c:v>
                </c:pt>
                <c:pt idx="1">
                  <c:v>Южный ФО  (9,6%)</c:v>
                </c:pt>
                <c:pt idx="2">
                  <c:v>Северо-западный ФО  (0,9%)</c:v>
                </c:pt>
                <c:pt idx="3">
                  <c:v>Дальневосточный ФО (0,62%)</c:v>
                </c:pt>
                <c:pt idx="4">
                  <c:v>Сибирский ФО (0,7%)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(84%)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3017.2313569500002</c:v>
                </c:pt>
                <c:pt idx="1">
                  <c:v>7134.9741961</c:v>
                </c:pt>
                <c:pt idx="2">
                  <c:v>672.20133094000005</c:v>
                </c:pt>
                <c:pt idx="3">
                  <c:v>456.07571134</c:v>
                </c:pt>
                <c:pt idx="4">
                  <c:v>495.60363775000002</c:v>
                </c:pt>
                <c:pt idx="5">
                  <c:v>56.392643669999998</c:v>
                </c:pt>
                <c:pt idx="6">
                  <c:v>5.2753741300000003</c:v>
                </c:pt>
                <c:pt idx="7">
                  <c:v>62313.750805249998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48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48" b="0" i="0" baseline="0">
                <a:effectLst/>
              </a:rPr>
              <a:t>Структура среднемесячной ТП на 31.12.2020</a:t>
            </a:r>
            <a:endParaRPr lang="ru-RU" sz="1050">
              <a:effectLst/>
            </a:endParaRPr>
          </a:p>
        </c:rich>
      </c:tx>
      <c:layout>
        <c:manualLayout>
          <c:xMode val="edge"/>
          <c:yMode val="edge"/>
          <c:x val="0.21448192829107368"/>
          <c:y val="2.90425653315074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851293103448284E-2"/>
          <c:y val="0.17689537037037037"/>
          <c:w val="0.39756369731800767"/>
          <c:h val="0.7686231481481481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13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13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13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13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9013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5.474137931034484E-2"/>
                  <c:y val="-8.81944444444444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('РРЭ 2 3'!$A$4,'РРЭ 2 3'!$A$5,'РРЭ 2 3'!$A$11,'РРЭ 2 3'!$A$18:$A$19)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3'!$B$4,'РРЭ 2 3'!$B$5,'РРЭ 2 3'!$B$11,'РРЭ 2 3'!$B$18:$B$19)</c:f>
              <c:numCache>
                <c:formatCode>#\ ##0.0</c:formatCode>
                <c:ptCount val="5"/>
                <c:pt idx="0">
                  <c:v>96.744344999999996</c:v>
                </c:pt>
                <c:pt idx="1">
                  <c:v>124.188992</c:v>
                </c:pt>
                <c:pt idx="2">
                  <c:v>19.363714000000002</c:v>
                </c:pt>
                <c:pt idx="3">
                  <c:v>6.6707879999999999</c:v>
                </c:pt>
                <c:pt idx="4">
                  <c:v>39.161078000000003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.48741418764302058"/>
          <c:y val="0.16666666666666666"/>
          <c:w val="0.51029748283752863"/>
          <c:h val="0.747747747747747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48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48" b="0" i="0" baseline="0">
                <a:effectLst/>
              </a:rPr>
              <a:t>Структура задолженности на 31.12.2020</a:t>
            </a:r>
            <a:endParaRPr lang="ru-RU" sz="105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9549594611912725E-2"/>
          <c:y val="0.17454987089798715"/>
          <c:w val="0.40222365900383134"/>
          <c:h val="0.7776324074074072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18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18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18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18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9018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6.9947318007662837E-2"/>
                  <c:y val="-4.70370370370370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('РРЭ 2 3'!$A$4,'РРЭ 2 3'!$A$5,'РРЭ 2 3'!$A$11,'РРЭ 2 3'!$A$18,'РРЭ 2 3'!$A$19)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3'!$L$4,'РРЭ 2 3'!$L$5,'РРЭ 2 3'!$L$11,'РРЭ 2 3'!$L$18,'РРЭ 2 3'!$L$19)</c:f>
              <c:numCache>
                <c:formatCode>#\ ##0.0</c:formatCode>
                <c:ptCount val="5"/>
                <c:pt idx="0">
                  <c:v>51.106217999999998</c:v>
                </c:pt>
                <c:pt idx="1">
                  <c:v>154.15077500000001</c:v>
                </c:pt>
                <c:pt idx="2">
                  <c:v>11.155811</c:v>
                </c:pt>
                <c:pt idx="3">
                  <c:v>3.9386749999999999</c:v>
                </c:pt>
                <c:pt idx="4">
                  <c:v>66.637604999999994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5357">
          <a:noFill/>
        </a:ln>
      </c:spPr>
    </c:plotArea>
    <c:legend>
      <c:legendPos val="r"/>
      <c:layout>
        <c:manualLayout>
          <c:xMode val="edge"/>
          <c:yMode val="edge"/>
          <c:x val="0.47706422018348627"/>
          <c:y val="0.17370892018779344"/>
          <c:w val="0.50688073394495414"/>
          <c:h val="0.751173708920187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0.17548</cdr:x>
      <cdr:y>0.42618</cdr:y>
    </cdr:from>
    <cdr:to>
      <cdr:x>0.40201</cdr:x>
      <cdr:y>0.67842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729581" y="1143075"/>
          <a:ext cx="941835" cy="6765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286,1</a:t>
          </a:r>
          <a:r>
            <a:rPr lang="ru-RU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мл</a:t>
          </a:r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рд.₽</a:t>
          </a:r>
          <a:endParaRPr lang="ru-RU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0.18163</cdr:x>
      <cdr:y>0.42627</cdr:y>
    </cdr:from>
    <cdr:to>
      <cdr:x>0.40841</cdr:x>
      <cdr:y>0.71083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3121" y="1117322"/>
          <a:ext cx="940354" cy="7458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287,0</a:t>
          </a:r>
        </a:p>
        <a:p xmlns:a="http://schemas.openxmlformats.org/drawingml/2006/main">
          <a:pPr algn="ctr"/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sz="1800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67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58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10D0542-DD6A-4F49-8092-48368FA9053C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42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D848CCD-5A5C-4919-ADE8-AEC9976F29F9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82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2/8/2021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2/8/2021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2.xls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887" y="3094910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2020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-202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1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839702"/>
          <a:ext cx="2677189" cy="543609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170750" y="626786"/>
          <a:ext cx="5488842" cy="3238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/>
          </p:nvPr>
        </p:nvGraphicFramePr>
        <p:xfrm>
          <a:off x="170750" y="3968241"/>
          <a:ext cx="5488842" cy="2307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779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fld id="{181E6886-3BF8-4A30-B6D9-D45361C291A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380277" y="592889"/>
          <a:ext cx="8100572" cy="2978703"/>
        </p:xfrm>
        <a:graphic>
          <a:graphicData uri="http://schemas.openxmlformats.org/drawingml/2006/table">
            <a:tbl>
              <a:tblPr/>
              <a:tblGrid>
                <a:gridCol w="1368091"/>
                <a:gridCol w="765798"/>
                <a:gridCol w="765798"/>
                <a:gridCol w="736344"/>
                <a:gridCol w="736344"/>
                <a:gridCol w="782821"/>
                <a:gridCol w="736344"/>
                <a:gridCol w="736344"/>
                <a:gridCol w="736344"/>
                <a:gridCol w="736344"/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01.01.2021 по 31.01.2021,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01.01.2020 по 31.12.2020,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01.01.2021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31.01.2021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31.12.2020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31.12.2019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3 007,53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3 017,23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9,71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348,57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-10 825,74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6 423,03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7 134,97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711,94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-322,93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-524,88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95,48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671,72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672,20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-19,10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-7 543,61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456,08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440,43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-6,22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-1 509,47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495,60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-389,36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-849,78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84,90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56,39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-28,51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-49,69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-49,76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5,28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-3,96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-1 790,31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62 313,57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62 313,75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2 983,65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-1 990,57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73 016,26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74 151,51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1 135,25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2 540,95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-25 084,12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99,46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8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"</a:t>
                      </a:r>
                      <a:r>
                        <a:rPr lang="ru-RU" sz="900" b="1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Россети</a:t>
                      </a:r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"*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72 727,56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73 862,81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1 135,25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4 785,96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-17 764,31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99,08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5101626" y="3664593"/>
            <a:ext cx="3245531" cy="64807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*АО «Севкавказэнерго» и ПАО «Дагестанская </a:t>
            </a:r>
            <a:r>
              <a:rPr lang="ru-RU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энергосбытовая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компания» лишены статуса субъекта ОРЭМ с 01.04.2020 и </a:t>
            </a:r>
            <a:r>
              <a:rPr lang="ru-RU" sz="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01.07.2020 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соответственно и исключены из </a:t>
            </a:r>
            <a:r>
              <a:rPr lang="ru-RU" sz="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группы </a:t>
            </a:r>
            <a:r>
              <a:rPr lang="ru-RU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«ГП ДЗО ПАО «Россети».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380277" y="3664593"/>
          <a:ext cx="4524375" cy="2691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21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800">
                <a:latin typeface="Calibri" panose="020F0502020204030204" pitchFamily="34" charset="0"/>
              </a:rPr>
              <a:t>Структура дебиторской задолженности на 31.12.20г.</a:t>
            </a:r>
          </a:p>
        </p:txBody>
      </p:sp>
      <p:graphicFrame>
        <p:nvGraphicFramePr>
          <p:cNvPr id="15364" name="Диаграмма 8"/>
          <p:cNvGraphicFramePr>
            <a:graphicFrameLocks/>
          </p:cNvGraphicFramePr>
          <p:nvPr/>
        </p:nvGraphicFramePr>
        <p:xfrm>
          <a:off x="5915025" y="909638"/>
          <a:ext cx="2914650" cy="253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Диаграмма" r:id="rId5" imgW="2920237" imgH="2542252" progId="Excel.Chart.8">
                  <p:embed/>
                </p:oleObj>
              </mc:Choice>
              <mc:Fallback>
                <p:oleObj name="Диаграмма" r:id="rId5" imgW="2920237" imgH="254225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025" y="909638"/>
                        <a:ext cx="2914650" cy="253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Диаграмма 7"/>
          <p:cNvGraphicFramePr>
            <a:graphicFrameLocks/>
          </p:cNvGraphicFramePr>
          <p:nvPr/>
        </p:nvGraphicFramePr>
        <p:xfrm>
          <a:off x="301625" y="766763"/>
          <a:ext cx="5538788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Диаграмма" r:id="rId8" imgW="5547841" imgH="2822693" progId="Excel.Chart.8">
                  <p:embed/>
                </p:oleObj>
              </mc:Choice>
              <mc:Fallback>
                <p:oleObj name="Диаграмма" r:id="rId8" imgW="5547841" imgH="282269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766763"/>
                        <a:ext cx="5538788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62063" y="3532188"/>
          <a:ext cx="6543675" cy="2735466"/>
        </p:xfrm>
        <a:graphic>
          <a:graphicData uri="http://schemas.openxmlformats.org/drawingml/2006/table">
            <a:tbl>
              <a:tblPr/>
              <a:tblGrid>
                <a:gridCol w="3009239"/>
                <a:gridCol w="1121367"/>
                <a:gridCol w="1121367"/>
                <a:gridCol w="1291702"/>
              </a:tblGrid>
              <a:tr h="14476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-4,3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Август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Сентябрь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Октябрь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Ноябрь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-1,3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Декабрь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 без ГП ДЗО МРСК СК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99,22%</a:t>
                      </a:r>
                      <a:endParaRPr lang="ru-RU" sz="9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99,21%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0,01</a:t>
                      </a:r>
                      <a:endParaRPr lang="ru-RU" sz="9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</a:t>
                      </a:r>
                      <a:r>
                        <a:rPr lang="ru-RU" sz="800" b="0" i="0" u="none" strike="noStrike" dirty="0" err="1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п.п</a:t>
                      </a:r>
                      <a:r>
                        <a:rPr lang="ru-RU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 год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L="91426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-4,4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19" marR="7619" marT="761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4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BA7E20-34E1-484A-BD61-A148C85F353C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110690"/>
              </p:ext>
            </p:extLst>
          </p:nvPr>
        </p:nvGraphicFramePr>
        <p:xfrm>
          <a:off x="352425" y="3370938"/>
          <a:ext cx="4157663" cy="2682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696604"/>
              </p:ext>
            </p:extLst>
          </p:nvPr>
        </p:nvGraphicFramePr>
        <p:xfrm>
          <a:off x="4489450" y="3381159"/>
          <a:ext cx="4146550" cy="262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914026"/>
              </p:ext>
            </p:extLst>
          </p:nvPr>
        </p:nvGraphicFramePr>
        <p:xfrm>
          <a:off x="411163" y="765175"/>
          <a:ext cx="8229598" cy="2339063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8517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31.12,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53,4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07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124,2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125,6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154,2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07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19,8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07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07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54,6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07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286,1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286,0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18,2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287,0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262,8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7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16572</TotalTime>
  <Words>739</Words>
  <Application>Microsoft Office PowerPoint</Application>
  <PresentationFormat>Экран (4:3)</PresentationFormat>
  <Paragraphs>376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Verdana</vt:lpstr>
      <vt:lpstr>1_Тема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1028</cp:revision>
  <cp:lastPrinted>2020-03-13T08:27:23Z</cp:lastPrinted>
  <dcterms:created xsi:type="dcterms:W3CDTF">2019-08-06T07:19:04Z</dcterms:created>
  <dcterms:modified xsi:type="dcterms:W3CDTF">2021-02-08T10:25:58Z</dcterms:modified>
</cp:coreProperties>
</file>