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24"/>
  </p:notesMasterIdLst>
  <p:handoutMasterIdLst>
    <p:handoutMasterId r:id="rId25"/>
  </p:handoutMasterIdLst>
  <p:sldIdLst>
    <p:sldId id="417" r:id="rId2"/>
    <p:sldId id="524" r:id="rId3"/>
    <p:sldId id="494" r:id="rId4"/>
    <p:sldId id="527" r:id="rId5"/>
    <p:sldId id="492" r:id="rId6"/>
    <p:sldId id="496" r:id="rId7"/>
    <p:sldId id="523" r:id="rId8"/>
    <p:sldId id="529" r:id="rId9"/>
    <p:sldId id="516" r:id="rId10"/>
    <p:sldId id="515" r:id="rId11"/>
    <p:sldId id="514" r:id="rId12"/>
    <p:sldId id="531" r:id="rId13"/>
    <p:sldId id="532" r:id="rId14"/>
    <p:sldId id="518" r:id="rId15"/>
    <p:sldId id="520" r:id="rId16"/>
    <p:sldId id="486" r:id="rId17"/>
    <p:sldId id="487" r:id="rId18"/>
    <p:sldId id="488" r:id="rId19"/>
    <p:sldId id="528" r:id="rId20"/>
    <p:sldId id="489" r:id="rId21"/>
    <p:sldId id="526" r:id="rId22"/>
    <p:sldId id="498" r:id="rId23"/>
  </p:sldIdLst>
  <p:sldSz cx="9909175" cy="6859588"/>
  <p:notesSz cx="6797675" cy="9928225"/>
  <p:defaultTextStyle>
    <a:defPPr>
      <a:defRPr lang="en-US"/>
    </a:defPPr>
    <a:lvl1pPr algn="l" defTabSz="455613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5613" indent="1588" algn="l" defTabSz="455613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2813" indent="1588" algn="l" defTabSz="455613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0013" indent="1588" algn="l" defTabSz="455613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7213" indent="1588" algn="l" defTabSz="455613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F89E"/>
    <a:srgbClr val="CAE8AA"/>
    <a:srgbClr val="C6E6A2"/>
    <a:srgbClr val="94D9DC"/>
    <a:srgbClr val="D6D6F2"/>
    <a:srgbClr val="85F78A"/>
    <a:srgbClr val="9BFF9B"/>
    <a:srgbClr val="66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09" autoAdjust="0"/>
    <p:restoredTop sz="99714" autoAdjust="0"/>
  </p:normalViewPr>
  <p:slideViewPr>
    <p:cSldViewPr snapToObjects="1">
      <p:cViewPr varScale="1">
        <p:scale>
          <a:sx n="98" d="100"/>
          <a:sy n="98" d="100"/>
        </p:scale>
        <p:origin x="-102" y="-348"/>
      </p:cViewPr>
      <p:guideLst>
        <p:guide orient="horz" pos="2161"/>
        <p:guide pos="31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sms\&#1060;&#1054;&#1056;&#1069;&#1052;\&#1054;&#1090;&#1076;%20&#1087;&#1083;&#1072;&#1090;&#1072;%20&#1079;&#1072;%20&#1087;&#1077;&#1088;&#1077;&#1076;&#1072;&#1095;&#1091;\01-&#1052;&#1054;&#1053;&#1048;&#1058;&#1054;&#1056;&#1048;&#1053;&#1043;&#1048;\2011\&#1057;&#1045;&#1058;&#1048;\&#1044;&#1083;&#1103;%20&#1085;&#1086;&#1074;&#1080;&#1082;&#1086;&#1074;&#1072;%203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solidFill>
                  <a:schemeClr val="tx1"/>
                </a:solidFill>
              </a:defRPr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Прирост</a:t>
            </a:r>
            <a:r>
              <a:rPr lang="ru-RU" sz="1600" baseline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среднего </a:t>
            </a:r>
            <a:r>
              <a:rPr lang="ru-RU" sz="1600" baseline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одноставочного</a:t>
            </a:r>
            <a:r>
              <a:rPr lang="ru-RU" sz="1600" baseline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тарифа на услуги по передаче э/</a:t>
            </a:r>
            <a:r>
              <a:rPr lang="ru-RU" sz="1600" baseline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sz="1600" baseline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2012 </a:t>
            </a:r>
            <a:r>
              <a:rPr lang="ru-RU" sz="16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г.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0882752032241012"/>
          <c:y val="5.1519997692192579E-2"/>
        </c:manualLayout>
      </c:layout>
    </c:title>
    <c:plotArea>
      <c:layout>
        <c:manualLayout>
          <c:layoutTarget val="inner"/>
          <c:xMode val="edge"/>
          <c:yMode val="edge"/>
          <c:x val="4.5031015714450146E-2"/>
          <c:y val="3.2629331871722234E-2"/>
          <c:w val="0.93938527219848644"/>
          <c:h val="0.48065926665813224"/>
        </c:manualLayout>
      </c:layout>
      <c:barChart>
        <c:barDir val="col"/>
        <c:grouping val="clustered"/>
        <c:ser>
          <c:idx val="0"/>
          <c:order val="0"/>
          <c:tx>
            <c:v>откл, %</c:v>
          </c:tx>
          <c:spPr>
            <a:solidFill>
              <a:srgbClr val="00B0F0"/>
            </a:solidFill>
          </c:spPr>
          <c:cat>
            <c:strRef>
              <c:f>Свод_1!$B$5:$B$48</c:f>
              <c:strCache>
                <c:ptCount val="44"/>
                <c:pt idx="0">
                  <c:v>Ростовская область</c:v>
                </c:pt>
                <c:pt idx="1">
                  <c:v>Ульяновская область</c:v>
                </c:pt>
                <c:pt idx="2">
                  <c:v>Курская область</c:v>
                </c:pt>
                <c:pt idx="3">
                  <c:v>Удмуртская республика</c:v>
                </c:pt>
                <c:pt idx="4">
                  <c:v>Республика Алтай</c:v>
                </c:pt>
                <c:pt idx="5">
                  <c:v>Владимирская область</c:v>
                </c:pt>
                <c:pt idx="6">
                  <c:v>Республика Хакасия</c:v>
                </c:pt>
                <c:pt idx="7">
                  <c:v>г.Москва</c:v>
                </c:pt>
                <c:pt idx="8">
                  <c:v>Еврейская автономная область</c:v>
                </c:pt>
                <c:pt idx="9">
                  <c:v>Тамбовская область</c:v>
                </c:pt>
                <c:pt idx="10">
                  <c:v>Оренбургская область</c:v>
                </c:pt>
                <c:pt idx="11">
                  <c:v>Ярославская область</c:v>
                </c:pt>
                <c:pt idx="12">
                  <c:v>г.Санкт-Петербург</c:v>
                </c:pt>
                <c:pt idx="13">
                  <c:v>Орловская область</c:v>
                </c:pt>
                <c:pt idx="14">
                  <c:v>Брянская область</c:v>
                </c:pt>
                <c:pt idx="15">
                  <c:v>Челябинская область</c:v>
                </c:pt>
                <c:pt idx="16">
                  <c:v>Ивановская область</c:v>
                </c:pt>
                <c:pt idx="17">
                  <c:v>Ленинградская область</c:v>
                </c:pt>
                <c:pt idx="18">
                  <c:v>Рязанская область</c:v>
                </c:pt>
                <c:pt idx="19">
                  <c:v>Алтайский край</c:v>
                </c:pt>
                <c:pt idx="20">
                  <c:v>Нижегородская область</c:v>
                </c:pt>
                <c:pt idx="21">
                  <c:v>Курганская область</c:v>
                </c:pt>
                <c:pt idx="22">
                  <c:v>Республика Северная Осетия-Алания</c:v>
                </c:pt>
                <c:pt idx="23">
                  <c:v>Костромская область</c:v>
                </c:pt>
                <c:pt idx="24">
                  <c:v>Забайкальский край</c:v>
                </c:pt>
                <c:pt idx="25">
                  <c:v>Тюменская область</c:v>
                </c:pt>
                <c:pt idx="26">
                  <c:v>Смоленская область</c:v>
                </c:pt>
                <c:pt idx="27">
                  <c:v>Московская область</c:v>
                </c:pt>
                <c:pt idx="28">
                  <c:v>Псковская область</c:v>
                </c:pt>
                <c:pt idx="29">
                  <c:v>Республика Марий Эл</c:v>
                </c:pt>
                <c:pt idx="30">
                  <c:v>Республика Ингушетия</c:v>
                </c:pt>
                <c:pt idx="31">
                  <c:v>Саратовская область</c:v>
                </c:pt>
                <c:pt idx="32">
                  <c:v>Воронежская область</c:v>
                </c:pt>
                <c:pt idx="33">
                  <c:v>Карачаево-Черкесская республика</c:v>
                </c:pt>
                <c:pt idx="34">
                  <c:v>Республика Коми</c:v>
                </c:pt>
                <c:pt idx="35">
                  <c:v>Республика Тыва</c:v>
                </c:pt>
                <c:pt idx="36">
                  <c:v>Пензенская область</c:v>
                </c:pt>
                <c:pt idx="37">
                  <c:v>Республика Калмыкия</c:v>
                </c:pt>
                <c:pt idx="38">
                  <c:v>Калужская область </c:v>
                </c:pt>
                <c:pt idx="39">
                  <c:v>Краснодарский край, Республика Адыгея</c:v>
                </c:pt>
                <c:pt idx="40">
                  <c:v>Архангельская область</c:v>
                </c:pt>
                <c:pt idx="41">
                  <c:v>Свердловская область</c:v>
                </c:pt>
                <c:pt idx="42">
                  <c:v>Чувашская республика</c:v>
                </c:pt>
                <c:pt idx="43">
                  <c:v>Кировская область</c:v>
                </c:pt>
              </c:strCache>
            </c:strRef>
          </c:cat>
          <c:val>
            <c:numRef>
              <c:f>Свод_1!$K$5:$K$48</c:f>
              <c:numCache>
                <c:formatCode>#,##0.0</c:formatCode>
                <c:ptCount val="44"/>
                <c:pt idx="0">
                  <c:v>158.84064960868147</c:v>
                </c:pt>
                <c:pt idx="1">
                  <c:v>134.5772856825198</c:v>
                </c:pt>
                <c:pt idx="2">
                  <c:v>133.18452667652195</c:v>
                </c:pt>
                <c:pt idx="3">
                  <c:v>132.13215428261742</c:v>
                </c:pt>
                <c:pt idx="4">
                  <c:v>127.92560101542344</c:v>
                </c:pt>
                <c:pt idx="5">
                  <c:v>127.87003205200553</c:v>
                </c:pt>
                <c:pt idx="6">
                  <c:v>127.73362169116709</c:v>
                </c:pt>
                <c:pt idx="7">
                  <c:v>125.64981850517596</c:v>
                </c:pt>
                <c:pt idx="8">
                  <c:v>125.48675413866565</c:v>
                </c:pt>
                <c:pt idx="9">
                  <c:v>124.87891288698634</c:v>
                </c:pt>
                <c:pt idx="10">
                  <c:v>124.85170597780811</c:v>
                </c:pt>
                <c:pt idx="11">
                  <c:v>124.53289276397985</c:v>
                </c:pt>
                <c:pt idx="12">
                  <c:v>122.8804542089939</c:v>
                </c:pt>
                <c:pt idx="13">
                  <c:v>121.83174764050165</c:v>
                </c:pt>
                <c:pt idx="14">
                  <c:v>118.57499085142906</c:v>
                </c:pt>
                <c:pt idx="15">
                  <c:v>118.44409984717474</c:v>
                </c:pt>
                <c:pt idx="16">
                  <c:v>118.36788346659249</c:v>
                </c:pt>
                <c:pt idx="17">
                  <c:v>116.70732791015601</c:v>
                </c:pt>
                <c:pt idx="18">
                  <c:v>116.48547281357975</c:v>
                </c:pt>
                <c:pt idx="19">
                  <c:v>115.54813617127822</c:v>
                </c:pt>
                <c:pt idx="20">
                  <c:v>115.41773629218443</c:v>
                </c:pt>
                <c:pt idx="21">
                  <c:v>115.37003543177144</c:v>
                </c:pt>
                <c:pt idx="22">
                  <c:v>114.73522269111947</c:v>
                </c:pt>
                <c:pt idx="23">
                  <c:v>114.69719168959602</c:v>
                </c:pt>
                <c:pt idx="24">
                  <c:v>114.44995264662789</c:v>
                </c:pt>
                <c:pt idx="25">
                  <c:v>114.43933643292515</c:v>
                </c:pt>
                <c:pt idx="26">
                  <c:v>114.41950438288779</c:v>
                </c:pt>
                <c:pt idx="27">
                  <c:v>114.15817091066333</c:v>
                </c:pt>
                <c:pt idx="28">
                  <c:v>113.83409347526323</c:v>
                </c:pt>
                <c:pt idx="29">
                  <c:v>113.75779455516543</c:v>
                </c:pt>
                <c:pt idx="30">
                  <c:v>113.72314105810651</c:v>
                </c:pt>
                <c:pt idx="31">
                  <c:v>113.6903793659155</c:v>
                </c:pt>
                <c:pt idx="32">
                  <c:v>113.60216381921357</c:v>
                </c:pt>
                <c:pt idx="33">
                  <c:v>112.95153511619755</c:v>
                </c:pt>
                <c:pt idx="34">
                  <c:v>112.53641158687606</c:v>
                </c:pt>
                <c:pt idx="35">
                  <c:v>112.44169566749871</c:v>
                </c:pt>
                <c:pt idx="36">
                  <c:v>111.83969923177852</c:v>
                </c:pt>
                <c:pt idx="37">
                  <c:v>111.81553214600214</c:v>
                </c:pt>
                <c:pt idx="38">
                  <c:v>111.75983086378405</c:v>
                </c:pt>
                <c:pt idx="39">
                  <c:v>111.52116022920285</c:v>
                </c:pt>
                <c:pt idx="40">
                  <c:v>111.30950130156265</c:v>
                </c:pt>
                <c:pt idx="41">
                  <c:v>110.98350220400812</c:v>
                </c:pt>
                <c:pt idx="42">
                  <c:v>110.90665354963873</c:v>
                </c:pt>
                <c:pt idx="43">
                  <c:v>110.89285247185308</c:v>
                </c:pt>
              </c:numCache>
            </c:numRef>
          </c:val>
        </c:ser>
        <c:axId val="54816768"/>
        <c:axId val="54818304"/>
      </c:barChart>
      <c:catAx>
        <c:axId val="54816768"/>
        <c:scaling>
          <c:orientation val="minMax"/>
        </c:scaling>
        <c:axPos val="b"/>
        <c:numFmt formatCode="#,##0.00" sourceLinked="1"/>
        <c:tickLblPos val="nextTo"/>
        <c:crossAx val="54818304"/>
        <c:crosses val="autoZero"/>
        <c:auto val="1"/>
        <c:lblAlgn val="ctr"/>
        <c:lblOffset val="100"/>
      </c:catAx>
      <c:valAx>
        <c:axId val="54818304"/>
        <c:scaling>
          <c:orientation val="minMax"/>
          <c:max val="160"/>
          <c:min val="100"/>
        </c:scaling>
        <c:axPos val="l"/>
        <c:majorGridlines/>
        <c:numFmt formatCode="#,##0" sourceLinked="0"/>
        <c:tickLblPos val="nextTo"/>
        <c:crossAx val="54816768"/>
        <c:crosses val="autoZero"/>
        <c:crossBetween val="between"/>
      </c:valAx>
    </c:plotArea>
    <c:plotVisOnly val="1"/>
    <c:dispBlanksAs val="gap"/>
  </c:chart>
  <c:externalData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57157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57157">
              <a:defRPr sz="1200"/>
            </a:lvl1pPr>
          </a:lstStyle>
          <a:p>
            <a:pPr>
              <a:defRPr/>
            </a:pPr>
            <a:fld id="{D2567DD3-9ADE-40DD-806C-9619F0DBC891}" type="datetimeFigureOut">
              <a:rPr lang="ru-RU"/>
              <a:pPr>
                <a:defRPr/>
              </a:pPr>
              <a:t>21.09.2011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57157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457157">
              <a:defRPr sz="1200"/>
            </a:lvl1pPr>
          </a:lstStyle>
          <a:p>
            <a:pPr>
              <a:defRPr/>
            </a:pPr>
            <a:fld id="{62318801-03D2-4847-B078-56867B471C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157"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defTabSz="457157" eaLnBrk="0" hangingPunct="0">
              <a:defRPr sz="1200"/>
            </a:lvl1pPr>
          </a:lstStyle>
          <a:p>
            <a:pPr>
              <a:defRPr/>
            </a:pPr>
            <a:fld id="{C3E00505-13B7-4008-9785-DF03537C617E}" type="datetimeFigureOut">
              <a:rPr lang="ru-RU"/>
              <a:pPr>
                <a:defRPr/>
              </a:pPr>
              <a:t>21.09.2011</a:t>
            </a:fld>
            <a:endParaRPr lang="ru-RU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744538"/>
            <a:ext cx="537527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defTabSz="457157"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defTabSz="457157" eaLnBrk="0" hangingPunct="0">
              <a:defRPr sz="1200"/>
            </a:lvl1pPr>
          </a:lstStyle>
          <a:p>
            <a:pPr>
              <a:defRPr/>
            </a:pPr>
            <a:fld id="{2CC992E5-8455-4D09-87A9-B7D4341ACB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5785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42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00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57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2130426"/>
            <a:ext cx="7772400" cy="1470025"/>
          </a:xfrm>
          <a:prstGeom prst="rect">
            <a:avLst/>
          </a:prstGeom>
        </p:spPr>
        <p:txBody>
          <a:bodyPr lIns="91431" tIns="45716" rIns="91431" bIns="45716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3886200"/>
            <a:ext cx="6400800" cy="1752600"/>
          </a:xfrm>
          <a:prstGeom prst="rect">
            <a:avLst/>
          </a:prstGeom>
        </p:spPr>
        <p:txBody>
          <a:bodyPr lIns="91431" tIns="45716" rIns="91431" bIns="45716"/>
          <a:lstStyle>
            <a:lvl1pPr marL="0" indent="0" algn="ctr">
              <a:buNone/>
              <a:defRPr/>
            </a:lvl1pPr>
            <a:lvl2pPr marL="457157" indent="0" algn="ctr">
              <a:buNone/>
              <a:defRPr/>
            </a:lvl2pPr>
            <a:lvl3pPr marL="914314" indent="0" algn="ctr">
              <a:buNone/>
              <a:defRPr/>
            </a:lvl3pPr>
            <a:lvl4pPr marL="1371472" indent="0" algn="ctr">
              <a:buNone/>
              <a:defRPr/>
            </a:lvl4pPr>
            <a:lvl5pPr marL="1828628" indent="0" algn="ctr">
              <a:buNone/>
              <a:defRPr/>
            </a:lvl5pPr>
            <a:lvl6pPr marL="2285785" indent="0" algn="ctr">
              <a:buNone/>
              <a:defRPr/>
            </a:lvl6pPr>
            <a:lvl7pPr marL="2742942" indent="0" algn="ctr">
              <a:buNone/>
              <a:defRPr/>
            </a:lvl7pPr>
            <a:lvl8pPr marL="3200100" indent="0" algn="ctr">
              <a:buNone/>
              <a:defRPr/>
            </a:lvl8pPr>
            <a:lvl9pPr marL="3657257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9"/>
            <a:ext cx="8229600" cy="1143000"/>
          </a:xfrm>
          <a:prstGeom prst="rect">
            <a:avLst/>
          </a:prstGeom>
        </p:spPr>
        <p:txBody>
          <a:bodyPr lIns="91431" tIns="45716" rIns="91431" bIns="45716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1600201"/>
            <a:ext cx="8229600" cy="4525963"/>
          </a:xfrm>
          <a:prstGeom prst="rect">
            <a:avLst/>
          </a:prstGeom>
        </p:spPr>
        <p:txBody>
          <a:bodyPr vert="eaVert" lIns="91431" tIns="45716" rIns="91431" bIns="45716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 lIns="91431" tIns="45716" rIns="91431" bIns="45716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 lIns="91431" tIns="45716" rIns="91431" bIns="45716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99" y="274639"/>
            <a:ext cx="8229600" cy="1143000"/>
          </a:xfrm>
          <a:prstGeom prst="rect">
            <a:avLst/>
          </a:prstGeom>
        </p:spPr>
        <p:txBody>
          <a:bodyPr lIns="91431" tIns="45716" rIns="91431" bIns="45716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199" y="1600201"/>
            <a:ext cx="8229600" cy="4525963"/>
          </a:xfrm>
          <a:prstGeom prst="rect">
            <a:avLst/>
          </a:prstGeom>
        </p:spPr>
        <p:txBody>
          <a:bodyPr lIns="91431" tIns="45716" rIns="91431" bIns="45716"/>
          <a:lstStyle/>
          <a:p>
            <a:pPr lvl="0"/>
            <a:endParaRPr lang="ru-RU" noProof="0" smtClean="0">
              <a:sym typeface="Arial" charset="0"/>
            </a:endParaRPr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1" y="274639"/>
            <a:ext cx="8918575" cy="1143000"/>
          </a:xfrm>
          <a:prstGeom prst="rect">
            <a:avLst/>
          </a:prstGeom>
        </p:spPr>
        <p:txBody>
          <a:bodyPr lIns="91431" tIns="45716" rIns="91431" bIns="45716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95301" y="1600200"/>
            <a:ext cx="8918575" cy="4527550"/>
          </a:xfrm>
          <a:prstGeom prst="rect">
            <a:avLst/>
          </a:prstGeom>
        </p:spPr>
        <p:txBody>
          <a:bodyPr lIns="91431" tIns="45716" rIns="91431" bIns="45716"/>
          <a:lstStyle/>
          <a:p>
            <a:pPr lvl="0"/>
            <a:endParaRPr lang="ru-RU" noProof="0">
              <a:sym typeface="Arial" pitchFamily="34" charset="0"/>
            </a:endParaRPr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95301" y="274638"/>
            <a:ext cx="8918575" cy="5853112"/>
          </a:xfrm>
          <a:prstGeom prst="rect">
            <a:avLst/>
          </a:prstGeom>
        </p:spPr>
        <p:txBody>
          <a:bodyPr lIns="91431" tIns="45716" rIns="91431" bIns="45716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1" y="274639"/>
            <a:ext cx="8918575" cy="1143000"/>
          </a:xfrm>
          <a:prstGeom prst="rect">
            <a:avLst/>
          </a:prstGeom>
        </p:spPr>
        <p:txBody>
          <a:bodyPr lIns="91431" tIns="45716" rIns="91431" bIns="45716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9"/>
            <a:ext cx="8229600" cy="1143000"/>
          </a:xfrm>
          <a:prstGeom prst="rect">
            <a:avLst/>
          </a:prstGeom>
        </p:spPr>
        <p:txBody>
          <a:bodyPr lIns="91431" tIns="45716" rIns="91431" bIns="45716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1"/>
            <a:ext cx="8229600" cy="4525963"/>
          </a:xfrm>
          <a:prstGeom prst="rect">
            <a:avLst/>
          </a:prstGeom>
        </p:spPr>
        <p:txBody>
          <a:bodyPr lIns="91431" tIns="45716" rIns="91431" bIns="45716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lIns="91431" tIns="45716" rIns="91431" bIns="45716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lIns="91431" tIns="45716" rIns="91431" bIns="45716" anchor="b"/>
          <a:lstStyle>
            <a:lvl1pPr marL="0" indent="0">
              <a:buNone/>
              <a:defRPr sz="2000"/>
            </a:lvl1pPr>
            <a:lvl2pPr marL="457157" indent="0">
              <a:buNone/>
              <a:defRPr sz="1800"/>
            </a:lvl2pPr>
            <a:lvl3pPr marL="914314" indent="0">
              <a:buNone/>
              <a:defRPr sz="1600"/>
            </a:lvl3pPr>
            <a:lvl4pPr marL="1371472" indent="0">
              <a:buNone/>
              <a:defRPr sz="1400"/>
            </a:lvl4pPr>
            <a:lvl5pPr marL="1828628" indent="0">
              <a:buNone/>
              <a:defRPr sz="1400"/>
            </a:lvl5pPr>
            <a:lvl6pPr marL="2285785" indent="0">
              <a:buNone/>
              <a:defRPr sz="1400"/>
            </a:lvl6pPr>
            <a:lvl7pPr marL="2742942" indent="0">
              <a:buNone/>
              <a:defRPr sz="1400"/>
            </a:lvl7pPr>
            <a:lvl8pPr marL="3200100" indent="0">
              <a:buNone/>
              <a:defRPr sz="1400"/>
            </a:lvl8pPr>
            <a:lvl9pPr marL="3657257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9"/>
            <a:ext cx="8229600" cy="1143000"/>
          </a:xfrm>
          <a:prstGeom prst="rect">
            <a:avLst/>
          </a:prstGeom>
        </p:spPr>
        <p:txBody>
          <a:bodyPr lIns="91431" tIns="45716" rIns="91431" bIns="45716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 lIns="91431" tIns="45716" rIns="91431" bIns="45716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 lIns="91431" tIns="45716" rIns="91431" bIns="45716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9"/>
            <a:ext cx="8229600" cy="1143000"/>
          </a:xfrm>
          <a:prstGeom prst="rect">
            <a:avLst/>
          </a:prstGeom>
        </p:spPr>
        <p:txBody>
          <a:bodyPr lIns="91431" tIns="45716" rIns="91431" bIns="45716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  <a:prstGeom prst="rect">
            <a:avLst/>
          </a:prstGeom>
        </p:spPr>
        <p:txBody>
          <a:bodyPr lIns="91431" tIns="45716" rIns="91431" bIns="45716" anchor="b"/>
          <a:lstStyle>
            <a:lvl1pPr marL="0" indent="0">
              <a:buNone/>
              <a:defRPr sz="2400" b="1"/>
            </a:lvl1pPr>
            <a:lvl2pPr marL="457157" indent="0">
              <a:buNone/>
              <a:defRPr sz="2000" b="1"/>
            </a:lvl2pPr>
            <a:lvl3pPr marL="914314" indent="0">
              <a:buNone/>
              <a:defRPr sz="1800" b="1"/>
            </a:lvl3pPr>
            <a:lvl4pPr marL="1371472" indent="0">
              <a:buNone/>
              <a:defRPr sz="1600" b="1"/>
            </a:lvl4pPr>
            <a:lvl5pPr marL="1828628" indent="0">
              <a:buNone/>
              <a:defRPr sz="1600" b="1"/>
            </a:lvl5pPr>
            <a:lvl6pPr marL="2285785" indent="0">
              <a:buNone/>
              <a:defRPr sz="1600" b="1"/>
            </a:lvl6pPr>
            <a:lvl7pPr marL="2742942" indent="0">
              <a:buNone/>
              <a:defRPr sz="1600" b="1"/>
            </a:lvl7pPr>
            <a:lvl8pPr marL="3200100" indent="0">
              <a:buNone/>
              <a:defRPr sz="1600" b="1"/>
            </a:lvl8pPr>
            <a:lvl9pPr marL="365725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6"/>
            <a:ext cx="4040188" cy="3951288"/>
          </a:xfrm>
          <a:prstGeom prst="rect">
            <a:avLst/>
          </a:prstGeom>
        </p:spPr>
        <p:txBody>
          <a:bodyPr lIns="91431" tIns="45716" rIns="91431" bIns="45716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lIns="91431" tIns="45716" rIns="91431" bIns="45716" anchor="b"/>
          <a:lstStyle>
            <a:lvl1pPr marL="0" indent="0">
              <a:buNone/>
              <a:defRPr sz="2400" b="1"/>
            </a:lvl1pPr>
            <a:lvl2pPr marL="457157" indent="0">
              <a:buNone/>
              <a:defRPr sz="2000" b="1"/>
            </a:lvl2pPr>
            <a:lvl3pPr marL="914314" indent="0">
              <a:buNone/>
              <a:defRPr sz="1800" b="1"/>
            </a:lvl3pPr>
            <a:lvl4pPr marL="1371472" indent="0">
              <a:buNone/>
              <a:defRPr sz="1600" b="1"/>
            </a:lvl4pPr>
            <a:lvl5pPr marL="1828628" indent="0">
              <a:buNone/>
              <a:defRPr sz="1600" b="1"/>
            </a:lvl5pPr>
            <a:lvl6pPr marL="2285785" indent="0">
              <a:buNone/>
              <a:defRPr sz="1600" b="1"/>
            </a:lvl6pPr>
            <a:lvl7pPr marL="2742942" indent="0">
              <a:buNone/>
              <a:defRPr sz="1600" b="1"/>
            </a:lvl7pPr>
            <a:lvl8pPr marL="3200100" indent="0">
              <a:buNone/>
              <a:defRPr sz="1600" b="1"/>
            </a:lvl8pPr>
            <a:lvl9pPr marL="365725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6"/>
            <a:ext cx="4041775" cy="3951288"/>
          </a:xfrm>
          <a:prstGeom prst="rect">
            <a:avLst/>
          </a:prstGeom>
        </p:spPr>
        <p:txBody>
          <a:bodyPr lIns="91431" tIns="45716" rIns="91431" bIns="45716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9"/>
            <a:ext cx="8229600" cy="1143000"/>
          </a:xfrm>
          <a:prstGeom prst="rect">
            <a:avLst/>
          </a:prstGeom>
        </p:spPr>
        <p:txBody>
          <a:bodyPr lIns="91431" tIns="45716" rIns="91431" bIns="45716"/>
          <a:lstStyle/>
          <a:p>
            <a:r>
              <a:rPr lang="en-US"/>
              <a:t>Click to edit Master title style</a:t>
            </a:r>
            <a:endParaRPr lang="ru-RU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1"/>
            <a:ext cx="3008313" cy="1162050"/>
          </a:xfrm>
          <a:prstGeom prst="rect">
            <a:avLst/>
          </a:prstGeom>
        </p:spPr>
        <p:txBody>
          <a:bodyPr lIns="91431" tIns="45716" rIns="91431" bIns="45716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0"/>
            <a:ext cx="5111750" cy="5853113"/>
          </a:xfrm>
          <a:prstGeom prst="rect">
            <a:avLst/>
          </a:prstGeom>
        </p:spPr>
        <p:txBody>
          <a:bodyPr lIns="91431" tIns="45716" rIns="91431" bIns="45716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  <a:prstGeom prst="rect">
            <a:avLst/>
          </a:prstGeom>
        </p:spPr>
        <p:txBody>
          <a:bodyPr lIns="91431" tIns="45716" rIns="91431" bIns="45716"/>
          <a:lstStyle>
            <a:lvl1pPr marL="0" indent="0">
              <a:buNone/>
              <a:defRPr sz="1400"/>
            </a:lvl1pPr>
            <a:lvl2pPr marL="457157" indent="0">
              <a:buNone/>
              <a:defRPr sz="1200"/>
            </a:lvl2pPr>
            <a:lvl3pPr marL="914314" indent="0">
              <a:buNone/>
              <a:defRPr sz="1000"/>
            </a:lvl3pPr>
            <a:lvl4pPr marL="1371472" indent="0">
              <a:buNone/>
              <a:defRPr sz="900"/>
            </a:lvl4pPr>
            <a:lvl5pPr marL="1828628" indent="0">
              <a:buNone/>
              <a:defRPr sz="900"/>
            </a:lvl5pPr>
            <a:lvl6pPr marL="2285785" indent="0">
              <a:buNone/>
              <a:defRPr sz="900"/>
            </a:lvl6pPr>
            <a:lvl7pPr marL="2742942" indent="0">
              <a:buNone/>
              <a:defRPr sz="900"/>
            </a:lvl7pPr>
            <a:lvl8pPr marL="3200100" indent="0">
              <a:buNone/>
              <a:defRPr sz="900"/>
            </a:lvl8pPr>
            <a:lvl9pPr marL="365725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  <a:prstGeom prst="rect">
            <a:avLst/>
          </a:prstGeom>
        </p:spPr>
        <p:txBody>
          <a:bodyPr lIns="91431" tIns="45716" rIns="91431" bIns="45716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lIns="91431" tIns="45716" rIns="91431" bIns="45716"/>
          <a:lstStyle>
            <a:lvl1pPr marL="0" indent="0">
              <a:buNone/>
              <a:defRPr sz="3200"/>
            </a:lvl1pPr>
            <a:lvl2pPr marL="457157" indent="0">
              <a:buNone/>
              <a:defRPr sz="2800"/>
            </a:lvl2pPr>
            <a:lvl3pPr marL="914314" indent="0">
              <a:buNone/>
              <a:defRPr sz="2400"/>
            </a:lvl3pPr>
            <a:lvl4pPr marL="1371472" indent="0">
              <a:buNone/>
              <a:defRPr sz="2000"/>
            </a:lvl4pPr>
            <a:lvl5pPr marL="1828628" indent="0">
              <a:buNone/>
              <a:defRPr sz="2000"/>
            </a:lvl5pPr>
            <a:lvl6pPr marL="2285785" indent="0">
              <a:buNone/>
              <a:defRPr sz="2000"/>
            </a:lvl6pPr>
            <a:lvl7pPr marL="2742942" indent="0">
              <a:buNone/>
              <a:defRPr sz="2000"/>
            </a:lvl7pPr>
            <a:lvl8pPr marL="3200100" indent="0">
              <a:buNone/>
              <a:defRPr sz="2000"/>
            </a:lvl8pPr>
            <a:lvl9pPr marL="3657257" indent="0">
              <a:buNone/>
              <a:defRPr sz="2000"/>
            </a:lvl9pPr>
          </a:lstStyle>
          <a:p>
            <a:pPr lvl="0"/>
            <a:endParaRPr lang="ru-RU" noProof="0">
              <a:sym typeface="Arial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lIns="91431" tIns="45716" rIns="91431" bIns="45716"/>
          <a:lstStyle>
            <a:lvl1pPr marL="0" indent="0">
              <a:buNone/>
              <a:defRPr sz="1400"/>
            </a:lvl1pPr>
            <a:lvl2pPr marL="457157" indent="0">
              <a:buNone/>
              <a:defRPr sz="1200"/>
            </a:lvl2pPr>
            <a:lvl3pPr marL="914314" indent="0">
              <a:buNone/>
              <a:defRPr sz="1000"/>
            </a:lvl3pPr>
            <a:lvl4pPr marL="1371472" indent="0">
              <a:buNone/>
              <a:defRPr sz="900"/>
            </a:lvl4pPr>
            <a:lvl5pPr marL="1828628" indent="0">
              <a:buNone/>
              <a:defRPr sz="900"/>
            </a:lvl5pPr>
            <a:lvl6pPr marL="2285785" indent="0">
              <a:buNone/>
              <a:defRPr sz="900"/>
            </a:lvl6pPr>
            <a:lvl7pPr marL="2742942" indent="0">
              <a:buNone/>
              <a:defRPr sz="900"/>
            </a:lvl7pPr>
            <a:lvl8pPr marL="3200100" indent="0">
              <a:buNone/>
              <a:defRPr sz="900"/>
            </a:lvl8pPr>
            <a:lvl9pPr marL="365725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/>
          </p:cNvSpPr>
          <p:nvPr/>
        </p:nvSpPr>
        <p:spPr bwMode="auto">
          <a:xfrm>
            <a:off x="0" y="357188"/>
            <a:ext cx="9909175" cy="74612"/>
          </a:xfrm>
          <a:prstGeom prst="rect">
            <a:avLst/>
          </a:prstGeom>
          <a:solidFill>
            <a:srgbClr val="EB0000"/>
          </a:solidFill>
          <a:ln w="9525">
            <a:noFill/>
            <a:miter lim="800000"/>
            <a:headEnd/>
            <a:tailEnd/>
          </a:ln>
        </p:spPr>
        <p:txBody>
          <a:bodyPr lIns="95758" tIns="47880" rIns="95758" bIns="47880"/>
          <a:lstStyle/>
          <a:p>
            <a:pPr defTabSz="958760">
              <a:defRPr/>
            </a:pPr>
            <a:endParaRPr lang="ru-RU" sz="2600" dirty="0">
              <a:solidFill>
                <a:srgbClr val="000000"/>
              </a:solidFill>
              <a:latin typeface="Times New Roman" pitchFamily="18" charset="0"/>
              <a:sym typeface="Times New Roman" pitchFamily="18" charset="0"/>
            </a:endParaRPr>
          </a:p>
        </p:txBody>
      </p:sp>
      <p:pic>
        <p:nvPicPr>
          <p:cNvPr id="2051" name="Picture 2"/>
          <p:cNvPicPr>
            <a:picLocks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9013825" y="6273800"/>
            <a:ext cx="89535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3"/>
          <p:cNvPicPr>
            <a:picLocks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196850" y="0"/>
            <a:ext cx="101123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</p:sldLayoutIdLst>
  <p:transition spd="med"/>
  <p:hf hdr="0" ftr="0" dt="0"/>
  <p:txStyles>
    <p:titleStyle>
      <a:lvl1pPr marL="44450" indent="-44450" algn="ctr" defTabSz="704850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+mj-lt"/>
          <a:ea typeface="+mj-ea"/>
          <a:cs typeface="+mj-cs"/>
          <a:sym typeface="Arial" pitchFamily="34" charset="0"/>
        </a:defRPr>
      </a:lvl1pPr>
      <a:lvl2pPr marL="44450" indent="-44450" algn="ctr" defTabSz="704850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charset="0"/>
          <a:sym typeface="Arial" pitchFamily="34" charset="0"/>
        </a:defRPr>
      </a:lvl2pPr>
      <a:lvl3pPr marL="44450" indent="-44450" algn="ctr" defTabSz="704850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charset="0"/>
          <a:sym typeface="Arial" pitchFamily="34" charset="0"/>
        </a:defRPr>
      </a:lvl3pPr>
      <a:lvl4pPr marL="44450" indent="-44450" algn="ctr" defTabSz="704850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charset="0"/>
          <a:sym typeface="Arial" pitchFamily="34" charset="0"/>
        </a:defRPr>
      </a:lvl4pPr>
      <a:lvl5pPr marL="44450" indent="-44450" algn="ctr" defTabSz="704850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charset="0"/>
          <a:sym typeface="Arial" pitchFamily="34" charset="0"/>
        </a:defRPr>
      </a:lvl5pPr>
      <a:lvl6pPr marL="500016" indent="-42859" algn="ctr" defTabSz="673037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  <a:sym typeface="Arial" charset="0"/>
        </a:defRPr>
      </a:lvl6pPr>
      <a:lvl7pPr marL="957173" indent="-42859" algn="ctr" defTabSz="673037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  <a:sym typeface="Arial" charset="0"/>
        </a:defRPr>
      </a:lvl7pPr>
      <a:lvl8pPr marL="1414331" indent="-42859" algn="ctr" defTabSz="673037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  <a:sym typeface="Arial" charset="0"/>
        </a:defRPr>
      </a:lvl8pPr>
      <a:lvl9pPr marL="1871488" indent="-42859" algn="ctr" defTabSz="673037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  <a:sym typeface="Arial" charset="0"/>
        </a:defRPr>
      </a:lvl9pPr>
    </p:titleStyle>
    <p:bodyStyle>
      <a:lvl1pPr marL="414338" indent="-368300" algn="l" defTabSz="704850" rtl="0" eaLnBrk="0" fontAlgn="base" hangingPunct="0">
        <a:spcBef>
          <a:spcPts val="850"/>
        </a:spcBef>
        <a:spcAft>
          <a:spcPct val="0"/>
        </a:spcAft>
        <a:buSzPct val="100000"/>
        <a:buFont typeface="Lucida Grande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Arial" pitchFamily="34" charset="0"/>
        </a:defRPr>
      </a:lvl1pPr>
      <a:lvl2pPr marL="858838" indent="-309563" algn="l" defTabSz="704850" rtl="0" eaLnBrk="0" fontAlgn="base" hangingPunct="0">
        <a:spcBef>
          <a:spcPts val="675"/>
        </a:spcBef>
        <a:spcAft>
          <a:spcPct val="0"/>
        </a:spcAft>
        <a:buSzPct val="100000"/>
        <a:buFont typeface="Lucida Grande"/>
        <a:buChar char="–"/>
        <a:defRPr sz="3000">
          <a:solidFill>
            <a:schemeClr val="tx1"/>
          </a:solidFill>
          <a:latin typeface="+mn-lt"/>
          <a:sym typeface="Arial" pitchFamily="34" charset="0"/>
        </a:defRPr>
      </a:lvl2pPr>
      <a:lvl3pPr marL="1301750" indent="-254000" algn="l" defTabSz="704850" rtl="0" eaLnBrk="0" fontAlgn="base" hangingPunct="0">
        <a:spcBef>
          <a:spcPts val="613"/>
        </a:spcBef>
        <a:spcAft>
          <a:spcPct val="0"/>
        </a:spcAft>
        <a:buSzPct val="100000"/>
        <a:buFont typeface="Lucida Grande"/>
        <a:buChar char="•"/>
        <a:defRPr sz="2600">
          <a:solidFill>
            <a:schemeClr val="tx1"/>
          </a:solidFill>
          <a:latin typeface="+mn-lt"/>
          <a:sym typeface="Arial" pitchFamily="34" charset="0"/>
        </a:defRPr>
      </a:lvl3pPr>
      <a:lvl4pPr marL="1803400" indent="-252413" algn="l" defTabSz="704850" rtl="0" eaLnBrk="0" fontAlgn="base" hangingPunct="0">
        <a:spcBef>
          <a:spcPts val="538"/>
        </a:spcBef>
        <a:spcAft>
          <a:spcPct val="0"/>
        </a:spcAft>
        <a:buSzPct val="100000"/>
        <a:buFont typeface="Lucida Grande"/>
        <a:buChar char="–"/>
        <a:defRPr sz="2200">
          <a:solidFill>
            <a:schemeClr val="tx1"/>
          </a:solidFill>
          <a:latin typeface="+mn-lt"/>
          <a:sym typeface="Arial" pitchFamily="34" charset="0"/>
        </a:defRPr>
      </a:lvl4pPr>
      <a:lvl5pPr marL="2301875" indent="-250825" algn="l" defTabSz="704850" rtl="0" eaLnBrk="0" fontAlgn="base" hangingPunct="0">
        <a:spcBef>
          <a:spcPts val="538"/>
        </a:spcBef>
        <a:spcAft>
          <a:spcPct val="0"/>
        </a:spcAft>
        <a:buSzPct val="100000"/>
        <a:buFont typeface="Lucida Grande"/>
        <a:buChar char="»"/>
        <a:defRPr sz="2200">
          <a:solidFill>
            <a:schemeClr val="tx1"/>
          </a:solidFill>
          <a:latin typeface="+mn-lt"/>
          <a:sym typeface="Arial" pitchFamily="34" charset="0"/>
        </a:defRPr>
      </a:lvl5pPr>
      <a:lvl6pPr marL="2657226" indent="-242865" algn="l" defTabSz="673037" rtl="0" fontAlgn="base">
        <a:spcBef>
          <a:spcPts val="513"/>
        </a:spcBef>
        <a:spcAft>
          <a:spcPct val="0"/>
        </a:spcAft>
        <a:buSzPct val="100000"/>
        <a:buFont typeface="Lucida Grande"/>
        <a:buChar char="»"/>
        <a:defRPr sz="2100">
          <a:solidFill>
            <a:schemeClr val="tx1"/>
          </a:solidFill>
          <a:latin typeface="+mn-lt"/>
          <a:sym typeface="Arial" charset="0"/>
        </a:defRPr>
      </a:lvl6pPr>
      <a:lvl7pPr marL="3114383" indent="-242865" algn="l" defTabSz="673037" rtl="0" fontAlgn="base">
        <a:spcBef>
          <a:spcPts val="513"/>
        </a:spcBef>
        <a:spcAft>
          <a:spcPct val="0"/>
        </a:spcAft>
        <a:buSzPct val="100000"/>
        <a:buFont typeface="Lucida Grande"/>
        <a:buChar char="»"/>
        <a:defRPr sz="2100">
          <a:solidFill>
            <a:schemeClr val="tx1"/>
          </a:solidFill>
          <a:latin typeface="+mn-lt"/>
          <a:sym typeface="Arial" charset="0"/>
        </a:defRPr>
      </a:lvl7pPr>
      <a:lvl8pPr marL="3571540" indent="-242865" algn="l" defTabSz="673037" rtl="0" fontAlgn="base">
        <a:spcBef>
          <a:spcPts val="513"/>
        </a:spcBef>
        <a:spcAft>
          <a:spcPct val="0"/>
        </a:spcAft>
        <a:buSzPct val="100000"/>
        <a:buFont typeface="Lucida Grande"/>
        <a:buChar char="»"/>
        <a:defRPr sz="2100">
          <a:solidFill>
            <a:schemeClr val="tx1"/>
          </a:solidFill>
          <a:latin typeface="+mn-lt"/>
          <a:sym typeface="Arial" charset="0"/>
        </a:defRPr>
      </a:lvl8pPr>
      <a:lvl9pPr marL="4028697" indent="-242865" algn="l" defTabSz="673037" rtl="0" fontAlgn="base">
        <a:spcBef>
          <a:spcPts val="513"/>
        </a:spcBef>
        <a:spcAft>
          <a:spcPct val="0"/>
        </a:spcAft>
        <a:buSzPct val="100000"/>
        <a:buFont typeface="Lucida Grande"/>
        <a:buChar char="»"/>
        <a:defRPr sz="2100">
          <a:solidFill>
            <a:schemeClr val="tx1"/>
          </a:solidFill>
          <a:latin typeface="+mn-lt"/>
          <a:sym typeface="Arial" charset="0"/>
        </a:defRPr>
      </a:lvl9pPr>
    </p:bodyStyle>
    <p:otherStyle>
      <a:defPPr>
        <a:defRPr lang="ru-RU"/>
      </a:defPPr>
      <a:lvl1pPr marL="0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7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4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2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8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85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42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00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57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5"/>
          <p:cNvSpPr txBox="1">
            <a:spLocks noChangeArrowheads="1"/>
          </p:cNvSpPr>
          <p:nvPr/>
        </p:nvSpPr>
        <p:spPr bwMode="auto">
          <a:xfrm>
            <a:off x="1282700" y="1989138"/>
            <a:ext cx="7559675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6" rIns="91431" bIns="45716">
            <a:spAutoFit/>
          </a:bodyPr>
          <a:lstStyle/>
          <a:p>
            <a:pPr algn="ctr"/>
            <a:r>
              <a:rPr lang="ru-RU" sz="2200"/>
              <a:t>«О мониторинге цен (тарифов) на электрическую и тепловую энергию, а также в сфере деятельности организаций коммунального комплекса»</a:t>
            </a:r>
          </a:p>
        </p:txBody>
      </p:sp>
      <p:sp>
        <p:nvSpPr>
          <p:cNvPr id="3075" name="TextBox 7"/>
          <p:cNvSpPr txBox="1">
            <a:spLocks noChangeArrowheads="1"/>
          </p:cNvSpPr>
          <p:nvPr/>
        </p:nvSpPr>
        <p:spPr bwMode="auto">
          <a:xfrm>
            <a:off x="3946525" y="6153150"/>
            <a:ext cx="21240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1" tIns="45716" rIns="91431" bIns="45716">
            <a:spAutoFit/>
          </a:bodyPr>
          <a:lstStyle/>
          <a:p>
            <a:pPr eaLnBrk="0" hangingPunct="0">
              <a:buClr>
                <a:srgbClr val="800000"/>
              </a:buClr>
            </a:pPr>
            <a:r>
              <a:rPr lang="ru-RU" sz="1400"/>
              <a:t>           г. Москва</a:t>
            </a:r>
          </a:p>
          <a:p>
            <a:pPr eaLnBrk="0" hangingPunct="0">
              <a:buClr>
                <a:srgbClr val="800000"/>
              </a:buClr>
            </a:pPr>
            <a:r>
              <a:rPr lang="ru-RU" sz="1400"/>
              <a:t>       21 сентября 2011 г.</a:t>
            </a:r>
          </a:p>
        </p:txBody>
      </p:sp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2794000" y="1277938"/>
            <a:ext cx="5141913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Материалы к правительственному часу</a:t>
            </a:r>
          </a:p>
        </p:txBody>
      </p:sp>
      <p:sp>
        <p:nvSpPr>
          <p:cNvPr id="3077" name="TextBox 4"/>
          <p:cNvSpPr txBox="1">
            <a:spLocks noChangeArrowheads="1"/>
          </p:cNvSpPr>
          <p:nvPr/>
        </p:nvSpPr>
        <p:spPr bwMode="auto">
          <a:xfrm>
            <a:off x="850900" y="3581400"/>
            <a:ext cx="8596313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Совет Федерации Федерального Собрания Российской Федерации</a:t>
            </a:r>
          </a:p>
        </p:txBody>
      </p:sp>
      <p:sp>
        <p:nvSpPr>
          <p:cNvPr id="3078" name="TextBox 6"/>
          <p:cNvSpPr txBox="1">
            <a:spLocks noChangeArrowheads="1"/>
          </p:cNvSpPr>
          <p:nvPr/>
        </p:nvSpPr>
        <p:spPr bwMode="auto">
          <a:xfrm>
            <a:off x="3309938" y="5446713"/>
            <a:ext cx="3421062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000"/>
              <a:t>Руководитель ФСТ России </a:t>
            </a:r>
          </a:p>
          <a:p>
            <a:pPr algn="ctr"/>
            <a:r>
              <a:rPr lang="ru-RU" sz="2000"/>
              <a:t>С.Г. Новиков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Номер слайда 1"/>
          <p:cNvSpPr txBox="1">
            <a:spLocks/>
          </p:cNvSpPr>
          <p:nvPr/>
        </p:nvSpPr>
        <p:spPr bwMode="auto">
          <a:xfrm>
            <a:off x="8715375" y="6381750"/>
            <a:ext cx="276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249363" y="1508125"/>
          <a:ext cx="3643338" cy="5205350"/>
        </p:xfrm>
        <a:graphic>
          <a:graphicData uri="http://schemas.openxmlformats.org/drawingml/2006/table">
            <a:tbl>
              <a:tblPr/>
              <a:tblGrid>
                <a:gridCol w="2214578"/>
                <a:gridCol w="642942"/>
                <a:gridCol w="785818"/>
              </a:tblGrid>
              <a:tr h="266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Субъект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РФ</a:t>
                      </a:r>
                    </a:p>
                  </a:txBody>
                  <a:tcPr marL="3735" marR="3735" marT="37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Рост до ПП №1172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 в %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735" marR="3735" marT="37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Рост по итогам ПП 1172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 в %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735" marR="3735" marT="37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299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Белгородская область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107,5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105,1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Брянская область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106,8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105,5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Владимирская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область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119,4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107,4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Воронежская область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118,7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105,9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Ивановская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область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113,9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108,6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Калужская область                                    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122,3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111,0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Костромская область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115,4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109,4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Курская область                                        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133,1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113,2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Липецкая область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104,9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104,7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Московская область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99,1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96,9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Орловская область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133,5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130,5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Рязанская область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117,6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110,3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Смоленская область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110,4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111,5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Тамбовская область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116,0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109,9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Тверская область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120,5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118,2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Тульская область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109,3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103,4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Ярославская область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119,2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106,3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г.Москва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122,3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116,4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Республика Карелия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117,7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109,0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Республика Коми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104,6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104,6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Архангельская область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116,1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105,9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Вологодская область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109,0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105,3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Калининградская область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112,8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109,5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Ленинградская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область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114,4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113,2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Мурманская область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121,5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112,3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Новгородская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область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123,7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108,9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Псковская область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119,2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111,8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г.Санкт-Петербург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117,8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112,9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Республика Дагестан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108,4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106,7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9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Республика Ингушетия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107,8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106,9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Кабардино-Балкарская республика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114,3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112,0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Карачаево-Черкесская республика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109,7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109,5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Республика Северная Осетия-Алания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119,1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119,1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Чеченская республика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70,4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112,0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Ставропольский край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117,7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109,4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Республика Калмыкия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100,2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107,4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7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Краснодарский край, Республика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Адыгея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118,5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109,5</a:t>
                      </a:r>
                    </a:p>
                  </a:txBody>
                  <a:tcPr marL="3735" marR="3735" marT="37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1426" name="Прямая соединительная линия 3"/>
          <p:cNvCxnSpPr>
            <a:cxnSpLocks noChangeShapeType="1"/>
          </p:cNvCxnSpPr>
          <p:nvPr/>
        </p:nvCxnSpPr>
        <p:spPr bwMode="auto">
          <a:xfrm>
            <a:off x="3429000" y="1428750"/>
            <a:ext cx="914400" cy="914400"/>
          </a:xfrm>
          <a:prstGeom prst="line">
            <a:avLst/>
          </a:prstGeom>
          <a:noFill/>
          <a:ln w="9525" algn="ctr">
            <a:noFill/>
            <a:round/>
            <a:headEnd/>
            <a:tailEnd/>
          </a:ln>
        </p:spPr>
      </p:cxn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643563" y="1508125"/>
          <a:ext cx="3500461" cy="5205342"/>
        </p:xfrm>
        <a:graphic>
          <a:graphicData uri="http://schemas.openxmlformats.org/drawingml/2006/table">
            <a:tbl>
              <a:tblPr/>
              <a:tblGrid>
                <a:gridCol w="1928826"/>
                <a:gridCol w="826857"/>
                <a:gridCol w="744778"/>
              </a:tblGrid>
              <a:tr h="2857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Субъект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РФ</a:t>
                      </a:r>
                    </a:p>
                  </a:txBody>
                  <a:tcPr marL="3735" marR="3735" marT="37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Рост до ПП №1172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 в %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735" marR="3735" marT="37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Рост по итогам ПП 1172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 в %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735" marR="3735" marT="37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428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Астраханская область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127,2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112,3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4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Волгоградская область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105,0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102,6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4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Ростовская область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119,2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107,3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4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Республика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Башкортостан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116,6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114,6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4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Республика Марий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Эл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117,2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104,6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4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Республика Мордовия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123,1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111,1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4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Удмуртская республика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119,2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111,6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4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Чувашская республика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113,1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113,7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4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Кировская область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114,8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110,8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4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Нижегородская область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117,2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113,8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4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Оренбургская область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100,9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97,0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4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Пензенская область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123,4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116,3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4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Пермский край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129,1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104,7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4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Самарская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область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115,5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110,8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4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Саратовская область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119,5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113,2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4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Ульяновская область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121,9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115,1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4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Республика Татарстан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108,2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109,7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4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Курганская область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123,8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110,2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4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Свердловская область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117,8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112,7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4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Тюменская область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127,6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122,4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4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Челябинская область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104,3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95,9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4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Республика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Алтай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103,5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101,6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4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Республика Бурятия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98,5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94,4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4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Республика Тыва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116,1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4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Республика Хакасия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119,0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108,8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4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Алтайский край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106,0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105,6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4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Красноярский край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116,4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106,0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4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Кемеровская область 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110,1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104,3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4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Новосибирская область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99,5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92,5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4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Омская область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106,6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97,4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4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Томская область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105,3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96,4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4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Иркутская область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123,0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117,7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4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Забайкальский край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109,2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108,9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4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Республика Саха (Якутия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112,5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111,6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4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Приморский край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117,3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113,0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4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Хабаровский край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102,6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93,6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4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Амурская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область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119,8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106,6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4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Еврейская автономная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область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115,1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111,0</a:t>
                      </a: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4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ИТОГО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по Российской Федерации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114,0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108,9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783" marR="3783" marT="37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594" name="TextBox 5"/>
          <p:cNvSpPr txBox="1">
            <a:spLocks noChangeArrowheads="1"/>
          </p:cNvSpPr>
          <p:nvPr/>
        </p:nvSpPr>
        <p:spPr bwMode="auto">
          <a:xfrm>
            <a:off x="922338" y="504825"/>
            <a:ext cx="8963025" cy="96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900" b="1"/>
              <a:t>Прогнозный рост цен (тарифов) на электрическую энергию (мощность) в среднем по субъектам Российской Федерации в 2011г. по итогам исполнения постановления Правительства от 27.12.2011г. №1172</a:t>
            </a:r>
          </a:p>
        </p:txBody>
      </p:sp>
      <p:cxnSp>
        <p:nvCxnSpPr>
          <p:cNvPr id="11595" name="Прямая соединительная линия 6"/>
          <p:cNvCxnSpPr>
            <a:cxnSpLocks noChangeShapeType="1"/>
          </p:cNvCxnSpPr>
          <p:nvPr/>
        </p:nvCxnSpPr>
        <p:spPr bwMode="auto">
          <a:xfrm rot="5400000">
            <a:off x="3286919" y="1650206"/>
            <a:ext cx="28575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596" name="Прямая соединительная линия 7"/>
          <p:cNvCxnSpPr>
            <a:cxnSpLocks noChangeShapeType="1"/>
          </p:cNvCxnSpPr>
          <p:nvPr/>
        </p:nvCxnSpPr>
        <p:spPr bwMode="auto">
          <a:xfrm rot="5400000">
            <a:off x="7404894" y="1642269"/>
            <a:ext cx="28575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1597" name="Прямоугольник 8"/>
          <p:cNvSpPr>
            <a:spLocks noChangeArrowheads="1"/>
          </p:cNvSpPr>
          <p:nvPr/>
        </p:nvSpPr>
        <p:spPr bwMode="auto">
          <a:xfrm>
            <a:off x="9097963" y="6500813"/>
            <a:ext cx="46037" cy="357187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800000"/>
              </a:buClr>
              <a:buFontTx/>
              <a:buChar char="•"/>
            </a:pPr>
            <a:endParaRPr lang="ru-RU" sz="2800">
              <a:solidFill>
                <a:srgbClr val="392613"/>
              </a:solidFill>
              <a:latin typeface="Times New Roman" pitchFamily="18" charset="0"/>
            </a:endParaRPr>
          </a:p>
        </p:txBody>
      </p:sp>
      <p:sp>
        <p:nvSpPr>
          <p:cNvPr id="11598" name="TextBox 9"/>
          <p:cNvSpPr txBox="1">
            <a:spLocks noChangeArrowheads="1"/>
          </p:cNvSpPr>
          <p:nvPr/>
        </p:nvSpPr>
        <p:spPr bwMode="auto">
          <a:xfrm>
            <a:off x="9653588" y="6611938"/>
            <a:ext cx="2555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000"/>
              <a:t>7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Прямоугольник 1"/>
          <p:cNvSpPr>
            <a:spLocks noChangeArrowheads="1"/>
          </p:cNvSpPr>
          <p:nvPr/>
        </p:nvSpPr>
        <p:spPr bwMode="auto">
          <a:xfrm>
            <a:off x="1285875" y="6072188"/>
            <a:ext cx="6715125" cy="642937"/>
          </a:xfrm>
          <a:prstGeom prst="rect">
            <a:avLst/>
          </a:prstGeom>
          <a:noFill/>
          <a:ln w="4127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1400"/>
              <a:t>Для реализации будут приняты постановления Правительства РФ  по внесению изменений в Правила оптового рынка.</a:t>
            </a:r>
          </a:p>
          <a:p>
            <a:endParaRPr lang="ru-RU" sz="1400"/>
          </a:p>
        </p:txBody>
      </p:sp>
      <p:sp>
        <p:nvSpPr>
          <p:cNvPr id="12291" name="Rectangle 19"/>
          <p:cNvSpPr>
            <a:spLocks noChangeArrowheads="1"/>
          </p:cNvSpPr>
          <p:nvPr/>
        </p:nvSpPr>
        <p:spPr bwMode="auto">
          <a:xfrm>
            <a:off x="1071563" y="354013"/>
            <a:ext cx="7786687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/>
              <a:t>Формирование цены поставки электрической энергии и мощности на оптовом рынке в 2012 году</a:t>
            </a:r>
          </a:p>
        </p:txBody>
      </p:sp>
      <p:sp>
        <p:nvSpPr>
          <p:cNvPr id="4" name="Скругленный прямоугольник 3"/>
          <p:cNvSpPr/>
          <p:nvPr/>
        </p:nvSpPr>
        <p:spPr bwMode="auto">
          <a:xfrm>
            <a:off x="1071563" y="1000125"/>
            <a:ext cx="7286625" cy="642938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defTabSz="457157">
              <a:defRPr/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Необходимо определить позицию относительно изменения составляющих цены на оптовом рынке:</a:t>
            </a: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1000100" y="1785926"/>
            <a:ext cx="3571900" cy="4143404"/>
          </a:xfrm>
          <a:prstGeom prst="rect">
            <a:avLst/>
          </a:prstGeom>
          <a:solidFill>
            <a:srgbClr val="9AF89E"/>
          </a:solidFill>
          <a:ln w="19050" cap="flat" cmpd="sng" algn="ctr">
            <a:solidFill>
              <a:schemeClr val="accent2">
                <a:lumMod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prstMaterial="matte"/>
        </p:spPr>
        <p:txBody>
          <a:bodyPr/>
          <a:lstStyle/>
          <a:p>
            <a:pPr algn="ctr" defTabSz="457157">
              <a:buFontTx/>
              <a:buChar char="-"/>
              <a:defRPr/>
            </a:pPr>
            <a:r>
              <a:rPr lang="ru-RU" sz="1300" dirty="0"/>
              <a:t> </a:t>
            </a:r>
            <a:r>
              <a:rPr lang="ru-RU" sz="1300" dirty="0">
                <a:solidFill>
                  <a:srgbClr val="FF0000"/>
                </a:solidFill>
              </a:rPr>
              <a:t>сохранение</a:t>
            </a:r>
            <a:r>
              <a:rPr lang="ru-RU" sz="1300" dirty="0"/>
              <a:t> рыночной цены на мощность генераторов (используемую при подведении результатов </a:t>
            </a:r>
            <a:r>
              <a:rPr lang="ru-RU" sz="1300" dirty="0" err="1"/>
              <a:t>КОМа</a:t>
            </a:r>
            <a:r>
              <a:rPr lang="ru-RU" sz="1300" dirty="0"/>
              <a:t>) на уровне 2011 года</a:t>
            </a:r>
          </a:p>
          <a:p>
            <a:pPr algn="ctr" defTabSz="457157">
              <a:buFontTx/>
              <a:buChar char="-"/>
              <a:defRPr/>
            </a:pPr>
            <a:endParaRPr lang="ru-RU" sz="1300" dirty="0"/>
          </a:p>
          <a:p>
            <a:pPr algn="ctr" defTabSz="457157">
              <a:buFontTx/>
              <a:buChar char="-"/>
              <a:defRPr/>
            </a:pPr>
            <a:r>
              <a:rPr lang="ru-RU" sz="1300" dirty="0"/>
              <a:t> </a:t>
            </a:r>
            <a:r>
              <a:rPr lang="ru-RU" sz="1300" dirty="0">
                <a:solidFill>
                  <a:srgbClr val="FF0000"/>
                </a:solidFill>
              </a:rPr>
              <a:t>сохранение</a:t>
            </a:r>
            <a:r>
              <a:rPr lang="ru-RU" sz="1300" dirty="0"/>
              <a:t> регулируемых тарифов поставщиков по договорам поставки на уровне 2011 года</a:t>
            </a:r>
          </a:p>
          <a:p>
            <a:pPr algn="ctr" defTabSz="457157">
              <a:buFontTx/>
              <a:buChar char="-"/>
              <a:defRPr/>
            </a:pPr>
            <a:endParaRPr lang="ru-RU" sz="1300" dirty="0"/>
          </a:p>
          <a:p>
            <a:pPr algn="ctr" defTabSz="457157">
              <a:buFontTx/>
              <a:buChar char="-"/>
              <a:defRPr/>
            </a:pPr>
            <a:r>
              <a:rPr lang="ru-RU" sz="1300" dirty="0">
                <a:solidFill>
                  <a:srgbClr val="FF0000"/>
                </a:solidFill>
              </a:rPr>
              <a:t> сохранение </a:t>
            </a:r>
            <a:r>
              <a:rPr lang="ru-RU" sz="1300" dirty="0"/>
              <a:t>тарифов «вынужденных» и «самых дорогих» генераторов на уровне 2011 года</a:t>
            </a:r>
          </a:p>
          <a:p>
            <a:pPr algn="ctr" defTabSz="457157">
              <a:buFontTx/>
              <a:buChar char="-"/>
              <a:defRPr/>
            </a:pPr>
            <a:endParaRPr lang="ru-RU" sz="1300" dirty="0"/>
          </a:p>
          <a:p>
            <a:pPr algn="ctr" defTabSz="457157">
              <a:buFontTx/>
              <a:buChar char="-"/>
              <a:defRPr/>
            </a:pPr>
            <a:r>
              <a:rPr lang="ru-RU" sz="1300" dirty="0"/>
              <a:t> </a:t>
            </a:r>
            <a:r>
              <a:rPr lang="ru-RU" sz="1300" dirty="0">
                <a:solidFill>
                  <a:srgbClr val="FF0000"/>
                </a:solidFill>
              </a:rPr>
              <a:t>сохранение</a:t>
            </a:r>
            <a:r>
              <a:rPr lang="ru-RU" sz="1300" dirty="0"/>
              <a:t> </a:t>
            </a:r>
            <a:r>
              <a:rPr lang="ru-RU" sz="1300" dirty="0" err="1"/>
              <a:t>прайс-кэп</a:t>
            </a:r>
            <a:r>
              <a:rPr lang="ru-RU" sz="1300" dirty="0"/>
              <a:t> в ЗСП Сибири, что позволит снизить стоимость для потребителей на 2,3 млрд.руб. (или 1,2 % от конечной цены)</a:t>
            </a:r>
          </a:p>
          <a:p>
            <a:pPr algn="ctr" defTabSz="457157">
              <a:buFontTx/>
              <a:buChar char="-"/>
              <a:defRPr/>
            </a:pPr>
            <a:endParaRPr lang="ru-RU" sz="1300" dirty="0"/>
          </a:p>
          <a:p>
            <a:pPr algn="ctr" defTabSz="457157">
              <a:buFontTx/>
              <a:buChar char="-"/>
              <a:defRPr/>
            </a:pPr>
            <a:r>
              <a:rPr lang="ru-RU" sz="1300" dirty="0"/>
              <a:t> </a:t>
            </a:r>
            <a:r>
              <a:rPr lang="ru-RU" sz="1300" dirty="0">
                <a:solidFill>
                  <a:srgbClr val="FF0000"/>
                </a:solidFill>
              </a:rPr>
              <a:t>не устанавливать</a:t>
            </a:r>
            <a:r>
              <a:rPr lang="ru-RU" sz="1300" dirty="0"/>
              <a:t> инвестиционную надбавку для АЭС, ГЭС</a:t>
            </a:r>
          </a:p>
          <a:p>
            <a:pPr algn="ctr" defTabSz="457157">
              <a:buFontTx/>
              <a:buChar char="-"/>
              <a:defRPr/>
            </a:pPr>
            <a:endParaRPr lang="ru-RU" sz="1300" dirty="0"/>
          </a:p>
        </p:txBody>
      </p:sp>
      <p:sp>
        <p:nvSpPr>
          <p:cNvPr id="6" name="TextBox 5"/>
          <p:cNvSpPr txBox="1"/>
          <p:nvPr/>
        </p:nvSpPr>
        <p:spPr>
          <a:xfrm>
            <a:off x="5000625" y="1785938"/>
            <a:ext cx="3857625" cy="4143375"/>
          </a:xfrm>
          <a:prstGeom prst="rect">
            <a:avLst/>
          </a:prstGeom>
          <a:solidFill>
            <a:srgbClr val="9AF89E"/>
          </a:solidFill>
          <a:ln w="19050">
            <a:solidFill>
              <a:schemeClr val="accent2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 algn="ctr" defTabSz="457157">
              <a:buFontTx/>
              <a:buChar char="-"/>
              <a:defRPr/>
            </a:pPr>
            <a:endParaRPr lang="ru-RU" sz="1300" dirty="0"/>
          </a:p>
          <a:p>
            <a:pPr algn="ctr" defTabSz="457157">
              <a:buFontTx/>
              <a:buChar char="-"/>
              <a:defRPr/>
            </a:pPr>
            <a:r>
              <a:rPr lang="ru-RU" sz="1300" dirty="0"/>
              <a:t> </a:t>
            </a:r>
            <a:r>
              <a:rPr lang="ru-RU" sz="1300" dirty="0">
                <a:solidFill>
                  <a:srgbClr val="FF0000"/>
                </a:solidFill>
              </a:rPr>
              <a:t>сохранить</a:t>
            </a:r>
            <a:r>
              <a:rPr lang="ru-RU" sz="1300" dirty="0"/>
              <a:t> установление надбавки на безопасность АЭС</a:t>
            </a:r>
          </a:p>
          <a:p>
            <a:pPr algn="ctr" defTabSz="457157">
              <a:buFontTx/>
              <a:buChar char="-"/>
              <a:defRPr/>
            </a:pPr>
            <a:endParaRPr lang="ru-RU" sz="1300" dirty="0"/>
          </a:p>
          <a:p>
            <a:pPr algn="ctr" defTabSz="457157">
              <a:buFontTx/>
              <a:buChar char="-"/>
              <a:defRPr/>
            </a:pPr>
            <a:r>
              <a:rPr lang="ru-RU" sz="1300" dirty="0"/>
              <a:t> </a:t>
            </a:r>
            <a:r>
              <a:rPr lang="ru-RU" sz="1300" dirty="0">
                <a:solidFill>
                  <a:srgbClr val="FF0000"/>
                </a:solidFill>
              </a:rPr>
              <a:t>сохранить</a:t>
            </a:r>
            <a:r>
              <a:rPr lang="ru-RU" sz="1300" dirty="0"/>
              <a:t> обязательства по ДПМ на условиях, определенных Правительством Российской Федерации</a:t>
            </a:r>
          </a:p>
          <a:p>
            <a:pPr algn="ctr" defTabSz="457157">
              <a:buFontTx/>
              <a:buChar char="-"/>
              <a:defRPr/>
            </a:pPr>
            <a:endParaRPr lang="ru-RU" sz="1300" dirty="0"/>
          </a:p>
          <a:p>
            <a:pPr algn="ctr" defTabSz="457157">
              <a:defRPr/>
            </a:pPr>
            <a:r>
              <a:rPr lang="ru-RU" sz="1300" dirty="0"/>
              <a:t>Ценовые показатели на РСВ определяются на рыночных условиях, с учетом повышения стоимости топлива. </a:t>
            </a:r>
          </a:p>
          <a:p>
            <a:pPr algn="ctr" defTabSz="457157">
              <a:defRPr/>
            </a:pPr>
            <a:endParaRPr lang="ru-RU" sz="1300" dirty="0"/>
          </a:p>
          <a:p>
            <a:pPr algn="ctr" defTabSz="457157">
              <a:defRPr/>
            </a:pPr>
            <a:r>
              <a:rPr lang="ru-RU" sz="1300" dirty="0"/>
              <a:t>Индикативные цены по регулируемым договорам пересматриваются в части изменения состава генерирующих объектов. </a:t>
            </a:r>
          </a:p>
          <a:p>
            <a:pPr algn="ctr" defTabSz="457157">
              <a:defRPr/>
            </a:pPr>
            <a:endParaRPr lang="ru-RU" sz="1300" dirty="0"/>
          </a:p>
          <a:p>
            <a:pPr algn="ctr" defTabSz="457157">
              <a:defRPr/>
            </a:pPr>
            <a:r>
              <a:rPr lang="ru-RU" sz="1300" dirty="0"/>
              <a:t>Индексация тарифов на услуги системного оператора и коммерческого оператора (ОАО «АТС») на 6% с 1 января 2012г.</a:t>
            </a:r>
          </a:p>
          <a:p>
            <a:pPr algn="ctr" defTabSz="457157">
              <a:defRPr/>
            </a:pPr>
            <a:endParaRPr lang="ru-RU" sz="1600" dirty="0"/>
          </a:p>
        </p:txBody>
      </p:sp>
      <p:sp>
        <p:nvSpPr>
          <p:cNvPr id="12297" name="Номер слайда 3"/>
          <p:cNvSpPr txBox="1">
            <a:spLocks/>
          </p:cNvSpPr>
          <p:nvPr/>
        </p:nvSpPr>
        <p:spPr bwMode="auto">
          <a:xfrm>
            <a:off x="8572500" y="6400800"/>
            <a:ext cx="4191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cxnSp>
        <p:nvCxnSpPr>
          <p:cNvPr id="12298" name="Прямая соединительная линия 7"/>
          <p:cNvCxnSpPr>
            <a:cxnSpLocks noChangeShapeType="1"/>
          </p:cNvCxnSpPr>
          <p:nvPr/>
        </p:nvCxnSpPr>
        <p:spPr bwMode="auto">
          <a:xfrm>
            <a:off x="928688" y="3500438"/>
            <a:ext cx="3643312" cy="1587"/>
          </a:xfrm>
          <a:prstGeom prst="line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12299" name="Прямая соединительная линия 8"/>
          <p:cNvCxnSpPr>
            <a:cxnSpLocks noChangeShapeType="1"/>
          </p:cNvCxnSpPr>
          <p:nvPr/>
        </p:nvCxnSpPr>
        <p:spPr bwMode="auto">
          <a:xfrm>
            <a:off x="1000125" y="4286250"/>
            <a:ext cx="3571875" cy="1588"/>
          </a:xfrm>
          <a:prstGeom prst="line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12300" name="Прямая соединительная линия 9"/>
          <p:cNvCxnSpPr>
            <a:cxnSpLocks noChangeShapeType="1"/>
          </p:cNvCxnSpPr>
          <p:nvPr/>
        </p:nvCxnSpPr>
        <p:spPr bwMode="auto">
          <a:xfrm>
            <a:off x="1000125" y="5357813"/>
            <a:ext cx="3571875" cy="1587"/>
          </a:xfrm>
          <a:prstGeom prst="line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12301" name="Прямая соединительная линия 10"/>
          <p:cNvCxnSpPr>
            <a:cxnSpLocks noChangeShapeType="1"/>
          </p:cNvCxnSpPr>
          <p:nvPr/>
        </p:nvCxnSpPr>
        <p:spPr bwMode="auto">
          <a:xfrm>
            <a:off x="4572000" y="3357563"/>
            <a:ext cx="4286250" cy="0"/>
          </a:xfrm>
          <a:prstGeom prst="line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12302" name="Прямая соединительная линия 11"/>
          <p:cNvCxnSpPr>
            <a:cxnSpLocks noChangeShapeType="1"/>
          </p:cNvCxnSpPr>
          <p:nvPr/>
        </p:nvCxnSpPr>
        <p:spPr bwMode="auto">
          <a:xfrm>
            <a:off x="4572000" y="2500313"/>
            <a:ext cx="4286250" cy="1587"/>
          </a:xfrm>
          <a:prstGeom prst="line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12303" name="Прямая соединительная линия 12"/>
          <p:cNvCxnSpPr>
            <a:cxnSpLocks noChangeShapeType="1"/>
          </p:cNvCxnSpPr>
          <p:nvPr/>
        </p:nvCxnSpPr>
        <p:spPr bwMode="auto">
          <a:xfrm>
            <a:off x="4572000" y="4929188"/>
            <a:ext cx="4286250" cy="1587"/>
          </a:xfrm>
          <a:prstGeom prst="line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12304" name="Прямая соединительная линия 13"/>
          <p:cNvCxnSpPr>
            <a:cxnSpLocks noChangeShapeType="1"/>
          </p:cNvCxnSpPr>
          <p:nvPr/>
        </p:nvCxnSpPr>
        <p:spPr bwMode="auto">
          <a:xfrm>
            <a:off x="4572000" y="4143375"/>
            <a:ext cx="4286250" cy="0"/>
          </a:xfrm>
          <a:prstGeom prst="line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</p:spPr>
      </p:cxnSp>
      <p:sp>
        <p:nvSpPr>
          <p:cNvPr id="12305" name="Прямоугольник 14"/>
          <p:cNvSpPr>
            <a:spLocks noChangeArrowheads="1"/>
          </p:cNvSpPr>
          <p:nvPr/>
        </p:nvSpPr>
        <p:spPr bwMode="auto">
          <a:xfrm>
            <a:off x="9097963" y="6500813"/>
            <a:ext cx="46037" cy="357187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800000"/>
              </a:buClr>
              <a:buFontTx/>
              <a:buChar char="•"/>
            </a:pPr>
            <a:endParaRPr lang="ru-RU" sz="2800">
              <a:solidFill>
                <a:srgbClr val="392613"/>
              </a:solidFill>
              <a:latin typeface="Times New Roman" pitchFamily="18" charset="0"/>
            </a:endParaRPr>
          </a:p>
        </p:txBody>
      </p:sp>
      <p:cxnSp>
        <p:nvCxnSpPr>
          <p:cNvPr id="12306" name="Прямая соединительная линия 15"/>
          <p:cNvCxnSpPr>
            <a:cxnSpLocks noChangeShapeType="1"/>
          </p:cNvCxnSpPr>
          <p:nvPr/>
        </p:nvCxnSpPr>
        <p:spPr bwMode="auto">
          <a:xfrm>
            <a:off x="1000125" y="2714625"/>
            <a:ext cx="3571875" cy="1588"/>
          </a:xfrm>
          <a:prstGeom prst="line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</p:spPr>
      </p:cxnSp>
      <p:sp>
        <p:nvSpPr>
          <p:cNvPr id="12307" name="Равнобедренный треугольник 16"/>
          <p:cNvSpPr>
            <a:spLocks noChangeArrowheads="1"/>
          </p:cNvSpPr>
          <p:nvPr/>
        </p:nvSpPr>
        <p:spPr bwMode="auto">
          <a:xfrm rot="-2712279">
            <a:off x="858044" y="1753394"/>
            <a:ext cx="403225" cy="201613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800000"/>
              </a:buClr>
              <a:buFontTx/>
              <a:buChar char="•"/>
            </a:pPr>
            <a:endParaRPr lang="ru-RU" sz="2800">
              <a:solidFill>
                <a:srgbClr val="392613"/>
              </a:solidFill>
              <a:latin typeface="Times New Roman" pitchFamily="18" charset="0"/>
            </a:endParaRPr>
          </a:p>
        </p:txBody>
      </p:sp>
      <p:sp>
        <p:nvSpPr>
          <p:cNvPr id="12308" name="Равнобедренный треугольник 17"/>
          <p:cNvSpPr>
            <a:spLocks noChangeArrowheads="1"/>
          </p:cNvSpPr>
          <p:nvPr/>
        </p:nvSpPr>
        <p:spPr bwMode="auto">
          <a:xfrm rot="-2712279">
            <a:off x="869156" y="2685257"/>
            <a:ext cx="403225" cy="201612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800000"/>
              </a:buClr>
              <a:buFontTx/>
              <a:buChar char="•"/>
            </a:pPr>
            <a:endParaRPr lang="ru-RU" sz="2800">
              <a:solidFill>
                <a:srgbClr val="392613"/>
              </a:solidFill>
              <a:latin typeface="Times New Roman" pitchFamily="18" charset="0"/>
            </a:endParaRPr>
          </a:p>
        </p:txBody>
      </p:sp>
      <p:sp>
        <p:nvSpPr>
          <p:cNvPr id="12309" name="TextBox 18"/>
          <p:cNvSpPr txBox="1">
            <a:spLocks noChangeArrowheads="1"/>
          </p:cNvSpPr>
          <p:nvPr/>
        </p:nvSpPr>
        <p:spPr bwMode="auto">
          <a:xfrm>
            <a:off x="9653588" y="6611938"/>
            <a:ext cx="25558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000"/>
              <a:t>8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9653588" y="6597650"/>
            <a:ext cx="2555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000"/>
              <a:t>9</a:t>
            </a:r>
          </a:p>
        </p:txBody>
      </p:sp>
      <p:sp>
        <p:nvSpPr>
          <p:cNvPr id="3" name="Заголовок 4"/>
          <p:cNvSpPr txBox="1">
            <a:spLocks/>
          </p:cNvSpPr>
          <p:nvPr/>
        </p:nvSpPr>
        <p:spPr>
          <a:xfrm>
            <a:off x="900113" y="476250"/>
            <a:ext cx="7772400" cy="1008063"/>
          </a:xfrm>
          <a:prstGeom prst="rect">
            <a:avLst/>
          </a:prstGeom>
        </p:spPr>
        <p:txBody>
          <a:bodyPr/>
          <a:lstStyle/>
          <a:p>
            <a:pPr marL="46033" indent="-46033" algn="ctr" defTabSz="706372" eaLnBrk="0" hangingPunct="0">
              <a:defRPr/>
            </a:pPr>
            <a:r>
              <a:rPr lang="ru-RU" b="1" kern="0" dirty="0">
                <a:latin typeface="Times New Roman" pitchFamily="18" charset="0"/>
                <a:ea typeface="+mj-ea"/>
                <a:cs typeface="Times New Roman" pitchFamily="18" charset="0"/>
                <a:sym typeface="Arial" pitchFamily="34" charset="0"/>
              </a:rPr>
              <a:t>Среднесрочные и долгосрочные задачи по модернизации оптового и розничного рынков электрической энергии и мощности</a:t>
            </a:r>
          </a:p>
        </p:txBody>
      </p:sp>
      <p:sp>
        <p:nvSpPr>
          <p:cNvPr id="13316" name="Скругленный прямоугольник 3"/>
          <p:cNvSpPr>
            <a:spLocks noChangeArrowheads="1"/>
          </p:cNvSpPr>
          <p:nvPr/>
        </p:nvSpPr>
        <p:spPr bwMode="auto">
          <a:xfrm>
            <a:off x="611188" y="1630363"/>
            <a:ext cx="8286750" cy="4983162"/>
          </a:xfrm>
          <a:prstGeom prst="roundRect">
            <a:avLst>
              <a:gd name="adj" fmla="val 16667"/>
            </a:avLst>
          </a:prstGeom>
          <a:noFill/>
          <a:ln w="38100" algn="ctr">
            <a:noFill/>
            <a:round/>
            <a:headEnd/>
            <a:tailEnd/>
          </a:ln>
        </p:spPr>
        <p:txBody>
          <a:bodyPr anchor="ctr"/>
          <a:lstStyle/>
          <a:p>
            <a:pPr marL="171450" lvl="1" indent="-171450" algn="just" defTabSz="844550">
              <a:lnSpc>
                <a:spcPct val="90000"/>
              </a:lnSpc>
              <a:spcAft>
                <a:spcPct val="15000"/>
              </a:spcAft>
            </a:pPr>
            <a:r>
              <a:rPr lang="ru-RU" sz="1800">
                <a:cs typeface="Arial" pitchFamily="34" charset="0"/>
              </a:rPr>
              <a:t>	</a:t>
            </a:r>
          </a:p>
          <a:p>
            <a:pPr marL="171450" lvl="1" indent="-171450" algn="just" defTabSz="844550">
              <a:lnSpc>
                <a:spcPct val="90000"/>
              </a:lnSpc>
              <a:spcAft>
                <a:spcPct val="15000"/>
              </a:spcAft>
            </a:pPr>
            <a:endParaRPr lang="ru-RU" sz="1800">
              <a:cs typeface="Arial" pitchFamily="34" charset="0"/>
            </a:endParaRPr>
          </a:p>
          <a:p>
            <a:pPr marL="171450" lvl="1" indent="-171450" algn="just" defTabSz="844550">
              <a:lnSpc>
                <a:spcPct val="90000"/>
              </a:lnSpc>
              <a:spcAft>
                <a:spcPct val="15000"/>
              </a:spcAft>
            </a:pPr>
            <a:r>
              <a:rPr lang="ru-RU" sz="1800">
                <a:cs typeface="Arial" pitchFamily="34" charset="0"/>
              </a:rPr>
              <a:t>	Принятие постановления Правительства Российской Федерации</a:t>
            </a:r>
            <a:r>
              <a:rPr lang="ru-RU" sz="1800"/>
              <a:t> «Об утверждении порядка определения и применения гарантирующими поставщиками нерегулируемых цен на электрическую энергию и мощность»</a:t>
            </a:r>
          </a:p>
          <a:p>
            <a:pPr marL="171450" lvl="1" indent="-171450" defTabSz="844550">
              <a:lnSpc>
                <a:spcPct val="90000"/>
              </a:lnSpc>
              <a:spcAft>
                <a:spcPct val="15000"/>
              </a:spcAft>
            </a:pPr>
            <a:endParaRPr lang="ru-RU" sz="1800">
              <a:cs typeface="Arial" pitchFamily="34" charset="0"/>
            </a:endParaRPr>
          </a:p>
          <a:p>
            <a:pPr marL="171450" lvl="1" indent="-171450" defTabSz="844550">
              <a:lnSpc>
                <a:spcPct val="90000"/>
              </a:lnSpc>
              <a:spcAft>
                <a:spcPct val="15000"/>
              </a:spcAft>
            </a:pPr>
            <a:r>
              <a:rPr lang="ru-RU" sz="1800"/>
              <a:t>	Модификация правил оптового рынка</a:t>
            </a:r>
          </a:p>
          <a:p>
            <a:pPr marL="171450" lvl="1" indent="-171450" defTabSz="844550">
              <a:lnSpc>
                <a:spcPct val="90000"/>
              </a:lnSpc>
              <a:spcAft>
                <a:spcPct val="15000"/>
              </a:spcAft>
            </a:pPr>
            <a:endParaRPr lang="ru-RU" sz="1800"/>
          </a:p>
          <a:p>
            <a:pPr marL="171450" lvl="1" indent="-171450" defTabSz="844550">
              <a:lnSpc>
                <a:spcPct val="90000"/>
              </a:lnSpc>
              <a:spcAft>
                <a:spcPct val="15000"/>
              </a:spcAft>
            </a:pPr>
            <a:r>
              <a:rPr lang="ru-RU" sz="1800"/>
              <a:t>	Изменения правил розничного рынка</a:t>
            </a:r>
          </a:p>
          <a:p>
            <a:pPr marL="171450" lvl="1" indent="-171450" defTabSz="844550">
              <a:lnSpc>
                <a:spcPct val="90000"/>
              </a:lnSpc>
              <a:spcAft>
                <a:spcPct val="15000"/>
              </a:spcAft>
            </a:pPr>
            <a:endParaRPr lang="ru-RU" sz="1800"/>
          </a:p>
          <a:p>
            <a:pPr marL="171450" lvl="1" indent="-171450" defTabSz="844550">
              <a:lnSpc>
                <a:spcPct val="90000"/>
              </a:lnSpc>
              <a:spcAft>
                <a:spcPct val="15000"/>
              </a:spcAft>
            </a:pPr>
            <a:r>
              <a:rPr lang="ru-RU" sz="1800">
                <a:cs typeface="Arial" pitchFamily="34" charset="0"/>
              </a:rPr>
              <a:t>	Проработка    инструментов   оптового   рынка для реализации задач</a:t>
            </a:r>
          </a:p>
          <a:p>
            <a:pPr marL="171450" lvl="1" indent="-171450" defTabSz="844550">
              <a:lnSpc>
                <a:spcPct val="90000"/>
              </a:lnSpc>
              <a:spcAft>
                <a:spcPct val="15000"/>
              </a:spcAft>
            </a:pPr>
            <a:r>
              <a:rPr lang="ru-RU" sz="1800">
                <a:cs typeface="Arial" pitchFamily="34" charset="0"/>
              </a:rPr>
              <a:t>	развития (не только  за  счет  механизмов ДПМ   и для строительства</a:t>
            </a:r>
          </a:p>
          <a:p>
            <a:pPr marL="171450" lvl="1" indent="-171450" defTabSz="844550">
              <a:lnSpc>
                <a:spcPct val="90000"/>
              </a:lnSpc>
              <a:spcAft>
                <a:spcPct val="15000"/>
              </a:spcAft>
            </a:pPr>
            <a:r>
              <a:rPr lang="ru-RU" sz="1800">
                <a:cs typeface="Arial" pitchFamily="34" charset="0"/>
              </a:rPr>
              <a:t>	новой генерации, но и…)</a:t>
            </a:r>
          </a:p>
          <a:p>
            <a:pPr marL="171450" lvl="1" indent="-171450" defTabSz="844550">
              <a:lnSpc>
                <a:spcPct val="90000"/>
              </a:lnSpc>
              <a:spcAft>
                <a:spcPct val="15000"/>
              </a:spcAft>
            </a:pPr>
            <a:endParaRPr lang="ru-RU" sz="1800">
              <a:cs typeface="Arial" pitchFamily="34" charset="0"/>
            </a:endParaRPr>
          </a:p>
          <a:p>
            <a:pPr marL="171450" lvl="1" indent="-171450" defTabSz="844550">
              <a:lnSpc>
                <a:spcPct val="90000"/>
              </a:lnSpc>
              <a:spcAft>
                <a:spcPct val="15000"/>
              </a:spcAft>
            </a:pPr>
            <a:r>
              <a:rPr lang="ru-RU" sz="1800">
                <a:cs typeface="Arial" pitchFamily="34" charset="0"/>
              </a:rPr>
              <a:t>	Проведение    корректировки    тарифообразования   на   услуги    по</a:t>
            </a:r>
          </a:p>
          <a:p>
            <a:pPr marL="171450" lvl="1" indent="-171450" defTabSz="844550">
              <a:lnSpc>
                <a:spcPct val="90000"/>
              </a:lnSpc>
              <a:spcAft>
                <a:spcPct val="15000"/>
              </a:spcAft>
            </a:pPr>
            <a:r>
              <a:rPr lang="ru-RU" sz="1800">
                <a:cs typeface="Arial" pitchFamily="34" charset="0"/>
              </a:rPr>
              <a:t>	передаче электроэнергии – «перезапуск» </a:t>
            </a:r>
            <a:r>
              <a:rPr lang="en-US" sz="1800">
                <a:cs typeface="Arial" pitchFamily="34" charset="0"/>
              </a:rPr>
              <a:t>RAB</a:t>
            </a:r>
            <a:endParaRPr lang="ru-RU" sz="1800"/>
          </a:p>
          <a:p>
            <a:pPr marL="171450" lvl="1" indent="-171450" defTabSz="844550">
              <a:lnSpc>
                <a:spcPct val="90000"/>
              </a:lnSpc>
              <a:spcAft>
                <a:spcPct val="15000"/>
              </a:spcAft>
            </a:pPr>
            <a:endParaRPr lang="ru-RU" sz="1800"/>
          </a:p>
          <a:p>
            <a:pPr marL="171450" lvl="1" indent="-171450" defTabSz="844550">
              <a:lnSpc>
                <a:spcPct val="90000"/>
              </a:lnSpc>
              <a:spcAft>
                <a:spcPct val="15000"/>
              </a:spcAft>
            </a:pPr>
            <a:endParaRPr lang="ru-RU" sz="1800">
              <a:cs typeface="Arial" pitchFamily="34" charset="0"/>
            </a:endParaRP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9583738" y="6613525"/>
            <a:ext cx="3254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000"/>
              <a:t>10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46077" y="693491"/>
          <a:ext cx="8856984" cy="6074473"/>
        </p:xfrm>
        <a:graphic>
          <a:graphicData uri="http://schemas.openxmlformats.org/drawingml/2006/table">
            <a:tbl>
              <a:tblPr/>
              <a:tblGrid>
                <a:gridCol w="2240503"/>
                <a:gridCol w="1435321"/>
                <a:gridCol w="1435321"/>
                <a:gridCol w="1435321"/>
                <a:gridCol w="1306960"/>
                <a:gridCol w="1003558"/>
              </a:tblGrid>
              <a:tr h="522626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1700" b="1" i="0" u="none" strike="noStrike" dirty="0" smtClean="0">
                          <a:latin typeface="Times New Roman"/>
                        </a:rPr>
                        <a:t>Инвестиционные программы распределительного сетевого комплекса (планирование </a:t>
                      </a:r>
                      <a:r>
                        <a:rPr lang="ru-RU" sz="1700" b="1" i="0" u="none" strike="noStrike" dirty="0">
                          <a:latin typeface="Times New Roman"/>
                        </a:rPr>
                        <a:t>и исполнение инвестиционных программ филиалами ОАО "Холдинг </a:t>
                      </a:r>
                      <a:r>
                        <a:rPr lang="ru-RU" sz="1700" b="1" i="0" u="none" strike="noStrike" dirty="0" smtClean="0">
                          <a:latin typeface="Times New Roman"/>
                        </a:rPr>
                        <a:t>МРСК«)</a:t>
                      </a:r>
                      <a:endParaRPr lang="ru-RU" sz="1700" b="1" i="0" u="none" strike="noStrike" dirty="0">
                        <a:latin typeface="Times New Roman"/>
                      </a:endParaRPr>
                    </a:p>
                  </a:txBody>
                  <a:tcPr marL="8294" marR="8294" marT="82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501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latin typeface="Times New Roman"/>
                        </a:rPr>
                        <a:t>Субъект РФ</a:t>
                      </a:r>
                    </a:p>
                  </a:txBody>
                  <a:tcPr marL="8294" marR="8294" marT="82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2010г.</a:t>
                      </a:r>
                    </a:p>
                  </a:txBody>
                  <a:tcPr marL="8294" marR="8294" marT="82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2011г. </a:t>
                      </a:r>
                    </a:p>
                  </a:txBody>
                  <a:tcPr marL="8294" marR="8294" marT="8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рост к факту</a:t>
                      </a:r>
                    </a:p>
                  </a:txBody>
                  <a:tcPr marL="8294" marR="8294" marT="8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6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latin typeface="Times New Roman"/>
                        </a:rPr>
                        <a:t>факт </a:t>
                      </a:r>
                      <a:r>
                        <a:rPr lang="ru-RU" sz="900" b="1" i="0" u="none" strike="noStrike" dirty="0" smtClean="0">
                          <a:latin typeface="Times New Roman"/>
                        </a:rPr>
                        <a:t>финансирования (тыс. руб.)</a:t>
                      </a:r>
                      <a:endParaRPr lang="ru-RU" sz="900" b="1" i="0" u="none" strike="noStrike" dirty="0">
                        <a:latin typeface="Times New Roman"/>
                      </a:endParaRPr>
                    </a:p>
                  </a:txBody>
                  <a:tcPr marL="8294" marR="8294" marT="82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latin typeface="Times New Roman"/>
                        </a:rPr>
                        <a:t>факт </a:t>
                      </a:r>
                      <a:r>
                        <a:rPr lang="ru-RU" sz="900" b="1" i="0" u="none" strike="noStrike" dirty="0" smtClean="0">
                          <a:latin typeface="Times New Roman"/>
                        </a:rPr>
                        <a:t>ввода (тыс. руб.)</a:t>
                      </a:r>
                      <a:endParaRPr lang="ru-RU" sz="900" b="1" i="0" u="none" strike="noStrike" dirty="0">
                        <a:latin typeface="Times New Roman"/>
                      </a:endParaRPr>
                    </a:p>
                  </a:txBody>
                  <a:tcPr marL="8294" marR="8294" marT="8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latin typeface="Times New Roman"/>
                        </a:rPr>
                        <a:t>план (тыс.руб.)</a:t>
                      </a:r>
                      <a:endParaRPr lang="ru-RU" sz="900" b="1" i="0" u="none" strike="noStrike" dirty="0">
                        <a:latin typeface="Times New Roman"/>
                      </a:endParaRPr>
                    </a:p>
                  </a:txBody>
                  <a:tcPr marL="8294" marR="8294" marT="8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latin typeface="Times New Roman"/>
                        </a:rPr>
                        <a:t>финансирования</a:t>
                      </a:r>
                    </a:p>
                  </a:txBody>
                  <a:tcPr marL="8294" marR="8294" marT="8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latin typeface="Times New Roman"/>
                        </a:rPr>
                        <a:t>ввода</a:t>
                      </a:r>
                    </a:p>
                  </a:txBody>
                  <a:tcPr marL="8294" marR="8294" marT="8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</a:tr>
              <a:tr h="1950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latin typeface="Times New Roman"/>
                        </a:rPr>
                        <a:t>Ростовэнерго</a:t>
                      </a:r>
                    </a:p>
                  </a:txBody>
                  <a:tcPr marL="8294" marR="8294" marT="8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1 190 449,0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473 700,0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3 268 019,0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latin typeface="Times New Roman"/>
                        </a:rPr>
                        <a:t>275%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690%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</a:tr>
              <a:tr h="1950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latin typeface="Times New Roman"/>
                        </a:rPr>
                        <a:t>Смоленскэнерго</a:t>
                      </a:r>
                    </a:p>
                  </a:txBody>
                  <a:tcPr marL="8294" marR="8294" marT="8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491 146,0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327 598,8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1 600 000,0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latin typeface="Times New Roman"/>
                        </a:rPr>
                        <a:t>326%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488%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</a:tr>
              <a:tr h="1950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latin typeface="Times New Roman"/>
                        </a:rPr>
                        <a:t>Ставропольэнерго</a:t>
                      </a:r>
                    </a:p>
                  </a:txBody>
                  <a:tcPr marL="8294" marR="8294" marT="8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763 359,7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535 525,1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1 906 000,0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latin typeface="Times New Roman"/>
                        </a:rPr>
                        <a:t>250%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356%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</a:tr>
              <a:tr h="1950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latin typeface="Times New Roman"/>
                        </a:rPr>
                        <a:t>Тамбовэнерго</a:t>
                      </a:r>
                    </a:p>
                  </a:txBody>
                  <a:tcPr marL="8294" marR="8294" marT="8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215 259,0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255 869,0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902 194,0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latin typeface="Times New Roman"/>
                        </a:rPr>
                        <a:t>419%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353%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</a:tr>
              <a:tr h="1950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latin typeface="Times New Roman"/>
                        </a:rPr>
                        <a:t>Тулаэнерго</a:t>
                      </a:r>
                    </a:p>
                  </a:txBody>
                  <a:tcPr marL="8294" marR="8294" marT="8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2 613 894,5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latin typeface="Times New Roman"/>
                        </a:rPr>
                        <a:t>1 571 334,6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4 243 367,0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latin typeface="Times New Roman"/>
                        </a:rPr>
                        <a:t>162%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270%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</a:tr>
              <a:tr h="1950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latin typeface="Times New Roman"/>
                        </a:rPr>
                        <a:t>Костромаэнерго</a:t>
                      </a:r>
                    </a:p>
                  </a:txBody>
                  <a:tcPr marL="8294" marR="8294" marT="8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367 095,0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302 185,0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814 711,9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222%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270%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</a:tr>
              <a:tr h="1950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latin typeface="Times New Roman"/>
                        </a:rPr>
                        <a:t>Воронежэнерго</a:t>
                      </a:r>
                    </a:p>
                  </a:txBody>
                  <a:tcPr marL="8294" marR="8294" marT="8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1 090 242,3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882 860,2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2 180 035,0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200%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247%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</a:tr>
              <a:tr h="1950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latin typeface="Times New Roman"/>
                        </a:rPr>
                        <a:t>Читаэнерго</a:t>
                      </a:r>
                    </a:p>
                  </a:txBody>
                  <a:tcPr marL="8294" marR="8294" marT="8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579 318,0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409 261,0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955 182,0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165%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latin typeface="Times New Roman"/>
                        </a:rPr>
                        <a:t>233%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</a:tr>
              <a:tr h="1950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err="1">
                          <a:latin typeface="Times New Roman"/>
                        </a:rPr>
                        <a:t>Нижновэнерго</a:t>
                      </a:r>
                      <a:endParaRPr lang="ru-RU" sz="900" b="0" i="0" u="none" strike="noStrike" dirty="0">
                        <a:latin typeface="Times New Roman"/>
                      </a:endParaRPr>
                    </a:p>
                  </a:txBody>
                  <a:tcPr marL="8294" marR="8294" marT="8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1 848 127,0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1 309 637,0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3 047 109,0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165%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latin typeface="Times New Roman"/>
                        </a:rPr>
                        <a:t>233%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</a:tr>
              <a:tr h="1950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latin typeface="Times New Roman"/>
                        </a:rPr>
                        <a:t>Омскэнерго</a:t>
                      </a:r>
                    </a:p>
                  </a:txBody>
                  <a:tcPr marL="8294" marR="8294" marT="8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975 725,0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860 260,0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1 999 360,0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205%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latin typeface="Times New Roman"/>
                        </a:rPr>
                        <a:t>232%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</a:tr>
              <a:tr h="1950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latin typeface="Times New Roman"/>
                        </a:rPr>
                        <a:t>Саратовские РС</a:t>
                      </a:r>
                    </a:p>
                  </a:txBody>
                  <a:tcPr marL="8294" marR="8294" marT="8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1 006 404,0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866 557,6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1 926 332,9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191%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latin typeface="Times New Roman"/>
                        </a:rPr>
                        <a:t>222%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</a:tr>
              <a:tr h="1950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latin typeface="Times New Roman"/>
                        </a:rPr>
                        <a:t>ОАО "Тюменьэнерго"</a:t>
                      </a:r>
                    </a:p>
                  </a:txBody>
                  <a:tcPr marL="8294" marR="8294" marT="8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6 274 035,8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6 846 485,5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15 133 169,0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241%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latin typeface="Times New Roman"/>
                        </a:rPr>
                        <a:t>221%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</a:tr>
              <a:tr h="1950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latin typeface="Times New Roman"/>
                        </a:rPr>
                        <a:t>Ульяновские РС</a:t>
                      </a:r>
                    </a:p>
                  </a:txBody>
                  <a:tcPr marL="8294" marR="8294" marT="8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241 879,8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224 319,9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493 241,0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204%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latin typeface="Times New Roman"/>
                        </a:rPr>
                        <a:t>220%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</a:tr>
              <a:tr h="1950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latin typeface="Times New Roman"/>
                        </a:rPr>
                        <a:t>Владимирэнерго</a:t>
                      </a:r>
                    </a:p>
                  </a:txBody>
                  <a:tcPr marL="8294" marR="8294" marT="8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995 876,0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772 074,0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1 500 000,0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151%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latin typeface="Times New Roman"/>
                        </a:rPr>
                        <a:t>194%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</a:tr>
              <a:tr h="1950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latin typeface="Times New Roman"/>
                        </a:rPr>
                        <a:t>Хакасэнерго</a:t>
                      </a:r>
                    </a:p>
                  </a:txBody>
                  <a:tcPr marL="8294" marR="8294" marT="8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303 415,7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251 161,5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485 000,0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160%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latin typeface="Times New Roman"/>
                        </a:rPr>
                        <a:t>193%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</a:tr>
              <a:tr h="1950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latin typeface="Times New Roman"/>
                        </a:rPr>
                        <a:t>Ивэнерго</a:t>
                      </a:r>
                    </a:p>
                  </a:txBody>
                  <a:tcPr marL="8294" marR="8294" marT="8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187 073,6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151 001,4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290 419,0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155%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latin typeface="Times New Roman"/>
                        </a:rPr>
                        <a:t>192%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</a:tr>
              <a:tr h="1950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latin typeface="Times New Roman"/>
                        </a:rPr>
                        <a:t>Пермэнерго</a:t>
                      </a:r>
                    </a:p>
                  </a:txBody>
                  <a:tcPr marL="8294" marR="8294" marT="8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2 696 642,8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2 689 358,2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5 036 546,9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187%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latin typeface="Times New Roman"/>
                        </a:rPr>
                        <a:t>187%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</a:tr>
              <a:tr h="1950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latin typeface="Times New Roman"/>
                        </a:rPr>
                        <a:t>Челябэнерго</a:t>
                      </a:r>
                    </a:p>
                  </a:txBody>
                  <a:tcPr marL="8294" marR="8294" marT="8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857 937,3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1 082 058,6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1 969 275,0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230%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latin typeface="Times New Roman"/>
                        </a:rPr>
                        <a:t>182%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</a:tr>
              <a:tr h="1950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latin typeface="Times New Roman"/>
                        </a:rPr>
                        <a:t>Мариэнерго</a:t>
                      </a:r>
                    </a:p>
                  </a:txBody>
                  <a:tcPr marL="8294" marR="8294" marT="8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177 146,0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167 826,0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300 000,0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169%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latin typeface="Times New Roman"/>
                        </a:rPr>
                        <a:t>179%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</a:tr>
              <a:tr h="1950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latin typeface="Times New Roman"/>
                        </a:rPr>
                        <a:t>Кировэнерго</a:t>
                      </a:r>
                    </a:p>
                  </a:txBody>
                  <a:tcPr marL="8294" marR="8294" marT="8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409 035,0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323 411,0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557 951,0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136%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latin typeface="Times New Roman"/>
                        </a:rPr>
                        <a:t>173%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</a:tr>
              <a:tr h="1950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latin typeface="Times New Roman"/>
                        </a:rPr>
                        <a:t>Свердловэнерго</a:t>
                      </a:r>
                    </a:p>
                  </a:txBody>
                  <a:tcPr marL="8294" marR="8294" marT="8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1 372 572,2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1 502 074,0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2 588 203,1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189%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latin typeface="Times New Roman"/>
                        </a:rPr>
                        <a:t>172%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</a:tr>
              <a:tr h="195015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latin typeface="Times New Roman"/>
                        </a:rPr>
                        <a:t>Псковская область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474 846,6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486 348,1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829 138,0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175%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latin typeface="Times New Roman"/>
                        </a:rPr>
                        <a:t>170%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</a:tr>
              <a:tr h="1950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latin typeface="Times New Roman"/>
                        </a:rPr>
                        <a:t>Чувашэнерго</a:t>
                      </a:r>
                    </a:p>
                  </a:txBody>
                  <a:tcPr marL="8294" marR="8294" marT="8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303 366,1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284 524,8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459 453,4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151%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latin typeface="Times New Roman"/>
                        </a:rPr>
                        <a:t>161%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</a:tr>
              <a:tr h="1950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latin typeface="Times New Roman"/>
                        </a:rPr>
                        <a:t>Брянскэнерго</a:t>
                      </a:r>
                    </a:p>
                  </a:txBody>
                  <a:tcPr marL="8294" marR="8294" marT="8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454 517,0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527 950,0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719 628,0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158%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latin typeface="Times New Roman"/>
                        </a:rPr>
                        <a:t>136%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</a:tr>
              <a:tr h="1950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latin typeface="Times New Roman"/>
                        </a:rPr>
                        <a:t>Орелэнерго</a:t>
                      </a:r>
                    </a:p>
                  </a:txBody>
                  <a:tcPr marL="8294" marR="8294" marT="8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272 186,0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353 703,0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454 948,0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167%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latin typeface="Times New Roman"/>
                        </a:rPr>
                        <a:t>129%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</a:tr>
              <a:tr h="1950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latin typeface="Times New Roman"/>
                        </a:rPr>
                        <a:t>Самарские РС</a:t>
                      </a:r>
                    </a:p>
                  </a:txBody>
                  <a:tcPr marL="8294" marR="8294" marT="8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850 295,7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1 314 732,4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1 495 105,1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latin typeface="Times New Roman"/>
                        </a:rPr>
                        <a:t>176%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latin typeface="Times New Roman"/>
                        </a:rPr>
                        <a:t>114%</a:t>
                      </a:r>
                    </a:p>
                  </a:txBody>
                  <a:tcPr marL="8294" marR="8294" marT="8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F89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84213" y="260350"/>
            <a:ext cx="7667625" cy="595313"/>
          </a:xfrm>
          <a:prstGeom prst="rect">
            <a:avLst/>
          </a:prstGeom>
        </p:spPr>
        <p:txBody>
          <a:bodyPr lIns="91431" tIns="45716" rIns="91431" bIns="45716"/>
          <a:lstStyle/>
          <a:p>
            <a:pPr marL="46033" indent="-46033" defTabSz="706372">
              <a:defRPr/>
            </a:pPr>
            <a:r>
              <a:rPr lang="ru-RU" sz="3000" b="1" kern="0">
                <a:latin typeface="Times New Roman" pitchFamily="18" charset="0"/>
                <a:ea typeface="+mj-ea"/>
                <a:cs typeface="Times New Roman" pitchFamily="18" charset="0"/>
                <a:sym typeface="Arial" pitchFamily="34" charset="0"/>
              </a:rPr>
              <a:t>Электроэнергетика Российской Федерации</a:t>
            </a:r>
          </a:p>
        </p:txBody>
      </p:sp>
      <p:pic>
        <p:nvPicPr>
          <p:cNvPr id="3" name="Picture 2" descr="Рисунок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588"/>
            <a:ext cx="9909175" cy="686117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algn="ctr">
            <a:noFill/>
            <a:round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15364" name="Rectangle 2"/>
          <p:cNvSpPr>
            <a:spLocks noChangeArrowheads="1"/>
          </p:cNvSpPr>
          <p:nvPr/>
        </p:nvSpPr>
        <p:spPr bwMode="auto">
          <a:xfrm>
            <a:off x="1116013" y="268288"/>
            <a:ext cx="7920037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b="1"/>
              <a:t>Инвестиционные программы распределительного сетевого комплекса (продолжение)</a:t>
            </a:r>
          </a:p>
        </p:txBody>
      </p:sp>
      <p:sp>
        <p:nvSpPr>
          <p:cNvPr id="5" name="Прямоугольник 5"/>
          <p:cNvSpPr>
            <a:spLocks noChangeArrowheads="1"/>
          </p:cNvSpPr>
          <p:nvPr/>
        </p:nvSpPr>
        <p:spPr bwMode="auto">
          <a:xfrm>
            <a:off x="3429000" y="1071563"/>
            <a:ext cx="2592388" cy="7191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algn="ctr">
            <a:noFill/>
            <a:round/>
            <a:headEnd/>
            <a:tailEnd/>
          </a:ln>
        </p:spPr>
        <p:txBody>
          <a:bodyPr lIns="72000" tIns="36000" rIns="72000" bIns="36000" anchor="ctr">
            <a:spAutoFit/>
          </a:bodyPr>
          <a:lstStyle/>
          <a:p>
            <a:pPr algn="ctr" defTabSz="457157">
              <a:defRPr/>
            </a:pPr>
            <a:r>
              <a:rPr lang="ru-RU" sz="1400" dirty="0"/>
              <a:t>Увеличение величины «сглаживания» </a:t>
            </a:r>
            <a:endParaRPr lang="en-US" sz="1400" dirty="0"/>
          </a:p>
          <a:p>
            <a:pPr algn="ctr" defTabSz="457157">
              <a:defRPr/>
            </a:pPr>
            <a:r>
              <a:rPr lang="ru-RU" sz="1400" dirty="0"/>
              <a:t>НВВ РСК на 2011 год</a:t>
            </a:r>
          </a:p>
        </p:txBody>
      </p:sp>
      <p:sp>
        <p:nvSpPr>
          <p:cNvPr id="6" name="Прямоугольник 7"/>
          <p:cNvSpPr>
            <a:spLocks noChangeArrowheads="1"/>
          </p:cNvSpPr>
          <p:nvPr/>
        </p:nvSpPr>
        <p:spPr bwMode="auto">
          <a:xfrm>
            <a:off x="6858000" y="1071563"/>
            <a:ext cx="1890713" cy="7493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algn="ctr">
            <a:noFill/>
            <a:round/>
            <a:headEnd/>
            <a:tailEnd/>
          </a:ln>
        </p:spPr>
        <p:txBody>
          <a:bodyPr lIns="72000" tIns="36000" rIns="72000" bIns="36000" anchor="ctr">
            <a:spAutoFit/>
          </a:bodyPr>
          <a:lstStyle/>
          <a:p>
            <a:pPr algn="ctr" defTabSz="457157">
              <a:defRPr/>
            </a:pPr>
            <a:r>
              <a:rPr lang="ru-RU" sz="1400" dirty="0"/>
              <a:t>Существенный рост тарифов</a:t>
            </a:r>
          </a:p>
          <a:p>
            <a:pPr algn="ctr" defTabSz="457157">
              <a:defRPr/>
            </a:pPr>
            <a:r>
              <a:rPr lang="ru-RU" sz="1400" dirty="0"/>
              <a:t> с 2012 года</a:t>
            </a:r>
          </a:p>
          <a:p>
            <a:pPr algn="ctr" defTabSz="457157">
              <a:defRPr/>
            </a:pPr>
            <a:endParaRPr lang="ru-RU" sz="100" dirty="0"/>
          </a:p>
          <a:p>
            <a:pPr algn="ctr" defTabSz="457157">
              <a:defRPr/>
            </a:pPr>
            <a:endParaRPr lang="ru-RU" sz="100" dirty="0"/>
          </a:p>
        </p:txBody>
      </p:sp>
      <p:sp>
        <p:nvSpPr>
          <p:cNvPr id="7" name="Стрелка вправо 9"/>
          <p:cNvSpPr>
            <a:spLocks noChangeArrowheads="1"/>
          </p:cNvSpPr>
          <p:nvPr/>
        </p:nvSpPr>
        <p:spPr bwMode="auto">
          <a:xfrm>
            <a:off x="6083300" y="1196975"/>
            <a:ext cx="720725" cy="431800"/>
          </a:xfrm>
          <a:prstGeom prst="rightArrow">
            <a:avLst>
              <a:gd name="adj1" fmla="val 50000"/>
              <a:gd name="adj2" fmla="val 50089"/>
            </a:avLst>
          </a:prstGeom>
          <a:solidFill>
            <a:schemeClr val="accent1">
              <a:lumMod val="75000"/>
            </a:schemeClr>
          </a:solidFill>
          <a:ln w="9525" algn="ctr">
            <a:noFill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defTabSz="457157">
              <a:defRPr/>
            </a:pPr>
            <a:endParaRPr lang="ru-RU" sz="1600"/>
          </a:p>
        </p:txBody>
      </p:sp>
      <p:graphicFrame>
        <p:nvGraphicFramePr>
          <p:cNvPr id="8" name="Диаграмма 7"/>
          <p:cNvGraphicFramePr>
            <a:graphicFrameLocks/>
          </p:cNvGraphicFramePr>
          <p:nvPr/>
        </p:nvGraphicFramePr>
        <p:xfrm>
          <a:off x="0" y="2420888"/>
          <a:ext cx="8964488" cy="4437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369" name="Прямоугольник 8"/>
          <p:cNvSpPr>
            <a:spLocks noChangeArrowheads="1"/>
          </p:cNvSpPr>
          <p:nvPr/>
        </p:nvSpPr>
        <p:spPr bwMode="auto">
          <a:xfrm>
            <a:off x="323850" y="1895475"/>
            <a:ext cx="8424863" cy="619125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algn="ctr"/>
            <a:r>
              <a:rPr lang="ru-RU" sz="1700" b="1">
                <a:solidFill>
                  <a:srgbClr val="FF0000"/>
                </a:solidFill>
              </a:rPr>
              <a:t>Инвестиционные программы  должны быть скорректированы с учетом  мер по их оптимизации</a:t>
            </a:r>
            <a:r>
              <a:rPr lang="ru-RU" sz="1600" b="1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10" name="Прямоугольник 7"/>
          <p:cNvSpPr>
            <a:spLocks noChangeArrowheads="1"/>
          </p:cNvSpPr>
          <p:nvPr/>
        </p:nvSpPr>
        <p:spPr bwMode="auto">
          <a:xfrm>
            <a:off x="323850" y="1033463"/>
            <a:ext cx="2232025" cy="7191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algn="ctr">
            <a:noFill/>
            <a:round/>
            <a:headEnd/>
            <a:tailEnd/>
          </a:ln>
        </p:spPr>
        <p:txBody>
          <a:bodyPr lIns="72000" tIns="36000" rIns="72000" bIns="36000" anchor="ctr">
            <a:spAutoFit/>
          </a:bodyPr>
          <a:lstStyle/>
          <a:p>
            <a:pPr algn="ctr" defTabSz="457157">
              <a:defRPr/>
            </a:pPr>
            <a:r>
              <a:rPr lang="ru-RU" sz="1400" dirty="0"/>
              <a:t>Необходимость снижения тарифов</a:t>
            </a:r>
          </a:p>
          <a:p>
            <a:pPr algn="ctr" defTabSz="457157">
              <a:defRPr/>
            </a:pPr>
            <a:r>
              <a:rPr lang="ru-RU" sz="1400" dirty="0"/>
              <a:t> в 2011 году </a:t>
            </a:r>
          </a:p>
        </p:txBody>
      </p:sp>
      <p:sp>
        <p:nvSpPr>
          <p:cNvPr id="11" name="Стрелка вправо 9"/>
          <p:cNvSpPr>
            <a:spLocks noChangeArrowheads="1"/>
          </p:cNvSpPr>
          <p:nvPr/>
        </p:nvSpPr>
        <p:spPr bwMode="auto">
          <a:xfrm>
            <a:off x="2643188" y="1214438"/>
            <a:ext cx="720725" cy="431800"/>
          </a:xfrm>
          <a:prstGeom prst="rightArrow">
            <a:avLst>
              <a:gd name="adj1" fmla="val 50000"/>
              <a:gd name="adj2" fmla="val 50089"/>
            </a:avLst>
          </a:prstGeom>
          <a:solidFill>
            <a:schemeClr val="accent1">
              <a:lumMod val="75000"/>
            </a:schemeClr>
          </a:solidFill>
          <a:ln w="9525" algn="ctr">
            <a:noFill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defTabSz="457157">
              <a:defRPr/>
            </a:pPr>
            <a:endParaRPr lang="ru-RU" sz="1600"/>
          </a:p>
        </p:txBody>
      </p:sp>
      <p:sp>
        <p:nvSpPr>
          <p:cNvPr id="15372" name="Прямоугольник 11"/>
          <p:cNvSpPr>
            <a:spLocks noChangeArrowheads="1"/>
          </p:cNvSpPr>
          <p:nvPr/>
        </p:nvSpPr>
        <p:spPr bwMode="auto">
          <a:xfrm>
            <a:off x="9097963" y="6500813"/>
            <a:ext cx="46037" cy="357187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800000"/>
              </a:buClr>
              <a:buFontTx/>
              <a:buChar char="•"/>
            </a:pPr>
            <a:endParaRPr lang="ru-RU" sz="2800">
              <a:solidFill>
                <a:srgbClr val="392613"/>
              </a:solidFill>
              <a:latin typeface="Times New Roman" pitchFamily="18" charset="0"/>
            </a:endParaRPr>
          </a:p>
        </p:txBody>
      </p:sp>
      <p:sp>
        <p:nvSpPr>
          <p:cNvPr id="15373" name="Номер слайда 3"/>
          <p:cNvSpPr txBox="1">
            <a:spLocks/>
          </p:cNvSpPr>
          <p:nvPr/>
        </p:nvSpPr>
        <p:spPr bwMode="auto">
          <a:xfrm>
            <a:off x="8572500" y="6400800"/>
            <a:ext cx="4191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4" name="TextBox 13"/>
          <p:cNvSpPr txBox="1">
            <a:spLocks noChangeArrowheads="1"/>
          </p:cNvSpPr>
          <p:nvPr/>
        </p:nvSpPr>
        <p:spPr bwMode="auto">
          <a:xfrm>
            <a:off x="9653588" y="6613525"/>
            <a:ext cx="3254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000"/>
              <a:t>11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806450" y="319088"/>
            <a:ext cx="82296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b="1"/>
              <a:t>«Перезагрузка» долгосрочных тарифных решений по электросетевому комплексу</a:t>
            </a:r>
          </a:p>
        </p:txBody>
      </p:sp>
      <p:grpSp>
        <p:nvGrpSpPr>
          <p:cNvPr id="2" name="Группа 19"/>
          <p:cNvGrpSpPr>
            <a:grpSpLocks/>
          </p:cNvGrpSpPr>
          <p:nvPr/>
        </p:nvGrpSpPr>
        <p:grpSpPr bwMode="auto">
          <a:xfrm>
            <a:off x="250823" y="990600"/>
            <a:ext cx="8678894" cy="1296988"/>
            <a:chOff x="251520" y="1052735"/>
            <a:chExt cx="8892481" cy="1296145"/>
          </a:xfrm>
          <a:solidFill>
            <a:srgbClr val="9AF89E"/>
          </a:solidFill>
        </p:grpSpPr>
        <p:grpSp>
          <p:nvGrpSpPr>
            <p:cNvPr id="3" name="Группа 13"/>
            <p:cNvGrpSpPr>
              <a:grpSpLocks/>
            </p:cNvGrpSpPr>
            <p:nvPr/>
          </p:nvGrpSpPr>
          <p:grpSpPr bwMode="auto">
            <a:xfrm>
              <a:off x="251520" y="1052736"/>
              <a:ext cx="1008112" cy="1296144"/>
              <a:chOff x="0" y="4826"/>
              <a:chExt cx="748812" cy="1069730"/>
            </a:xfrm>
            <a:grpFill/>
          </p:grpSpPr>
          <p:sp>
            <p:nvSpPr>
              <p:cNvPr id="8" name="Нашивка 7"/>
              <p:cNvSpPr/>
              <p:nvPr/>
            </p:nvSpPr>
            <p:spPr>
              <a:xfrm rot="5400000">
                <a:off x="-160431" y="165257"/>
                <a:ext cx="1069730" cy="748868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9" name="Нашивка 4"/>
              <p:cNvSpPr/>
              <p:nvPr/>
            </p:nvSpPr>
            <p:spPr>
              <a:xfrm>
                <a:off x="0" y="379297"/>
                <a:ext cx="748868" cy="320788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7620" tIns="7620" rIns="7620" bIns="7620" spcCol="1270" anchor="ctr"/>
              <a:lstStyle/>
              <a:p>
                <a:pPr algn="ctr" defTabSz="5334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sz="12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&gt;</a:t>
                </a:r>
                <a:r>
                  <a:rPr lang="ru-RU" sz="12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2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01.01.2012</a:t>
                </a:r>
              </a:p>
            </p:txBody>
          </p:sp>
        </p:grpSp>
        <p:sp>
          <p:nvSpPr>
            <p:cNvPr id="7" name="Прямоугольник с двумя скругленными соседними углами 6"/>
            <p:cNvSpPr/>
            <p:nvPr/>
          </p:nvSpPr>
          <p:spPr bwMode="auto">
            <a:xfrm rot="5400000">
              <a:off x="4806031" y="-2493587"/>
              <a:ext cx="791647" cy="7884292"/>
            </a:xfrm>
            <a:prstGeom prst="round2SameRect">
              <a:avLst/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4" name="Группа 13"/>
          <p:cNvGrpSpPr>
            <a:grpSpLocks/>
          </p:cNvGrpSpPr>
          <p:nvPr/>
        </p:nvGrpSpPr>
        <p:grpSpPr bwMode="auto">
          <a:xfrm>
            <a:off x="250824" y="2070101"/>
            <a:ext cx="1008063" cy="1657350"/>
            <a:chOff x="0" y="4826"/>
            <a:chExt cx="748812" cy="1069730"/>
          </a:xfrm>
          <a:solidFill>
            <a:srgbClr val="9AF89E"/>
          </a:solidFill>
        </p:grpSpPr>
        <p:sp>
          <p:nvSpPr>
            <p:cNvPr id="11" name="Нашивка 10"/>
            <p:cNvSpPr/>
            <p:nvPr/>
          </p:nvSpPr>
          <p:spPr>
            <a:xfrm rot="5400000">
              <a:off x="-160459" y="165285"/>
              <a:ext cx="1069730" cy="748812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Нашивка 4"/>
            <p:cNvSpPr/>
            <p:nvPr/>
          </p:nvSpPr>
          <p:spPr>
            <a:xfrm>
              <a:off x="0" y="378821"/>
              <a:ext cx="748812" cy="32173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620" tIns="7620" rIns="7620" bIns="7620" spcCol="1270" anchor="ctr"/>
            <a:lstStyle/>
            <a:p>
              <a:pPr algn="ctr" defTabSz="5334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&gt;</a:t>
              </a:r>
              <a:r>
                <a:rPr lang="ru-RU" sz="12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01.03.2012</a:t>
              </a:r>
            </a:p>
          </p:txBody>
        </p:sp>
      </p:grpSp>
      <p:grpSp>
        <p:nvGrpSpPr>
          <p:cNvPr id="5" name="Группа 16"/>
          <p:cNvGrpSpPr>
            <a:grpSpLocks/>
          </p:cNvGrpSpPr>
          <p:nvPr/>
        </p:nvGrpSpPr>
        <p:grpSpPr bwMode="auto">
          <a:xfrm>
            <a:off x="1258885" y="2070102"/>
            <a:ext cx="7670831" cy="1227135"/>
            <a:chOff x="748811" y="4827"/>
            <a:chExt cx="8078951" cy="923173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4" name="Прямоугольник с двумя скругленными соседними углами 13"/>
            <p:cNvSpPr/>
            <p:nvPr/>
          </p:nvSpPr>
          <p:spPr>
            <a:xfrm rot="5400000">
              <a:off x="4326700" y="-3573062"/>
              <a:ext cx="923173" cy="8078951"/>
            </a:xfrm>
            <a:prstGeom prst="round2SameRect">
              <a:avLst/>
            </a:prstGeom>
            <a:solidFill>
              <a:srgbClr val="9AF89E"/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Прямоугольник 14"/>
            <p:cNvSpPr/>
            <p:nvPr/>
          </p:nvSpPr>
          <p:spPr>
            <a:xfrm>
              <a:off x="748811" y="38266"/>
              <a:ext cx="8078951" cy="851518"/>
            </a:xfrm>
            <a:prstGeom prst="rect">
              <a:avLst/>
            </a:prstGeom>
            <a:solidFill>
              <a:srgbClr val="9AF89E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35128" tIns="12065" rIns="12065" bIns="12065" spcCol="1270" anchor="ctr"/>
            <a:lstStyle/>
            <a:p>
              <a:pPr marL="171450" lvl="1" indent="-171450" defTabSz="84455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2000" dirty="0">
                  <a:latin typeface="Times New Roman" pitchFamily="18" charset="0"/>
                  <a:cs typeface="Times New Roman" pitchFamily="18" charset="0"/>
                </a:rPr>
                <a:t>Корректировка долгосрочных инвестиционных программ с учетом оптимизации по стоимости, структуре источников финансирования, а также соответствия с программой перспективного развития субъекта РФ</a:t>
              </a:r>
            </a:p>
          </p:txBody>
        </p:sp>
      </p:grpSp>
      <p:grpSp>
        <p:nvGrpSpPr>
          <p:cNvPr id="6" name="Группа 27"/>
          <p:cNvGrpSpPr>
            <a:grpSpLocks/>
          </p:cNvGrpSpPr>
          <p:nvPr/>
        </p:nvGrpSpPr>
        <p:grpSpPr bwMode="auto">
          <a:xfrm>
            <a:off x="287337" y="3582988"/>
            <a:ext cx="8642380" cy="1295400"/>
            <a:chOff x="251520" y="1052736"/>
            <a:chExt cx="8892480" cy="1296144"/>
          </a:xfrm>
          <a:solidFill>
            <a:srgbClr val="9AF89E"/>
          </a:solidFill>
        </p:grpSpPr>
        <p:grpSp>
          <p:nvGrpSpPr>
            <p:cNvPr id="10" name="Группа 13"/>
            <p:cNvGrpSpPr>
              <a:grpSpLocks/>
            </p:cNvGrpSpPr>
            <p:nvPr/>
          </p:nvGrpSpPr>
          <p:grpSpPr bwMode="auto">
            <a:xfrm>
              <a:off x="251520" y="1052736"/>
              <a:ext cx="1008112" cy="1296144"/>
              <a:chOff x="0" y="4826"/>
              <a:chExt cx="748812" cy="1069730"/>
            </a:xfrm>
            <a:grpFill/>
          </p:grpSpPr>
          <p:sp>
            <p:nvSpPr>
              <p:cNvPr id="21" name="Нашивка 20"/>
              <p:cNvSpPr/>
              <p:nvPr/>
            </p:nvSpPr>
            <p:spPr>
              <a:xfrm rot="5400000">
                <a:off x="-160672" y="165498"/>
                <a:ext cx="1069730" cy="748385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2" name="Нашивка 4"/>
              <p:cNvSpPr/>
              <p:nvPr/>
            </p:nvSpPr>
            <p:spPr>
              <a:xfrm>
                <a:off x="0" y="379756"/>
                <a:ext cx="748385" cy="319870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7620" tIns="7620" rIns="7620" bIns="7620" spcCol="1270" anchor="ctr"/>
              <a:lstStyle/>
              <a:p>
                <a:pPr algn="ctr" defTabSz="5334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sz="12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&gt;</a:t>
                </a:r>
                <a:r>
                  <a:rPr lang="ru-RU" sz="12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01.04.2012</a:t>
                </a:r>
              </a:p>
            </p:txBody>
          </p:sp>
        </p:grpSp>
        <p:grpSp>
          <p:nvGrpSpPr>
            <p:cNvPr id="13" name="Группа 16"/>
            <p:cNvGrpSpPr>
              <a:grpSpLocks/>
            </p:cNvGrpSpPr>
            <p:nvPr/>
          </p:nvGrpSpPr>
          <p:grpSpPr bwMode="auto">
            <a:xfrm>
              <a:off x="1259632" y="1052736"/>
              <a:ext cx="7884368" cy="792088"/>
              <a:chOff x="748811" y="4827"/>
              <a:chExt cx="8038030" cy="695324"/>
            </a:xfrm>
            <a:grpFill/>
          </p:grpSpPr>
          <p:sp>
            <p:nvSpPr>
              <p:cNvPr id="19" name="Прямоугольник с двумя скругленными соседними углами 18"/>
              <p:cNvSpPr/>
              <p:nvPr/>
            </p:nvSpPr>
            <p:spPr>
              <a:xfrm rot="5400000">
                <a:off x="4419639" y="-3666586"/>
                <a:ext cx="695790" cy="8038615"/>
              </a:xfrm>
              <a:prstGeom prst="round2SameRect">
                <a:avLst/>
              </a:prstGeom>
              <a:grpFill/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0" name="Прямоугольник 19"/>
              <p:cNvSpPr/>
              <p:nvPr/>
            </p:nvSpPr>
            <p:spPr>
              <a:xfrm>
                <a:off x="748226" y="38292"/>
                <a:ext cx="8004882" cy="628860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lIns="135128" tIns="12065" rIns="12065" bIns="12065" spcCol="1270" anchor="ctr"/>
              <a:lstStyle/>
              <a:p>
                <a:pPr marL="171450" lvl="1" indent="-171450" defTabSz="844550">
                  <a:lnSpc>
                    <a:spcPct val="90000"/>
                  </a:lnSpc>
                  <a:spcAft>
                    <a:spcPct val="15000"/>
                  </a:spcAft>
                  <a:buFontTx/>
                  <a:buChar char="••"/>
                  <a:defRPr/>
                </a:pP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Регулирующими органами корректируются долгосрочные параметры регулирования и согласовываются с ФСТ России</a:t>
                </a:r>
              </a:p>
            </p:txBody>
          </p:sp>
        </p:grpSp>
      </p:grpSp>
      <p:grpSp>
        <p:nvGrpSpPr>
          <p:cNvPr id="16" name="Группа 34"/>
          <p:cNvGrpSpPr>
            <a:grpSpLocks/>
          </p:cNvGrpSpPr>
          <p:nvPr/>
        </p:nvGrpSpPr>
        <p:grpSpPr bwMode="auto">
          <a:xfrm>
            <a:off x="287337" y="4662488"/>
            <a:ext cx="8642380" cy="1296988"/>
            <a:chOff x="251520" y="1052736"/>
            <a:chExt cx="8892480" cy="1296144"/>
          </a:xfrm>
          <a:solidFill>
            <a:srgbClr val="9AF89E"/>
          </a:solidFill>
        </p:grpSpPr>
        <p:grpSp>
          <p:nvGrpSpPr>
            <p:cNvPr id="17" name="Группа 13"/>
            <p:cNvGrpSpPr>
              <a:grpSpLocks/>
            </p:cNvGrpSpPr>
            <p:nvPr/>
          </p:nvGrpSpPr>
          <p:grpSpPr bwMode="auto">
            <a:xfrm>
              <a:off x="251520" y="1052736"/>
              <a:ext cx="1008112" cy="1296144"/>
              <a:chOff x="0" y="4826"/>
              <a:chExt cx="748812" cy="1069730"/>
            </a:xfrm>
            <a:grpFill/>
          </p:grpSpPr>
          <p:sp>
            <p:nvSpPr>
              <p:cNvPr id="26" name="Нашивка 25"/>
              <p:cNvSpPr/>
              <p:nvPr/>
            </p:nvSpPr>
            <p:spPr>
              <a:xfrm rot="5400000">
                <a:off x="-160192" y="165018"/>
                <a:ext cx="1069730" cy="749346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7" name="Нашивка 4"/>
              <p:cNvSpPr/>
              <p:nvPr/>
            </p:nvSpPr>
            <p:spPr>
              <a:xfrm>
                <a:off x="0" y="379297"/>
                <a:ext cx="749346" cy="320788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7620" tIns="7620" rIns="7620" bIns="7620" spcCol="1270" anchor="ctr"/>
              <a:lstStyle/>
              <a:p>
                <a:pPr algn="ctr" defTabSz="5334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ru-RU" sz="12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01.07.2012</a:t>
                </a:r>
              </a:p>
            </p:txBody>
          </p:sp>
        </p:grpSp>
        <p:sp>
          <p:nvSpPr>
            <p:cNvPr id="25" name="Прямоугольник с двумя скругленными соседними углами 24"/>
            <p:cNvSpPr/>
            <p:nvPr/>
          </p:nvSpPr>
          <p:spPr bwMode="auto">
            <a:xfrm rot="5400000">
              <a:off x="4806352" y="-2493265"/>
              <a:ext cx="791648" cy="7883649"/>
            </a:xfrm>
            <a:prstGeom prst="round2SameRect">
              <a:avLst/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16392" name="Прямоугольник 27"/>
          <p:cNvSpPr>
            <a:spLocks noChangeArrowheads="1"/>
          </p:cNvSpPr>
          <p:nvPr/>
        </p:nvSpPr>
        <p:spPr bwMode="auto">
          <a:xfrm>
            <a:off x="9097963" y="6500813"/>
            <a:ext cx="46037" cy="357187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800000"/>
              </a:buClr>
              <a:buFontTx/>
              <a:buChar char="•"/>
            </a:pPr>
            <a:endParaRPr lang="ru-RU" sz="2800">
              <a:solidFill>
                <a:srgbClr val="392613"/>
              </a:solidFill>
              <a:latin typeface="Times New Roman" pitchFamily="18" charset="0"/>
            </a:endParaRPr>
          </a:p>
        </p:txBody>
      </p:sp>
      <p:sp>
        <p:nvSpPr>
          <p:cNvPr id="16393" name="Номер слайда 3"/>
          <p:cNvSpPr txBox="1">
            <a:spLocks/>
          </p:cNvSpPr>
          <p:nvPr/>
        </p:nvSpPr>
        <p:spPr bwMode="auto">
          <a:xfrm>
            <a:off x="8572500" y="6554788"/>
            <a:ext cx="4191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4" name="Прямоугольник 29"/>
          <p:cNvSpPr>
            <a:spLocks noChangeArrowheads="1"/>
          </p:cNvSpPr>
          <p:nvPr/>
        </p:nvSpPr>
        <p:spPr bwMode="auto">
          <a:xfrm>
            <a:off x="1285875" y="4797425"/>
            <a:ext cx="7572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lvl="1" indent="-171450" defTabSz="844550">
              <a:lnSpc>
                <a:spcPct val="90000"/>
              </a:lnSpc>
              <a:spcAft>
                <a:spcPct val="15000"/>
              </a:spcAft>
              <a:buFontTx/>
              <a:buChar char="•"/>
            </a:pPr>
            <a:r>
              <a:rPr lang="ru-RU" sz="2000">
                <a:cs typeface="Times New Roman" pitchFamily="18" charset="0"/>
              </a:rPr>
              <a:t>Принятие новых тарифных решений со сроком вступления в силу с 01.07.2012г.</a:t>
            </a:r>
          </a:p>
        </p:txBody>
      </p:sp>
      <p:sp>
        <p:nvSpPr>
          <p:cNvPr id="16395" name="Прямоугольник 30"/>
          <p:cNvSpPr>
            <a:spLocks noChangeArrowheads="1"/>
          </p:cNvSpPr>
          <p:nvPr/>
        </p:nvSpPr>
        <p:spPr bwMode="auto">
          <a:xfrm>
            <a:off x="1285875" y="1011238"/>
            <a:ext cx="7500938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lvl="1" indent="-171450" algn="ctr" defTabSz="844550">
              <a:lnSpc>
                <a:spcPct val="90000"/>
              </a:lnSpc>
              <a:spcAft>
                <a:spcPct val="15000"/>
              </a:spcAft>
              <a:buFontTx/>
              <a:buChar char="•"/>
            </a:pPr>
            <a:r>
              <a:rPr lang="ru-RU" sz="2000">
                <a:cs typeface="Times New Roman" pitchFamily="18" charset="0"/>
              </a:rPr>
              <a:t>Установление регулирующими органами единых (котловых)</a:t>
            </a:r>
          </a:p>
          <a:p>
            <a:pPr marL="171450" lvl="1" indent="-171450" defTabSz="844550">
              <a:lnSpc>
                <a:spcPct val="90000"/>
              </a:lnSpc>
              <a:spcAft>
                <a:spcPct val="15000"/>
              </a:spcAft>
            </a:pPr>
            <a:r>
              <a:rPr lang="ru-RU" sz="2000">
                <a:cs typeface="Times New Roman" pitchFamily="18" charset="0"/>
              </a:rPr>
              <a:t>   тарифов на уровне 2011 года</a:t>
            </a:r>
          </a:p>
        </p:txBody>
      </p:sp>
      <p:sp>
        <p:nvSpPr>
          <p:cNvPr id="16396" name="Прямоугольник 31"/>
          <p:cNvSpPr>
            <a:spLocks noChangeArrowheads="1"/>
          </p:cNvSpPr>
          <p:nvPr/>
        </p:nvSpPr>
        <p:spPr bwMode="auto">
          <a:xfrm>
            <a:off x="1285875" y="5670550"/>
            <a:ext cx="7607300" cy="720725"/>
          </a:xfrm>
          <a:prstGeom prst="rect">
            <a:avLst/>
          </a:prstGeom>
          <a:noFill/>
          <a:ln w="4127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1800"/>
              <a:t>Для реализации будет принято постановление Правительства Российской Федерации</a:t>
            </a:r>
          </a:p>
          <a:p>
            <a:endParaRPr lang="ru-RU" sz="1800"/>
          </a:p>
        </p:txBody>
      </p:sp>
      <p:sp>
        <p:nvSpPr>
          <p:cNvPr id="16397" name="TextBox 32"/>
          <p:cNvSpPr txBox="1">
            <a:spLocks noChangeArrowheads="1"/>
          </p:cNvSpPr>
          <p:nvPr/>
        </p:nvSpPr>
        <p:spPr bwMode="auto">
          <a:xfrm>
            <a:off x="9653588" y="6616700"/>
            <a:ext cx="3254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000"/>
              <a:t>12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2"/>
          <p:cNvSpPr txBox="1">
            <a:spLocks noChangeArrowheads="1"/>
          </p:cNvSpPr>
          <p:nvPr/>
        </p:nvSpPr>
        <p:spPr bwMode="auto">
          <a:xfrm>
            <a:off x="1858963" y="638175"/>
            <a:ext cx="6408737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/>
              <a:t>Контрольная деятельность ФСТ России</a:t>
            </a:r>
          </a:p>
        </p:txBody>
      </p:sp>
      <p:sp>
        <p:nvSpPr>
          <p:cNvPr id="17411" name="TextBox 4"/>
          <p:cNvSpPr txBox="1">
            <a:spLocks noChangeArrowheads="1"/>
          </p:cNvSpPr>
          <p:nvPr/>
        </p:nvSpPr>
        <p:spPr bwMode="auto">
          <a:xfrm>
            <a:off x="346075" y="1341438"/>
            <a:ext cx="9145588" cy="621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600"/>
              <a:t>	</a:t>
            </a:r>
            <a:r>
              <a:rPr lang="ru-RU" sz="1800"/>
              <a:t>Проверено более 11 тысяч тарифных решений органов исполнительной власти субъектов Российской Федерации в области государственного регулирования тарифов.</a:t>
            </a:r>
          </a:p>
          <a:p>
            <a:pPr algn="just"/>
            <a:endParaRPr lang="ru-RU" sz="1600"/>
          </a:p>
          <a:p>
            <a:pPr algn="just"/>
            <a:endParaRPr lang="ru-RU" sz="1600"/>
          </a:p>
          <a:p>
            <a:pPr algn="just"/>
            <a:r>
              <a:rPr lang="ru-RU" sz="1600"/>
              <a:t>	</a:t>
            </a:r>
            <a:r>
              <a:rPr lang="ru-RU" sz="1800"/>
              <a:t>Направлено 3166 требований о приведении решений в соответствие с законодательством Российской Федерации в области государственного регулирования тарифов.</a:t>
            </a:r>
          </a:p>
          <a:p>
            <a:pPr algn="just"/>
            <a:endParaRPr lang="ru-RU" sz="1600"/>
          </a:p>
          <a:p>
            <a:pPr algn="just"/>
            <a:r>
              <a:rPr lang="ru-RU" sz="1600"/>
              <a:t>	</a:t>
            </a:r>
            <a:r>
              <a:rPr lang="ru-RU" sz="1800"/>
              <a:t>С 01.01.11 по 21.09.11г. ФСТ России было возбуждено 45 дел о привлечении к административной ответственности. </a:t>
            </a:r>
          </a:p>
          <a:p>
            <a:pPr algn="just"/>
            <a:endParaRPr lang="ru-RU" sz="1800"/>
          </a:p>
          <a:p>
            <a:pPr algn="just"/>
            <a:r>
              <a:rPr lang="ru-RU" sz="1800"/>
              <a:t>	Вынесено 11 постановлений о наложении штрафов.  </a:t>
            </a:r>
          </a:p>
          <a:p>
            <a:pPr algn="just"/>
            <a:endParaRPr lang="ru-RU" sz="1800"/>
          </a:p>
          <a:p>
            <a:pPr algn="just"/>
            <a:r>
              <a:rPr lang="ru-RU" sz="1800"/>
              <a:t>	Постановлением Таганского районного суда назначено наказание в виде шестимесячной дисквалификации руководителю органа исполнительной власти субъекта Российской Федерации в области государственного регулирования тарифов.</a:t>
            </a:r>
          </a:p>
          <a:p>
            <a:pPr algn="just"/>
            <a:endParaRPr lang="ru-RU" sz="1600"/>
          </a:p>
          <a:p>
            <a:pPr algn="just"/>
            <a:r>
              <a:rPr lang="ru-RU" sz="1600"/>
              <a:t>	</a:t>
            </a:r>
          </a:p>
          <a:p>
            <a:pPr algn="just"/>
            <a:r>
              <a:rPr lang="ru-RU" sz="1600"/>
              <a:t>	</a:t>
            </a:r>
          </a:p>
          <a:p>
            <a:pPr algn="just"/>
            <a:r>
              <a:rPr lang="ru-RU" sz="1600"/>
              <a:t>	</a:t>
            </a:r>
          </a:p>
          <a:p>
            <a:pPr algn="just"/>
            <a:endParaRPr lang="ru-RU" sz="1600"/>
          </a:p>
        </p:txBody>
      </p:sp>
      <p:sp>
        <p:nvSpPr>
          <p:cNvPr id="17412" name="TextBox 5"/>
          <p:cNvSpPr txBox="1">
            <a:spLocks noChangeArrowheads="1"/>
          </p:cNvSpPr>
          <p:nvPr/>
        </p:nvSpPr>
        <p:spPr bwMode="auto">
          <a:xfrm>
            <a:off x="9583738" y="6613525"/>
            <a:ext cx="3254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000"/>
              <a:t>13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1"/>
          <p:cNvSpPr txBox="1">
            <a:spLocks noChangeArrowheads="1"/>
          </p:cNvSpPr>
          <p:nvPr/>
        </p:nvSpPr>
        <p:spPr bwMode="auto">
          <a:xfrm>
            <a:off x="274638" y="414338"/>
            <a:ext cx="8885237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/>
              <a:t>Региональные органы регулирования</a:t>
            </a:r>
          </a:p>
        </p:txBody>
      </p:sp>
      <p:sp>
        <p:nvSpPr>
          <p:cNvPr id="18435" name="TextBox 2"/>
          <p:cNvSpPr txBox="1">
            <a:spLocks noChangeArrowheads="1"/>
          </p:cNvSpPr>
          <p:nvPr/>
        </p:nvSpPr>
        <p:spPr bwMode="auto">
          <a:xfrm>
            <a:off x="274638" y="828675"/>
            <a:ext cx="9144000" cy="501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600" dirty="0"/>
              <a:t>	В течении 2009-2010 гг. значительно увеличились полномочия органов исполнительной власти субъектов Российской Федерации в связи с</a:t>
            </a:r>
            <a:r>
              <a:rPr lang="en-US" sz="1600" dirty="0"/>
              <a:t>:</a:t>
            </a:r>
            <a:endParaRPr lang="ru-RU" sz="1600" dirty="0"/>
          </a:p>
          <a:p>
            <a:pPr algn="just"/>
            <a:endParaRPr lang="ru-RU" sz="1600" dirty="0"/>
          </a:p>
          <a:p>
            <a:pPr algn="just"/>
            <a:r>
              <a:rPr lang="ru-RU" sz="1600" dirty="0"/>
              <a:t>●вступлением в силу Федеральных законов от 27.07.10 г. № 237-ФЗ «О внесении изменений в Жилищный кодекс Российской Федерации и отдельные законодательные акты Российской Федерации» и от 27.07.10г. № 190-ФЗ «О теплоснабжении».</a:t>
            </a:r>
            <a:endParaRPr lang="ru-RU" dirty="0"/>
          </a:p>
          <a:p>
            <a:pPr algn="just"/>
            <a:endParaRPr lang="ru-RU" sz="1600" dirty="0"/>
          </a:p>
          <a:p>
            <a:pPr algn="just"/>
            <a:r>
              <a:rPr lang="ru-RU" sz="1600" dirty="0"/>
              <a:t>●утверждением стандартов раскрытия информации организациями коммунального комплекса и субъектами естественных монополий.</a:t>
            </a:r>
          </a:p>
          <a:p>
            <a:pPr algn="just"/>
            <a:endParaRPr lang="ru-RU" sz="1600" dirty="0"/>
          </a:p>
          <a:p>
            <a:pPr algn="just"/>
            <a:r>
              <a:rPr lang="ru-RU" sz="1600" dirty="0"/>
              <a:t>●ростом количества запрашиваемой и обрабатываемой информации.</a:t>
            </a:r>
          </a:p>
          <a:p>
            <a:pPr algn="just"/>
            <a:endParaRPr lang="ru-RU" sz="1600" dirty="0"/>
          </a:p>
          <a:p>
            <a:pPr algn="just"/>
            <a:r>
              <a:rPr lang="ru-RU" sz="1600" dirty="0"/>
              <a:t>	</a:t>
            </a:r>
            <a:r>
              <a:rPr lang="ru-RU" sz="1600" b="1" u="sng" dirty="0"/>
              <a:t>Проблемы</a:t>
            </a:r>
            <a:r>
              <a:rPr lang="en-US" sz="1600" b="1" u="sng" dirty="0"/>
              <a:t>:</a:t>
            </a:r>
            <a:endParaRPr lang="ru-RU" sz="1600" b="1" u="sng" dirty="0"/>
          </a:p>
          <a:p>
            <a:pPr algn="just"/>
            <a:endParaRPr lang="ru-RU" sz="1600" b="1" dirty="0"/>
          </a:p>
          <a:p>
            <a:pPr lvl="1" indent="0" algn="just">
              <a:buFont typeface="Wingdings" pitchFamily="2" charset="2"/>
              <a:buChar char="ü"/>
            </a:pPr>
            <a:r>
              <a:rPr lang="ru-RU" sz="1600" dirty="0"/>
              <a:t>	Численность - от 8-9 человек до 66 человек.</a:t>
            </a:r>
          </a:p>
          <a:p>
            <a:pPr algn="just"/>
            <a:endParaRPr lang="ru-RU" sz="1600" dirty="0"/>
          </a:p>
          <a:p>
            <a:pPr lvl="1" indent="0" algn="just">
              <a:buFont typeface="Wingdings" pitchFamily="2" charset="2"/>
              <a:buChar char="ü"/>
            </a:pPr>
            <a:r>
              <a:rPr lang="ru-RU" sz="1600" dirty="0"/>
              <a:t>	 Кадры – текучесть, квалификация (Поручение Президента Российской 	Федерации 			Д.А. Медведева от 18.03.11г. №ПР-716ГС п. 2.г).</a:t>
            </a:r>
          </a:p>
          <a:p>
            <a:pPr algn="just"/>
            <a:endParaRPr lang="ru-RU" sz="1600" dirty="0"/>
          </a:p>
          <a:p>
            <a:pPr lvl="1" indent="0" algn="just">
              <a:buFont typeface="Wingdings" pitchFamily="2" charset="2"/>
              <a:buChar char="ü"/>
            </a:pPr>
            <a:r>
              <a:rPr lang="ru-RU" sz="1600" dirty="0"/>
              <a:t>	 Оснащенность – </a:t>
            </a:r>
            <a:endParaRPr lang="ru-RU" dirty="0"/>
          </a:p>
        </p:txBody>
      </p:sp>
      <p:sp>
        <p:nvSpPr>
          <p:cNvPr id="18436" name="TextBox 3"/>
          <p:cNvSpPr txBox="1">
            <a:spLocks noChangeArrowheads="1"/>
          </p:cNvSpPr>
          <p:nvPr/>
        </p:nvSpPr>
        <p:spPr bwMode="auto">
          <a:xfrm>
            <a:off x="9583738" y="6613525"/>
            <a:ext cx="3254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000"/>
              <a:t>14</a:t>
            </a:r>
          </a:p>
        </p:txBody>
      </p:sp>
      <p:sp>
        <p:nvSpPr>
          <p:cNvPr id="18437" name="TextBox 5"/>
          <p:cNvSpPr txBox="1">
            <a:spLocks noChangeArrowheads="1"/>
          </p:cNvSpPr>
          <p:nvPr/>
        </p:nvSpPr>
        <p:spPr bwMode="auto">
          <a:xfrm>
            <a:off x="2938463" y="5446713"/>
            <a:ext cx="6480175" cy="164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 indent="0" algn="just"/>
            <a:r>
              <a:rPr lang="ru-RU" sz="1600" dirty="0"/>
              <a:t>100% подключение регулируемых организаций к Единой   информационной   аналитической </a:t>
            </a:r>
            <a:r>
              <a:rPr lang="ru-RU" sz="1600" dirty="0" smtClean="0"/>
              <a:t>системе </a:t>
            </a:r>
            <a:r>
              <a:rPr lang="ru-RU" sz="1600" dirty="0"/>
              <a:t>(ЕИАС) ФСТ России осуществлено только в 4 субъектах </a:t>
            </a:r>
            <a:r>
              <a:rPr lang="ru-RU" sz="1600" dirty="0" smtClean="0"/>
              <a:t>Российской Федерации    </a:t>
            </a:r>
            <a:r>
              <a:rPr lang="ru-RU" sz="1600" dirty="0"/>
              <a:t>(</a:t>
            </a:r>
            <a:r>
              <a:rPr lang="ru-RU" sz="1600" dirty="0" smtClean="0"/>
              <a:t>Ростовская, Тульская</a:t>
            </a:r>
            <a:r>
              <a:rPr lang="ru-RU" sz="1600" dirty="0"/>
              <a:t>, </a:t>
            </a:r>
            <a:r>
              <a:rPr lang="ru-RU" sz="1600" dirty="0" smtClean="0"/>
              <a:t>Ульяновская области </a:t>
            </a:r>
            <a:r>
              <a:rPr lang="ru-RU" sz="1600" dirty="0"/>
              <a:t>и г. Санкт-Петербург).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1"/>
          <p:cNvSpPr txBox="1">
            <a:spLocks noChangeArrowheads="1"/>
          </p:cNvSpPr>
          <p:nvPr/>
        </p:nvSpPr>
        <p:spPr bwMode="auto">
          <a:xfrm>
            <a:off x="130175" y="457200"/>
            <a:ext cx="9288463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/>
              <a:t>ФГИС ЕИАС ФСТ России</a:t>
            </a:r>
          </a:p>
        </p:txBody>
      </p:sp>
      <p:sp>
        <p:nvSpPr>
          <p:cNvPr id="19459" name="TextBox 3"/>
          <p:cNvSpPr txBox="1">
            <a:spLocks noChangeArrowheads="1"/>
          </p:cNvSpPr>
          <p:nvPr/>
        </p:nvSpPr>
        <p:spPr bwMode="auto">
          <a:xfrm>
            <a:off x="9582150" y="6613525"/>
            <a:ext cx="3254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000"/>
              <a:t>15</a:t>
            </a:r>
          </a:p>
        </p:txBody>
      </p:sp>
      <p:sp>
        <p:nvSpPr>
          <p:cNvPr id="19460" name="TextBox 8"/>
          <p:cNvSpPr txBox="1">
            <a:spLocks noChangeArrowheads="1"/>
          </p:cNvSpPr>
          <p:nvPr/>
        </p:nvSpPr>
        <p:spPr bwMode="auto">
          <a:xfrm>
            <a:off x="1282700" y="6094413"/>
            <a:ext cx="7632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/>
              <a:t>.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282700" y="1092200"/>
          <a:ext cx="6605588" cy="3987673"/>
        </p:xfrm>
        <a:graphic>
          <a:graphicData uri="http://schemas.openxmlformats.org/drawingml/2006/table">
            <a:tbl>
              <a:tblPr/>
              <a:tblGrid>
                <a:gridCol w="3192463"/>
                <a:gridCol w="1706562"/>
                <a:gridCol w="1706563"/>
              </a:tblGrid>
              <a:tr h="565150">
                <a:tc>
                  <a:txBody>
                    <a:bodyPr/>
                    <a:lstStyle/>
                    <a:p>
                      <a:pPr marL="179388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Количество мониторингов, проводимых Службой при помощи Системы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2017" marR="5201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120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2017" marR="5201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8175">
                <a:tc>
                  <a:txBody>
                    <a:bodyPr/>
                    <a:lstStyle/>
                    <a:p>
                      <a:pPr marL="179388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Количество шаблонов (электронных документов), поступающих в Систему для расчета тарифов и контроля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2017" marR="5201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270 тыс.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2017" marR="5201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5150">
                <a:tc>
                  <a:txBody>
                    <a:bodyPr/>
                    <a:lstStyle/>
                    <a:p>
                      <a:pPr marL="179388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Количество показателей, обрабатываемых по всем мониторингам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2017" marR="5201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547.5 млн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2017" marR="5201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5150">
                <a:tc>
                  <a:txBody>
                    <a:bodyPr/>
                    <a:lstStyle/>
                    <a:p>
                      <a:pPr marL="179388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Количество внешних пользователей, использующих Систему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2017" marR="5201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12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2017" marR="5201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7650">
                <a:tc>
                  <a:txBody>
                    <a:bodyPr/>
                    <a:lstStyle/>
                    <a:p>
                      <a:pPr marL="179388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2017" marR="5201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факт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2017" marR="5201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план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2017" marR="5201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/>
                    <a:lstStyle/>
                    <a:p>
                      <a:pPr marL="179388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Количество регионов, использующих или внедряющих полную версию регионального сегмента ЕИАС ФСТ России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2017" marR="5201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40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2017" marR="5201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83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2017" marR="5201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179388" marR="0" lvl="0" indent="0" algn="l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Количество регулируемых организаций, подключенных к ЕИАС ФСТ России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2017" marR="5201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11 500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2017" marR="5201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более 30 000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2017" marR="5201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817563"/>
            <a:ext cx="95821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defTabSz="914400">
              <a:defRPr/>
            </a:pPr>
            <a:r>
              <a:rPr lang="ru-RU" sz="1600" dirty="0">
                <a:latin typeface="+mn-lt"/>
                <a:ea typeface="Calibri" pitchFamily="34" charset="0"/>
                <a:cs typeface="Times New Roman" pitchFamily="18" charset="0"/>
              </a:rPr>
              <a:t>2011, основные показатели</a:t>
            </a:r>
            <a:endParaRPr lang="ru-RU" sz="1800" dirty="0">
              <a:latin typeface="+mn-lt"/>
            </a:endParaRPr>
          </a:p>
        </p:txBody>
      </p:sp>
      <p:sp>
        <p:nvSpPr>
          <p:cNvPr id="19492" name="TextBox 10"/>
          <p:cNvSpPr txBox="1">
            <a:spLocks noChangeArrowheads="1"/>
          </p:cNvSpPr>
          <p:nvPr/>
        </p:nvSpPr>
        <p:spPr bwMode="auto">
          <a:xfrm>
            <a:off x="130175" y="5632450"/>
            <a:ext cx="928846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800"/>
              <a:t>	</a:t>
            </a:r>
            <a:r>
              <a:rPr lang="ru-RU" sz="1800" b="1"/>
              <a:t>Поручение Президента Российской Федерации Д.А. Медведева от 18.03.11г. № Пр-716ГС п. 2в субъектами Российской Федерации не выполнено.</a:t>
            </a:r>
          </a:p>
          <a:p>
            <a:pPr algn="just"/>
            <a:r>
              <a:rPr lang="ru-RU" sz="1800"/>
              <a:t>	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1"/>
          <p:cNvSpPr txBox="1">
            <a:spLocks noChangeArrowheads="1"/>
          </p:cNvSpPr>
          <p:nvPr/>
        </p:nvSpPr>
        <p:spPr bwMode="auto">
          <a:xfrm>
            <a:off x="9583738" y="6640513"/>
            <a:ext cx="3254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000"/>
              <a:t>16</a:t>
            </a: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735013" y="188913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defTabSz="914400" fontAlgn="auto">
              <a:spcAft>
                <a:spcPts val="0"/>
              </a:spcAft>
              <a:defRPr/>
            </a:pPr>
            <a:r>
              <a:rPr lang="ru-RU" b="1" dirty="0">
                <a:latin typeface="+mj-lt"/>
                <a:ea typeface="+mj-ea"/>
                <a:cs typeface="+mj-cs"/>
              </a:rPr>
              <a:t>Федеральный закон о закупках отдельными видами юридических лиц </a:t>
            </a:r>
            <a:r>
              <a:rPr lang="en-US" b="1" dirty="0">
                <a:latin typeface="+mj-lt"/>
                <a:ea typeface="+mj-ea"/>
                <a:cs typeface="+mj-cs"/>
              </a:rPr>
              <a:t>N</a:t>
            </a:r>
            <a:r>
              <a:rPr lang="ru-RU" b="1" dirty="0">
                <a:latin typeface="+mj-lt"/>
                <a:ea typeface="+mj-ea"/>
                <a:cs typeface="+mj-cs"/>
              </a:rPr>
              <a:t>223-ФЗ</a:t>
            </a:r>
            <a:endParaRPr lang="ru-RU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Содержимое 4"/>
          <p:cNvGraphicFramePr>
            <a:graphicFrameLocks noGrp="1"/>
          </p:cNvGraphicFramePr>
          <p:nvPr/>
        </p:nvGraphicFramePr>
        <p:xfrm>
          <a:off x="0" y="1497013"/>
          <a:ext cx="9383713" cy="5289551"/>
        </p:xfrm>
        <a:graphic>
          <a:graphicData uri="http://schemas.openxmlformats.org/drawingml/2006/table">
            <a:tbl>
              <a:tblPr/>
              <a:tblGrid>
                <a:gridCol w="1354138"/>
                <a:gridCol w="4851400"/>
                <a:gridCol w="3178175"/>
              </a:tblGrid>
              <a:tr h="52070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Ключевые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положения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Правоприменение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890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Субъектный состав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F4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Закон регламентирует закупки в т.ч.: 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  с 01.01.2012  субъектами естественных монополий, регулируемыми организациями, в сфере электроснабжения, газоснабжения, теплоснабжения, водоснабжения, водоотведения, очистки сточных вод, утилизации (захоронения) твердых бытовых отходов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   с  01.01.2013 указанными регулируемыми субъектами с выручкой от регулируемой деятельности 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&lt;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 10%  от общей  выручки за 2011 год, а также  дочерними  и зависимыми обществами, указанных  регулируемых субъектов, с долей  более 50%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F4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Регламентация закупок с учетом корпоративного законодательства: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  утверждение Положения коллегиальным органом Заказчика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 с учетом отраслевых особенностей, масштабов деятельности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 управленческой структуры  (ДЗО, ЗО)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F4F5"/>
                    </a:solidFill>
                  </a:tcPr>
                </a:tc>
              </a:tr>
              <a:tr h="2055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Основные принципы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  информационная открытость закупки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   равноправие, справедливость, отсутствие дискриминации и необоснованных ограничений конкуренции по отношению к участникам закупки;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  целевое и экономически эффективное расходование денежных средств и реализация мер, направленных на сокращение издержек заказчика;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 отсутствие ограничения допуска к участию в закупке путем установления неизмеряемых требований к участникам закупки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  Публикация документации о закупках на официальных сайтах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  Право заказчиков устанавливать измеряемые квалификационные требования к участникам , которые должны предъявляться  в равной степени, без дискриминации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 Выбор способа закупки с учетом специфики деятельности для достижения  эффективности закупки, (в т.ч. с учетом стоимости владения и срока службы)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9FA"/>
                    </a:solidFill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Контроль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F4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Контроль за соблюдением требований Закона осуществляется в порядке, установленном законодательством Российской Федерации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F4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ru-RU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исходя из полномочий ФОИВ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ru-RU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  в части тарифной политики – с учетом тарифной методологии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F4F5"/>
                    </a:solidFill>
                  </a:tcPr>
                </a:tc>
              </a:tr>
            </a:tbl>
          </a:graphicData>
        </a:graphic>
      </p:graphicFrame>
      <p:sp>
        <p:nvSpPr>
          <p:cNvPr id="20506" name="TextBox 5"/>
          <p:cNvSpPr txBox="1">
            <a:spLocks noChangeArrowheads="1"/>
          </p:cNvSpPr>
          <p:nvPr/>
        </p:nvSpPr>
        <p:spPr bwMode="auto">
          <a:xfrm>
            <a:off x="250825" y="1125538"/>
            <a:ext cx="87137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/>
              <a:t>устанавливает основные принципы и требования к информационной открытости</a:t>
            </a:r>
            <a:endParaRPr lang="ru-RU" sz="160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/>
          <p:cNvSpPr txBox="1">
            <a:spLocks noChangeArrowheads="1"/>
          </p:cNvSpPr>
          <p:nvPr/>
        </p:nvSpPr>
        <p:spPr bwMode="auto">
          <a:xfrm>
            <a:off x="2362200" y="2709863"/>
            <a:ext cx="49561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/>
              <a:t>Коммунальные услуги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3"/>
          <p:cNvSpPr txBox="1">
            <a:spLocks noChangeArrowheads="1"/>
          </p:cNvSpPr>
          <p:nvPr/>
        </p:nvSpPr>
        <p:spPr bwMode="auto">
          <a:xfrm>
            <a:off x="3730625" y="592138"/>
            <a:ext cx="2135188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/>
              <a:t>Калькуляторы</a:t>
            </a:r>
          </a:p>
        </p:txBody>
      </p:sp>
      <p:sp>
        <p:nvSpPr>
          <p:cNvPr id="21507" name="Прямоугольник 8"/>
          <p:cNvSpPr>
            <a:spLocks noChangeArrowheads="1"/>
          </p:cNvSpPr>
          <p:nvPr/>
        </p:nvSpPr>
        <p:spPr bwMode="auto">
          <a:xfrm>
            <a:off x="201613" y="2584450"/>
            <a:ext cx="92075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600"/>
              <a:t>2.	В настоящее время ФСТ России проводится работа по созданию калькулятора, позволяющего рассчитать стоимость платы за коммунальные услуги с учетом условий проживания, поставщиков, оказывающих коммунальные услуги, установленных тарифов и нормативов потребления.</a:t>
            </a:r>
          </a:p>
        </p:txBody>
      </p:sp>
      <p:sp>
        <p:nvSpPr>
          <p:cNvPr id="21508" name="Прямоугольник 9"/>
          <p:cNvSpPr>
            <a:spLocks noChangeArrowheads="1"/>
          </p:cNvSpPr>
          <p:nvPr/>
        </p:nvSpPr>
        <p:spPr bwMode="auto">
          <a:xfrm>
            <a:off x="201613" y="3862388"/>
            <a:ext cx="92075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600"/>
              <a:t>	Расчет будет производиться автоматически на основании тарифов, установленных для соответствующих РСО, показаний индивидуальных приборов учета или установленных нормативах потребления коммунальных  услуг. Ориентировочный срок запуска в эксплуатацию – ноябрь 2011 года</a:t>
            </a:r>
          </a:p>
        </p:txBody>
      </p:sp>
      <p:sp>
        <p:nvSpPr>
          <p:cNvPr id="21509" name="TextBox 11"/>
          <p:cNvSpPr txBox="1">
            <a:spLocks noChangeArrowheads="1"/>
          </p:cNvSpPr>
          <p:nvPr/>
        </p:nvSpPr>
        <p:spPr bwMode="auto">
          <a:xfrm>
            <a:off x="201613" y="1341438"/>
            <a:ext cx="92075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600"/>
              <a:t>1.	В мае 2011 года на сайте ФСТ России заработал «Ценовой калькулятор», позволяющий рассчитать цены (тарифы) за приобретаемую энергию (мощность) для конечных потребителей по договорам энергоснабжения (купли-продажи) – </a:t>
            </a:r>
            <a:r>
              <a:rPr lang="en-US" sz="1600" b="1" u="sng"/>
              <a:t>www.fstrf.ru/calc</a:t>
            </a:r>
            <a:endParaRPr lang="ru-RU" sz="1600" b="1" u="sng"/>
          </a:p>
        </p:txBody>
      </p:sp>
      <p:sp>
        <p:nvSpPr>
          <p:cNvPr id="21510" name="TextBox 13"/>
          <p:cNvSpPr txBox="1">
            <a:spLocks noChangeArrowheads="1"/>
          </p:cNvSpPr>
          <p:nvPr/>
        </p:nvSpPr>
        <p:spPr bwMode="auto">
          <a:xfrm>
            <a:off x="9583738" y="6613525"/>
            <a:ext cx="3254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000"/>
              <a:t>17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1"/>
          <p:cNvSpPr txBox="1">
            <a:spLocks noChangeArrowheads="1"/>
          </p:cNvSpPr>
          <p:nvPr/>
        </p:nvSpPr>
        <p:spPr bwMode="auto">
          <a:xfrm>
            <a:off x="9583738" y="6613525"/>
            <a:ext cx="3254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000"/>
              <a:t>18</a:t>
            </a:r>
          </a:p>
        </p:txBody>
      </p:sp>
      <p:sp>
        <p:nvSpPr>
          <p:cNvPr id="22531" name="TextBox 2"/>
          <p:cNvSpPr txBox="1">
            <a:spLocks noChangeArrowheads="1"/>
          </p:cNvSpPr>
          <p:nvPr/>
        </p:nvSpPr>
        <p:spPr bwMode="auto">
          <a:xfrm>
            <a:off x="2433638" y="566738"/>
            <a:ext cx="4986337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/>
              <a:t>Стандарты раскрытия информации</a:t>
            </a:r>
          </a:p>
        </p:txBody>
      </p:sp>
      <p:pic>
        <p:nvPicPr>
          <p:cNvPr id="22532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42988"/>
            <a:ext cx="9418638" cy="5816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493713" y="2500313"/>
            <a:ext cx="892175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5812" tIns="47906" rIns="95812" bIns="47906"/>
          <a:lstStyle/>
          <a:p>
            <a:pPr marL="46033" indent="-46033" algn="ctr" defTabSz="706372">
              <a:defRPr/>
            </a:pPr>
            <a:r>
              <a:rPr lang="ru-RU" sz="4800" kern="0" dirty="0">
                <a:latin typeface="+mj-lt"/>
                <a:ea typeface="+mj-ea"/>
                <a:cs typeface="+mj-cs"/>
                <a:sym typeface="Arial" pitchFamily="34" charset="0"/>
              </a:rPr>
              <a:t> Спасибо за внимание!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777875" y="581025"/>
            <a:ext cx="8818563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/>
              <a:t>Мониторинг изменения платы граждан за коммунальные услуги</a:t>
            </a:r>
          </a:p>
        </p:txBody>
      </p:sp>
      <p:sp>
        <p:nvSpPr>
          <p:cNvPr id="5123" name="TextBox 3"/>
          <p:cNvSpPr txBox="1">
            <a:spLocks noChangeArrowheads="1"/>
          </p:cNvSpPr>
          <p:nvPr/>
        </p:nvSpPr>
        <p:spPr bwMode="auto">
          <a:xfrm>
            <a:off x="1320800" y="987425"/>
            <a:ext cx="7345363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/>
              <a:t>Март 2010 года </a:t>
            </a:r>
            <a:r>
              <a:rPr lang="ru-RU" sz="1400"/>
              <a:t>– </a:t>
            </a:r>
            <a:r>
              <a:rPr lang="ru-RU" sz="1400" b="1"/>
              <a:t>432</a:t>
            </a:r>
            <a:r>
              <a:rPr lang="ru-RU" sz="1400"/>
              <a:t> муниципальных образования с максимальным ростом платы граждан выше </a:t>
            </a:r>
            <a:r>
              <a:rPr lang="ru-RU" sz="1400" b="1"/>
              <a:t>125%.</a:t>
            </a:r>
          </a:p>
          <a:p>
            <a:r>
              <a:rPr lang="ru-RU" sz="1400" b="1"/>
              <a:t>Июль 2010 года </a:t>
            </a:r>
            <a:r>
              <a:rPr lang="ru-RU" sz="1400"/>
              <a:t>– превышений уровня </a:t>
            </a:r>
            <a:r>
              <a:rPr lang="ru-RU" sz="1400" b="1"/>
              <a:t>125% </a:t>
            </a:r>
            <a:r>
              <a:rPr lang="ru-RU" sz="1400"/>
              <a:t>не зафиксировано.</a:t>
            </a:r>
          </a:p>
        </p:txBody>
      </p:sp>
      <p:sp>
        <p:nvSpPr>
          <p:cNvPr id="5124" name="TextBox 9"/>
          <p:cNvSpPr txBox="1">
            <a:spLocks noChangeArrowheads="1"/>
          </p:cNvSpPr>
          <p:nvPr/>
        </p:nvSpPr>
        <p:spPr bwMode="auto">
          <a:xfrm>
            <a:off x="9653588" y="6613525"/>
            <a:ext cx="2555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000"/>
              <a:t>1</a:t>
            </a:r>
          </a:p>
        </p:txBody>
      </p:sp>
      <p:sp>
        <p:nvSpPr>
          <p:cNvPr id="5125" name="TextBox 6"/>
          <p:cNvSpPr txBox="1">
            <a:spLocks noChangeArrowheads="1"/>
          </p:cNvSpPr>
          <p:nvPr/>
        </p:nvSpPr>
        <p:spPr bwMode="auto">
          <a:xfrm>
            <a:off x="561975" y="1970088"/>
            <a:ext cx="8280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/>
              <a:t>Федеральный закон от 27.07.2010 №237-ФЗ «О внесении изменений в жилищный кодекс Российской Федерации и отдельные законодательные акты Российской Федерации»</a:t>
            </a:r>
          </a:p>
        </p:txBody>
      </p:sp>
      <p:sp>
        <p:nvSpPr>
          <p:cNvPr id="5126" name="Прямоугольник 11"/>
          <p:cNvSpPr>
            <a:spLocks noChangeArrowheads="1"/>
          </p:cNvSpPr>
          <p:nvPr/>
        </p:nvSpPr>
        <p:spPr bwMode="auto">
          <a:xfrm>
            <a:off x="130175" y="2493963"/>
            <a:ext cx="9596438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buFont typeface="Arial" pitchFamily="34" charset="0"/>
              <a:buChar char="•"/>
            </a:pPr>
            <a:r>
              <a:rPr lang="ru-RU" sz="1400"/>
              <a:t>Передача полномочий по установлению тарифов на товары и услуги организаций коммунального комплекса органам исполнительной власти субъектов Российской Федерации;</a:t>
            </a:r>
          </a:p>
          <a:p>
            <a:pPr algn="just">
              <a:lnSpc>
                <a:spcPct val="90000"/>
              </a:lnSpc>
              <a:buFont typeface="Arial" pitchFamily="34" charset="0"/>
              <a:buChar char="•"/>
            </a:pPr>
            <a:endParaRPr lang="ru-RU" sz="1400"/>
          </a:p>
          <a:p>
            <a:pPr algn="just">
              <a:lnSpc>
                <a:spcPct val="90000"/>
              </a:lnSpc>
              <a:buFont typeface="Arial" pitchFamily="34" charset="0"/>
              <a:buChar char="•"/>
            </a:pPr>
            <a:r>
              <a:rPr lang="ru-RU" sz="1400"/>
              <a:t> Передача субъектам Российской Федерации полномочий по определению нормативов потребления коммунальных услуг;</a:t>
            </a:r>
          </a:p>
          <a:p>
            <a:pPr algn="just">
              <a:lnSpc>
                <a:spcPct val="90000"/>
              </a:lnSpc>
              <a:buFont typeface="Arial" pitchFamily="34" charset="0"/>
              <a:buChar char="•"/>
            </a:pPr>
            <a:endParaRPr lang="ru-RU" sz="1400"/>
          </a:p>
          <a:p>
            <a:pPr algn="just">
              <a:lnSpc>
                <a:spcPct val="90000"/>
              </a:lnSpc>
              <a:buFont typeface="Arial" pitchFamily="34" charset="0"/>
              <a:buChar char="•"/>
            </a:pPr>
            <a:r>
              <a:rPr lang="ru-RU" sz="1400"/>
              <a:t> Создание государственной информационной системы, обеспечивающей оперативный сбор и обработку информации об устанавливаемых тарифах организаций коммунального комплекса и нормативах потребления коммунальных услуг;</a:t>
            </a:r>
          </a:p>
          <a:p>
            <a:pPr algn="just">
              <a:lnSpc>
                <a:spcPct val="90000"/>
              </a:lnSpc>
              <a:buFont typeface="Arial" pitchFamily="34" charset="0"/>
              <a:buChar char="•"/>
            </a:pPr>
            <a:endParaRPr lang="ru-RU" sz="1400"/>
          </a:p>
          <a:p>
            <a:pPr algn="just">
              <a:lnSpc>
                <a:spcPct val="90000"/>
              </a:lnSpc>
              <a:buFont typeface="Arial" pitchFamily="34" charset="0"/>
              <a:buChar char="•"/>
            </a:pPr>
            <a:r>
              <a:rPr lang="ru-RU" sz="1400"/>
              <a:t> Закрепление обязанности по предоставлению необходимой информации и материалов по вопросам установления, изменения и применения тарифов и надбавок, а также информации по вопросам платы граждан за коммунальные услуги в федеральный орган исполнительной власти, уполномоченный на осуществление государственного регулирования тарифов на коммунальные услуги (орган регулирования субъекта Российской Федерации), а также установление ответственности органов исполнительной власти субъектов Российской Федерации и органов местного самоуправления за непредставление информации;</a:t>
            </a:r>
          </a:p>
          <a:p>
            <a:pPr algn="just">
              <a:lnSpc>
                <a:spcPct val="90000"/>
              </a:lnSpc>
            </a:pPr>
            <a:endParaRPr lang="ru-RU" sz="1400"/>
          </a:p>
          <a:p>
            <a:pPr algn="just">
              <a:lnSpc>
                <a:spcPct val="90000"/>
              </a:lnSpc>
              <a:buFont typeface="Arial" pitchFamily="34" charset="0"/>
              <a:buChar char="•"/>
            </a:pPr>
            <a:r>
              <a:rPr lang="ru-RU" sz="1400"/>
              <a:t> Передача полномочий по принятию подзаконных актов в жилищной сфере на уровень Правительства Российской Федерации, в том числе по утверждению новой редакции правил предоставления коммунальных услуг.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Box 1"/>
          <p:cNvSpPr txBox="1">
            <a:spLocks noChangeArrowheads="1"/>
          </p:cNvSpPr>
          <p:nvPr/>
        </p:nvSpPr>
        <p:spPr bwMode="auto">
          <a:xfrm>
            <a:off x="1801813" y="517525"/>
            <a:ext cx="5834062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b="1"/>
              <a:t>Мониторинг изменения платы граждан за </a:t>
            </a:r>
          </a:p>
          <a:p>
            <a:pPr algn="ctr"/>
            <a:r>
              <a:rPr lang="ru-RU" b="1"/>
              <a:t>коммунальные услуги (продолжение)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141413" y="1255713"/>
            <a:ext cx="7596187" cy="4138612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157">
              <a:defRPr/>
            </a:pPr>
            <a:endParaRPr lang="ru-RU"/>
          </a:p>
        </p:txBody>
      </p:sp>
      <p:sp>
        <p:nvSpPr>
          <p:cNvPr id="1029" name="TextBox 3"/>
          <p:cNvSpPr txBox="1">
            <a:spLocks noChangeArrowheads="1"/>
          </p:cNvSpPr>
          <p:nvPr/>
        </p:nvSpPr>
        <p:spPr bwMode="auto">
          <a:xfrm>
            <a:off x="1141413" y="1255713"/>
            <a:ext cx="74168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/>
              <a:t>По данным мониторинга </a:t>
            </a:r>
            <a:r>
              <a:rPr lang="ru-RU" sz="1600" b="1"/>
              <a:t>за 2011 год </a:t>
            </a:r>
            <a:r>
              <a:rPr lang="ru-RU" sz="1600"/>
              <a:t>превышения </a:t>
            </a:r>
            <a:r>
              <a:rPr lang="ru-RU" sz="1600" b="1"/>
              <a:t>115% </a:t>
            </a:r>
            <a:r>
              <a:rPr lang="ru-RU" sz="1600"/>
              <a:t>уровня роста платы граждан не зафиксировано.</a:t>
            </a:r>
          </a:p>
        </p:txBody>
      </p:sp>
      <p:graphicFrame>
        <p:nvGraphicFramePr>
          <p:cNvPr id="1026" name="Диаграмма 4"/>
          <p:cNvGraphicFramePr>
            <a:graphicFrameLocks/>
          </p:cNvGraphicFramePr>
          <p:nvPr/>
        </p:nvGraphicFramePr>
        <p:xfrm>
          <a:off x="1303338" y="1790700"/>
          <a:ext cx="6383337" cy="3446463"/>
        </p:xfrm>
        <a:graphic>
          <a:graphicData uri="http://schemas.openxmlformats.org/presentationml/2006/ole">
            <p:oleObj spid="_x0000_s1026" r:id="rId3" imgW="6383065" imgH="3444539" progId="Excel.Sheet.8">
              <p:embed/>
            </p:oleObj>
          </a:graphicData>
        </a:graphic>
      </p:graphicFrame>
      <p:sp>
        <p:nvSpPr>
          <p:cNvPr id="1030" name="TextBox 5"/>
          <p:cNvSpPr txBox="1">
            <a:spLocks noChangeArrowheads="1"/>
          </p:cNvSpPr>
          <p:nvPr/>
        </p:nvSpPr>
        <p:spPr bwMode="auto">
          <a:xfrm>
            <a:off x="9653588" y="6613525"/>
            <a:ext cx="2555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000"/>
              <a:t>2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5"/>
          <p:cNvSpPr txBox="1">
            <a:spLocks noChangeArrowheads="1"/>
          </p:cNvSpPr>
          <p:nvPr/>
        </p:nvSpPr>
        <p:spPr bwMode="auto">
          <a:xfrm>
            <a:off x="9652000" y="6613525"/>
            <a:ext cx="2540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000"/>
              <a:t>3</a:t>
            </a:r>
          </a:p>
        </p:txBody>
      </p:sp>
      <p:sp>
        <p:nvSpPr>
          <p:cNvPr id="6147" name="TextBox 7"/>
          <p:cNvSpPr txBox="1">
            <a:spLocks noChangeArrowheads="1"/>
          </p:cNvSpPr>
          <p:nvPr/>
        </p:nvSpPr>
        <p:spPr bwMode="auto">
          <a:xfrm>
            <a:off x="395288" y="404813"/>
            <a:ext cx="8424862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/>
              <a:t>Системные изменения нормативной правовой базы </a:t>
            </a:r>
          </a:p>
          <a:p>
            <a:pPr algn="ctr"/>
            <a:r>
              <a:rPr lang="ru-RU" b="1"/>
              <a:t>в сфере жилищно-коммунального комплекса</a:t>
            </a:r>
          </a:p>
        </p:txBody>
      </p:sp>
      <p:grpSp>
        <p:nvGrpSpPr>
          <p:cNvPr id="6148" name="Группа 8"/>
          <p:cNvGrpSpPr>
            <a:grpSpLocks/>
          </p:cNvGrpSpPr>
          <p:nvPr/>
        </p:nvGrpSpPr>
        <p:grpSpPr bwMode="auto">
          <a:xfrm>
            <a:off x="0" y="1006475"/>
            <a:ext cx="9058275" cy="5842000"/>
            <a:chOff x="0" y="1268760"/>
            <a:chExt cx="9059043" cy="5842062"/>
          </a:xfrm>
        </p:grpSpPr>
        <p:grpSp>
          <p:nvGrpSpPr>
            <p:cNvPr id="6149" name="Группа 44"/>
            <p:cNvGrpSpPr>
              <a:grpSpLocks/>
            </p:cNvGrpSpPr>
            <p:nvPr/>
          </p:nvGrpSpPr>
          <p:grpSpPr bwMode="auto">
            <a:xfrm>
              <a:off x="0" y="1710100"/>
              <a:ext cx="9059043" cy="5400722"/>
              <a:chOff x="0" y="990020"/>
              <a:chExt cx="9059043" cy="5400722"/>
            </a:xfrm>
          </p:grpSpPr>
          <p:sp>
            <p:nvSpPr>
              <p:cNvPr id="13" name="Прямоугольник 12"/>
              <p:cNvSpPr/>
              <p:nvPr/>
            </p:nvSpPr>
            <p:spPr>
              <a:xfrm>
                <a:off x="396909" y="4984202"/>
                <a:ext cx="6069528" cy="431805"/>
              </a:xfrm>
              <a:prstGeom prst="rect">
                <a:avLst/>
              </a:prstGeom>
              <a:solidFill>
                <a:srgbClr val="D6D6F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157">
                  <a:defRPr/>
                </a:pPr>
                <a:r>
                  <a:rPr lang="ru-RU" sz="1200" b="1" dirty="0">
                    <a:solidFill>
                      <a:schemeClr val="tx1"/>
                    </a:solidFill>
                  </a:rPr>
                  <a:t>Разработка поправок к принятому в первом чтении законопроекту                     № 484225-5 «О водоснабжении и канализовании»</a:t>
                </a:r>
              </a:p>
            </p:txBody>
          </p:sp>
          <p:grpSp>
            <p:nvGrpSpPr>
              <p:cNvPr id="6153" name="Группа 22"/>
              <p:cNvGrpSpPr>
                <a:grpSpLocks/>
              </p:cNvGrpSpPr>
              <p:nvPr/>
            </p:nvGrpSpPr>
            <p:grpSpPr bwMode="auto">
              <a:xfrm>
                <a:off x="395536" y="990020"/>
                <a:ext cx="8663507" cy="3783250"/>
                <a:chOff x="395536" y="990020"/>
                <a:chExt cx="8663507" cy="3783250"/>
              </a:xfrm>
            </p:grpSpPr>
            <p:sp>
              <p:nvSpPr>
                <p:cNvPr id="21" name="Прямоугольник 4"/>
                <p:cNvSpPr/>
                <p:nvPr/>
              </p:nvSpPr>
              <p:spPr>
                <a:xfrm>
                  <a:off x="396909" y="990010"/>
                  <a:ext cx="8662134" cy="503243"/>
                </a:xfrm>
                <a:prstGeom prst="rect">
                  <a:avLst/>
                </a:prstGeom>
                <a:solidFill>
                  <a:srgbClr val="C6E6A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157">
                    <a:defRPr/>
                  </a:pPr>
                  <a:r>
                    <a:rPr lang="ru-RU" sz="1400" b="1" dirty="0">
                      <a:solidFill>
                        <a:schemeClr val="tx1"/>
                      </a:solidFill>
                    </a:rPr>
                    <a:t>Разработка нормативных правовых актов во исполнение Федерального закона </a:t>
                  </a:r>
                </a:p>
                <a:p>
                  <a:pPr algn="ctr" defTabSz="457157">
                    <a:defRPr/>
                  </a:pPr>
                  <a:r>
                    <a:rPr lang="ru-RU" sz="1400" b="1" dirty="0">
                      <a:solidFill>
                        <a:schemeClr val="tx1"/>
                      </a:solidFill>
                    </a:rPr>
                    <a:t>от 27.07.2010 № 190-ФЗ «О теплоснабжении»</a:t>
                  </a:r>
                </a:p>
              </p:txBody>
            </p:sp>
            <p:sp>
              <p:nvSpPr>
                <p:cNvPr id="22" name="Прямоугольник 21"/>
                <p:cNvSpPr/>
                <p:nvPr/>
              </p:nvSpPr>
              <p:spPr>
                <a:xfrm>
                  <a:off x="396909" y="1593266"/>
                  <a:ext cx="6069527" cy="358779"/>
                </a:xfrm>
                <a:prstGeom prst="rect">
                  <a:avLst/>
                </a:prstGeom>
                <a:solidFill>
                  <a:srgbClr val="C6E6A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157">
                    <a:defRPr/>
                  </a:pPr>
                  <a:r>
                    <a:rPr lang="ru-RU" sz="1200" dirty="0">
                      <a:solidFill>
                        <a:schemeClr val="tx1"/>
                      </a:solidFill>
                    </a:rPr>
                    <a:t>Основы ценообразования в сфере теплоснабжения </a:t>
                  </a:r>
                </a:p>
                <a:p>
                  <a:pPr algn="ctr" defTabSz="457157">
                    <a:defRPr/>
                  </a:pPr>
                  <a:r>
                    <a:rPr lang="ru-RU" sz="1200" b="1" dirty="0">
                      <a:solidFill>
                        <a:schemeClr val="tx1"/>
                      </a:solidFill>
                    </a:rPr>
                    <a:t>(внесены в Правительство Российской Федерации)</a:t>
                  </a:r>
                </a:p>
              </p:txBody>
            </p:sp>
            <p:sp>
              <p:nvSpPr>
                <p:cNvPr id="23" name="Прямоугольник 7"/>
                <p:cNvSpPr/>
                <p:nvPr/>
              </p:nvSpPr>
              <p:spPr>
                <a:xfrm>
                  <a:off x="6610911" y="1593266"/>
                  <a:ext cx="2448132" cy="358779"/>
                </a:xfrm>
                <a:prstGeom prst="rect">
                  <a:avLst/>
                </a:prstGeom>
                <a:solidFill>
                  <a:srgbClr val="C6E6A2"/>
                </a:solidFill>
                <a:ln w="12700">
                  <a:solidFill>
                    <a:schemeClr val="tx1"/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157">
                    <a:defRPr/>
                  </a:pPr>
                  <a:r>
                    <a:rPr lang="ru-RU" sz="1200" dirty="0">
                      <a:solidFill>
                        <a:schemeClr val="tx1"/>
                      </a:solidFill>
                    </a:rPr>
                    <a:t>отв. - Минэкономразвития России</a:t>
                  </a:r>
                </a:p>
              </p:txBody>
            </p:sp>
            <p:sp>
              <p:nvSpPr>
                <p:cNvPr id="24" name="Прямоугольник 23"/>
                <p:cNvSpPr/>
                <p:nvPr/>
              </p:nvSpPr>
              <p:spPr>
                <a:xfrm>
                  <a:off x="396909" y="2082222"/>
                  <a:ext cx="6069527" cy="242891"/>
                </a:xfrm>
                <a:prstGeom prst="rect">
                  <a:avLst/>
                </a:prstGeom>
                <a:solidFill>
                  <a:srgbClr val="C6E6A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157">
                    <a:defRPr/>
                  </a:pPr>
                  <a:r>
                    <a:rPr lang="ru-RU" sz="1200" dirty="0">
                      <a:solidFill>
                        <a:schemeClr val="tx1"/>
                      </a:solidFill>
                    </a:rPr>
                    <a:t>Правила организации теплоснабжения </a:t>
                  </a:r>
                  <a:r>
                    <a:rPr lang="ru-RU" sz="1200" b="1" dirty="0">
                      <a:solidFill>
                        <a:schemeClr val="tx1"/>
                      </a:solidFill>
                    </a:rPr>
                    <a:t>(на стадии согласования)</a:t>
                  </a:r>
                </a:p>
              </p:txBody>
            </p:sp>
            <p:sp>
              <p:nvSpPr>
                <p:cNvPr id="25" name="Прямоугольник 24"/>
                <p:cNvSpPr/>
                <p:nvPr/>
              </p:nvSpPr>
              <p:spPr>
                <a:xfrm>
                  <a:off x="396909" y="2442588"/>
                  <a:ext cx="6069527" cy="360366"/>
                </a:xfrm>
                <a:prstGeom prst="rect">
                  <a:avLst/>
                </a:prstGeom>
                <a:solidFill>
                  <a:srgbClr val="C6E6A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157">
                    <a:defRPr/>
                  </a:pPr>
                  <a:r>
                    <a:rPr lang="ru-RU" sz="1200" dirty="0">
                      <a:solidFill>
                        <a:schemeClr val="tx1"/>
                      </a:solidFill>
                    </a:rPr>
                    <a:t>Правила подключения к системам теплоснабжения</a:t>
                  </a:r>
                </a:p>
                <a:p>
                  <a:pPr algn="ctr" defTabSz="457157">
                    <a:defRPr/>
                  </a:pPr>
                  <a:r>
                    <a:rPr lang="ru-RU" sz="1200" b="1" dirty="0">
                      <a:solidFill>
                        <a:schemeClr val="tx1"/>
                      </a:solidFill>
                    </a:rPr>
                    <a:t>(на стадии согласования)</a:t>
                  </a:r>
                </a:p>
              </p:txBody>
            </p:sp>
            <p:sp>
              <p:nvSpPr>
                <p:cNvPr id="26" name="Прямоугольник 25"/>
                <p:cNvSpPr/>
                <p:nvPr/>
              </p:nvSpPr>
              <p:spPr>
                <a:xfrm>
                  <a:off x="6610911" y="2082222"/>
                  <a:ext cx="2448132" cy="1374790"/>
                </a:xfrm>
                <a:prstGeom prst="rect">
                  <a:avLst/>
                </a:prstGeom>
                <a:solidFill>
                  <a:srgbClr val="C6E6A2"/>
                </a:solidFill>
                <a:ln w="12700">
                  <a:solidFill>
                    <a:schemeClr val="tx1"/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157">
                    <a:defRPr/>
                  </a:pPr>
                  <a:r>
                    <a:rPr lang="ru-RU" sz="1400" dirty="0">
                      <a:solidFill>
                        <a:schemeClr val="tx1"/>
                      </a:solidFill>
                    </a:rPr>
                    <a:t>отв. - Минрегион России</a:t>
                  </a:r>
                </a:p>
              </p:txBody>
            </p:sp>
            <p:sp>
              <p:nvSpPr>
                <p:cNvPr id="27" name="Прямоугольник 26"/>
                <p:cNvSpPr/>
                <p:nvPr/>
              </p:nvSpPr>
              <p:spPr>
                <a:xfrm>
                  <a:off x="396909" y="3615763"/>
                  <a:ext cx="6069527" cy="360367"/>
                </a:xfrm>
                <a:prstGeom prst="rect">
                  <a:avLst/>
                </a:prstGeom>
                <a:solidFill>
                  <a:srgbClr val="C6E6A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157">
                    <a:defRPr/>
                  </a:pPr>
                  <a:r>
                    <a:rPr lang="ru-RU" sz="1200" dirty="0">
                      <a:solidFill>
                        <a:schemeClr val="tx1"/>
                      </a:solidFill>
                    </a:rPr>
                    <a:t>Методические указания по расчету тарифов в сфере теплоснабжения</a:t>
                  </a:r>
                </a:p>
                <a:p>
                  <a:pPr algn="ctr" defTabSz="457157">
                    <a:defRPr/>
                  </a:pPr>
                  <a:r>
                    <a:rPr lang="ru-RU" sz="1200" b="1" dirty="0">
                      <a:solidFill>
                        <a:schemeClr val="tx1"/>
                      </a:solidFill>
                    </a:rPr>
                    <a:t>(будут утверждены после утверждения основ ценообразования)</a:t>
                  </a:r>
                </a:p>
              </p:txBody>
            </p:sp>
            <p:sp>
              <p:nvSpPr>
                <p:cNvPr id="28" name="Прямоугольник 27"/>
                <p:cNvSpPr/>
                <p:nvPr/>
              </p:nvSpPr>
              <p:spPr>
                <a:xfrm>
                  <a:off x="6610911" y="3615763"/>
                  <a:ext cx="2448132" cy="1157300"/>
                </a:xfrm>
                <a:prstGeom prst="rect">
                  <a:avLst/>
                </a:prstGeom>
                <a:solidFill>
                  <a:srgbClr val="C6E6A2"/>
                </a:solidFill>
                <a:ln w="12700">
                  <a:solidFill>
                    <a:schemeClr val="tx1"/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157">
                    <a:defRPr/>
                  </a:pPr>
                  <a:r>
                    <a:rPr lang="ru-RU" sz="1400" dirty="0">
                      <a:solidFill>
                        <a:schemeClr val="tx1"/>
                      </a:solidFill>
                    </a:rPr>
                    <a:t>отв. - ФСТ России</a:t>
                  </a:r>
                </a:p>
              </p:txBody>
            </p:sp>
            <p:sp>
              <p:nvSpPr>
                <p:cNvPr id="29" name="Прямоугольник 28"/>
                <p:cNvSpPr/>
                <p:nvPr/>
              </p:nvSpPr>
              <p:spPr>
                <a:xfrm>
                  <a:off x="395322" y="4134881"/>
                  <a:ext cx="6071114" cy="638182"/>
                </a:xfrm>
                <a:prstGeom prst="rect">
                  <a:avLst/>
                </a:prstGeom>
                <a:solidFill>
                  <a:srgbClr val="C6E6A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57157">
                    <a:defRPr/>
                  </a:pPr>
                  <a:r>
                    <a:rPr lang="ru-RU" sz="1200" dirty="0">
                      <a:solidFill>
                        <a:schemeClr val="tx1"/>
                      </a:solidFill>
                    </a:rPr>
                    <a:t>Стандарты раскрытия информации теплоснабжающими организациями </a:t>
                  </a:r>
                </a:p>
                <a:p>
                  <a:pPr algn="ctr" defTabSz="457157">
                    <a:defRPr/>
                  </a:pPr>
                  <a:r>
                    <a:rPr lang="ru-RU" sz="1200" dirty="0">
                      <a:solidFill>
                        <a:schemeClr val="tx1"/>
                      </a:solidFill>
                    </a:rPr>
                    <a:t>и органами регулирования</a:t>
                  </a:r>
                </a:p>
                <a:p>
                  <a:pPr algn="ctr" defTabSz="457157">
                    <a:defRPr/>
                  </a:pPr>
                  <a:r>
                    <a:rPr lang="ru-RU" sz="1200" b="1" dirty="0">
                      <a:solidFill>
                        <a:schemeClr val="tx1"/>
                      </a:solidFill>
                    </a:rPr>
                    <a:t>(будут утверждены после утверждения основ ценообразования)</a:t>
                  </a:r>
                  <a:endParaRPr lang="ru-RU" sz="12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6154" name="TextBox 14"/>
              <p:cNvSpPr txBox="1">
                <a:spLocks noChangeArrowheads="1"/>
              </p:cNvSpPr>
              <p:nvPr/>
            </p:nvSpPr>
            <p:spPr bwMode="auto">
              <a:xfrm>
                <a:off x="38258" y="990020"/>
                <a:ext cx="35939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1.</a:t>
                </a:r>
                <a:endParaRPr lang="ru-RU"/>
              </a:p>
            </p:txBody>
          </p:sp>
          <p:sp>
            <p:nvSpPr>
              <p:cNvPr id="6155" name="TextBox 15"/>
              <p:cNvSpPr txBox="1">
                <a:spLocks noChangeArrowheads="1"/>
              </p:cNvSpPr>
              <p:nvPr/>
            </p:nvSpPr>
            <p:spPr bwMode="auto">
              <a:xfrm>
                <a:off x="0" y="4983968"/>
                <a:ext cx="35939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2.</a:t>
                </a:r>
                <a:endParaRPr lang="ru-RU"/>
              </a:p>
            </p:txBody>
          </p:sp>
          <p:sp>
            <p:nvSpPr>
              <p:cNvPr id="17" name="Прямоугольник 16"/>
              <p:cNvSpPr/>
              <p:nvPr/>
            </p:nvSpPr>
            <p:spPr>
              <a:xfrm>
                <a:off x="6610910" y="4984202"/>
                <a:ext cx="2448133" cy="431805"/>
              </a:xfrm>
              <a:prstGeom prst="rect">
                <a:avLst/>
              </a:prstGeom>
              <a:solidFill>
                <a:srgbClr val="D6D6F2"/>
              </a:solidFill>
              <a:ln w="127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157">
                  <a:defRPr/>
                </a:pPr>
                <a:r>
                  <a:rPr lang="ru-RU" sz="1400" dirty="0">
                    <a:solidFill>
                      <a:schemeClr val="tx1"/>
                    </a:solidFill>
                  </a:rPr>
                  <a:t>отв. - Минрегион России</a:t>
                </a:r>
              </a:p>
            </p:txBody>
          </p:sp>
          <p:sp>
            <p:nvSpPr>
              <p:cNvPr id="18" name="Прямоугольник 17"/>
              <p:cNvSpPr/>
              <p:nvPr/>
            </p:nvSpPr>
            <p:spPr>
              <a:xfrm>
                <a:off x="395322" y="5527133"/>
                <a:ext cx="6071115" cy="863609"/>
              </a:xfrm>
              <a:prstGeom prst="rect">
                <a:avLst/>
              </a:prstGeom>
              <a:solidFill>
                <a:srgbClr val="94D9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157">
                  <a:defRPr/>
                </a:pPr>
                <a:r>
                  <a:rPr lang="ru-RU" sz="1200" b="1" dirty="0">
                    <a:solidFill>
                      <a:schemeClr val="tx1"/>
                    </a:solidFill>
                  </a:rPr>
                  <a:t>Вступление в силу «новых» правил предоставления коммунальных услуг, утвержденных постановлением Правительства Российской Федерации от 06.05.2011 № 354</a:t>
                </a:r>
              </a:p>
              <a:p>
                <a:pPr algn="ctr" defTabSz="457157">
                  <a:defRPr/>
                </a:pPr>
                <a:r>
                  <a:rPr lang="ru-RU" sz="1200" dirty="0">
                    <a:solidFill>
                      <a:schemeClr val="tx1"/>
                    </a:solidFill>
                  </a:rPr>
                  <a:t> (возможен перенос сроков вступления в силу на 2012 год)</a:t>
                </a:r>
              </a:p>
            </p:txBody>
          </p:sp>
          <p:sp>
            <p:nvSpPr>
              <p:cNvPr id="6158" name="TextBox 18"/>
              <p:cNvSpPr txBox="1">
                <a:spLocks noChangeArrowheads="1"/>
              </p:cNvSpPr>
              <p:nvPr/>
            </p:nvSpPr>
            <p:spPr bwMode="auto">
              <a:xfrm>
                <a:off x="0" y="5526646"/>
                <a:ext cx="35939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/>
                  <a:t>3</a:t>
                </a:r>
                <a:r>
                  <a:rPr lang="en-US"/>
                  <a:t>.</a:t>
                </a:r>
                <a:endParaRPr lang="ru-RU"/>
              </a:p>
            </p:txBody>
          </p:sp>
          <p:sp>
            <p:nvSpPr>
              <p:cNvPr id="20" name="Прямоугольник 19"/>
              <p:cNvSpPr/>
              <p:nvPr/>
            </p:nvSpPr>
            <p:spPr>
              <a:xfrm>
                <a:off x="6610910" y="5527133"/>
                <a:ext cx="2448133" cy="863609"/>
              </a:xfrm>
              <a:prstGeom prst="rect">
                <a:avLst/>
              </a:prstGeom>
              <a:solidFill>
                <a:srgbClr val="94D9DC"/>
              </a:solidFill>
              <a:ln w="127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157">
                  <a:defRPr/>
                </a:pPr>
                <a:r>
                  <a:rPr lang="ru-RU" sz="1400" dirty="0">
                    <a:solidFill>
                      <a:schemeClr val="tx1"/>
                    </a:solidFill>
                  </a:rPr>
                  <a:t>отв. - Минрегион России</a:t>
                </a:r>
              </a:p>
            </p:txBody>
          </p:sp>
        </p:grpSp>
        <p:sp>
          <p:nvSpPr>
            <p:cNvPr id="6150" name="TextBox 10"/>
            <p:cNvSpPr txBox="1">
              <a:spLocks noChangeArrowheads="1"/>
            </p:cNvSpPr>
            <p:nvPr/>
          </p:nvSpPr>
          <p:spPr bwMode="auto">
            <a:xfrm>
              <a:off x="217955" y="1268760"/>
              <a:ext cx="884108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400"/>
                <a:t>В настоящее время оперативно реализуется ряд мер системного характера, направленных на урегулирование отношений в сфере жилищно-коммунального комплекса, в том числе:</a:t>
              </a: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396909" y="3602410"/>
              <a:ext cx="6069528" cy="576269"/>
            </a:xfrm>
            <a:prstGeom prst="rect">
              <a:avLst/>
            </a:prstGeom>
            <a:solidFill>
              <a:srgbClr val="C6E6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157">
                <a:defRPr/>
              </a:pPr>
              <a:r>
                <a:rPr lang="ru-RU" sz="1200" dirty="0">
                  <a:solidFill>
                    <a:schemeClr val="tx1"/>
                  </a:solidFill>
                </a:rPr>
                <a:t>Требования к схемам теплоснабжения, порядок их разработки</a:t>
              </a:r>
            </a:p>
            <a:p>
              <a:pPr algn="ctr" defTabSz="457157">
                <a:defRPr/>
              </a:pPr>
              <a:r>
                <a:rPr lang="ru-RU" sz="1200" b="1" dirty="0">
                  <a:solidFill>
                    <a:schemeClr val="tx1"/>
                  </a:solidFill>
                </a:rPr>
                <a:t>(внесены в Правительство Российской Федерации и направлены на доработку)</a:t>
              </a:r>
            </a:p>
          </p:txBody>
        </p:sp>
      </p:grp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341313" y="836613"/>
            <a:ext cx="81407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b="1"/>
              <a:t>Программы комплексного развития систем коммунальной </a:t>
            </a:r>
          </a:p>
          <a:p>
            <a:pPr algn="ctr"/>
            <a:r>
              <a:rPr lang="ru-RU" b="1"/>
              <a:t>инфраструктуры</a:t>
            </a:r>
          </a:p>
        </p:txBody>
      </p:sp>
      <p:sp>
        <p:nvSpPr>
          <p:cNvPr id="7171" name="TextBox 2"/>
          <p:cNvSpPr txBox="1">
            <a:spLocks noChangeArrowheads="1"/>
          </p:cNvSpPr>
          <p:nvPr/>
        </p:nvSpPr>
        <p:spPr bwMode="auto">
          <a:xfrm>
            <a:off x="250825" y="1773238"/>
            <a:ext cx="864235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600" b="1"/>
              <a:t>Федеральный закон от 30.12.2004 № 210-ФЗ </a:t>
            </a:r>
          </a:p>
          <a:p>
            <a:pPr algn="just"/>
            <a:r>
              <a:rPr lang="ru-RU" sz="1600" b="1"/>
              <a:t>«Об основах регулирования тарифов организаций коммунального комплекса»:</a:t>
            </a:r>
          </a:p>
          <a:p>
            <a:pPr algn="just"/>
            <a:endParaRPr lang="ru-RU" sz="1600"/>
          </a:p>
          <a:p>
            <a:pPr algn="just"/>
            <a:r>
              <a:rPr lang="ru-RU" sz="1600" u="sng"/>
              <a:t>Программа комплексного развития систем коммунальной инфраструктуры </a:t>
            </a:r>
          </a:p>
          <a:p>
            <a:pPr algn="just"/>
            <a:r>
              <a:rPr lang="ru-RU" sz="1600" u="sng"/>
              <a:t>муниципального образования</a:t>
            </a:r>
            <a:r>
              <a:rPr lang="ru-RU" sz="1600"/>
              <a:t> - программа строительства и (или) модернизации</a:t>
            </a:r>
          </a:p>
          <a:p>
            <a:pPr algn="just"/>
            <a:r>
              <a:rPr lang="ru-RU" sz="1600"/>
              <a:t>систем коммунальной инфраструктуры и объектов, используемых для утилизации твердых бытовых отходов, которая обеспечивает развитие этих систем и объектов в соответствии с потребностями жилищного и промышленного строительства, повышение качества производимых для потребителей товаров, улучшение экологической ситуации.</a:t>
            </a:r>
          </a:p>
          <a:p>
            <a:pPr algn="just"/>
            <a:endParaRPr lang="ru-RU" sz="1600"/>
          </a:p>
        </p:txBody>
      </p:sp>
      <p:sp>
        <p:nvSpPr>
          <p:cNvPr id="7172" name="TextBox 3"/>
          <p:cNvSpPr txBox="1">
            <a:spLocks noChangeArrowheads="1"/>
          </p:cNvSpPr>
          <p:nvPr/>
        </p:nvSpPr>
        <p:spPr bwMode="auto">
          <a:xfrm>
            <a:off x="250825" y="4510088"/>
            <a:ext cx="864235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600" b="1" u="sng"/>
              <a:t>Необходимо</a:t>
            </a:r>
            <a:r>
              <a:rPr lang="ru-RU" sz="1600"/>
              <a:t> утверждение программ комплексного развития систем коммунальной инфраструктуры в муниципальных образованиях, иначе, в отсутствие долгосрочных инвестиционных программ, эффективность долгосрочного тарифного регулирования невозможна.</a:t>
            </a:r>
          </a:p>
        </p:txBody>
      </p:sp>
      <p:sp>
        <p:nvSpPr>
          <p:cNvPr id="7173" name="TextBox 4"/>
          <p:cNvSpPr txBox="1">
            <a:spLocks noChangeArrowheads="1"/>
          </p:cNvSpPr>
          <p:nvPr/>
        </p:nvSpPr>
        <p:spPr bwMode="auto">
          <a:xfrm>
            <a:off x="9653588" y="6613525"/>
            <a:ext cx="2555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000"/>
              <a:t>4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"/>
          <p:cNvSpPr txBox="1">
            <a:spLocks noChangeArrowheads="1"/>
          </p:cNvSpPr>
          <p:nvPr/>
        </p:nvSpPr>
        <p:spPr bwMode="auto">
          <a:xfrm>
            <a:off x="2722563" y="2744788"/>
            <a:ext cx="42989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/>
              <a:t>Электроэнергетика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5" descr="Z:\Отдел мониторинга рынков\ПРЕЗЕНТАЦИИ\презенташка карт\карта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1104900"/>
            <a:ext cx="8567737" cy="47720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9219" name="TextBox 1"/>
          <p:cNvSpPr txBox="1">
            <a:spLocks noChangeArrowheads="1"/>
          </p:cNvSpPr>
          <p:nvPr/>
        </p:nvSpPr>
        <p:spPr bwMode="auto">
          <a:xfrm>
            <a:off x="9653588" y="6597650"/>
            <a:ext cx="2555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000"/>
              <a:t>5</a:t>
            </a:r>
          </a:p>
        </p:txBody>
      </p:sp>
      <p:sp>
        <p:nvSpPr>
          <p:cNvPr id="9220" name="Прямоугольник 8"/>
          <p:cNvSpPr>
            <a:spLocks noChangeArrowheads="1"/>
          </p:cNvSpPr>
          <p:nvPr/>
        </p:nvSpPr>
        <p:spPr bwMode="auto">
          <a:xfrm>
            <a:off x="468313" y="6237288"/>
            <a:ext cx="71437" cy="71437"/>
          </a:xfrm>
          <a:prstGeom prst="rect">
            <a:avLst/>
          </a:prstGeom>
          <a:solidFill>
            <a:srgbClr val="00B05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21" name="Прямоугольник 9"/>
          <p:cNvSpPr>
            <a:spLocks noChangeArrowheads="1"/>
          </p:cNvSpPr>
          <p:nvPr/>
        </p:nvSpPr>
        <p:spPr bwMode="auto">
          <a:xfrm>
            <a:off x="468313" y="6492875"/>
            <a:ext cx="71437" cy="71438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22" name="TextBox 11"/>
          <p:cNvSpPr txBox="1">
            <a:spLocks noChangeArrowheads="1"/>
          </p:cNvSpPr>
          <p:nvPr/>
        </p:nvSpPr>
        <p:spPr bwMode="auto">
          <a:xfrm>
            <a:off x="539750" y="5826125"/>
            <a:ext cx="40322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000"/>
              <a:t>неценовые зоны оптового рынка электрической энергии (мощности)</a:t>
            </a:r>
          </a:p>
        </p:txBody>
      </p:sp>
      <p:sp>
        <p:nvSpPr>
          <p:cNvPr id="9223" name="Прямоугольник 12"/>
          <p:cNvSpPr>
            <a:spLocks noChangeArrowheads="1"/>
          </p:cNvSpPr>
          <p:nvPr/>
        </p:nvSpPr>
        <p:spPr bwMode="auto">
          <a:xfrm>
            <a:off x="468313" y="5949950"/>
            <a:ext cx="71437" cy="71438"/>
          </a:xfrm>
          <a:prstGeom prst="rect">
            <a:avLst/>
          </a:prstGeom>
          <a:solidFill>
            <a:srgbClr val="FF000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24" name="TextBox 13"/>
          <p:cNvSpPr txBox="1">
            <a:spLocks noChangeArrowheads="1"/>
          </p:cNvSpPr>
          <p:nvPr/>
        </p:nvSpPr>
        <p:spPr bwMode="auto">
          <a:xfrm>
            <a:off x="539750" y="6092825"/>
            <a:ext cx="40322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000"/>
              <a:t>ценовые зоны оптового рынка электрической энергии (мощности)</a:t>
            </a:r>
          </a:p>
        </p:txBody>
      </p:sp>
      <p:sp>
        <p:nvSpPr>
          <p:cNvPr id="9225" name="TextBox 14"/>
          <p:cNvSpPr txBox="1">
            <a:spLocks noChangeArrowheads="1"/>
          </p:cNvSpPr>
          <p:nvPr/>
        </p:nvSpPr>
        <p:spPr bwMode="auto">
          <a:xfrm>
            <a:off x="539750" y="6381750"/>
            <a:ext cx="4032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000"/>
              <a:t>части ценовых зон оптового рынка, в которых устанавливаются особенности функционирования рынков</a:t>
            </a:r>
          </a:p>
        </p:txBody>
      </p:sp>
      <p:sp>
        <p:nvSpPr>
          <p:cNvPr id="9226" name="Прямоугольник 12"/>
          <p:cNvSpPr>
            <a:spLocks noChangeArrowheads="1"/>
          </p:cNvSpPr>
          <p:nvPr/>
        </p:nvSpPr>
        <p:spPr bwMode="auto">
          <a:xfrm>
            <a:off x="4932363" y="5986463"/>
            <a:ext cx="71437" cy="71437"/>
          </a:xfrm>
          <a:prstGeom prst="rect">
            <a:avLst/>
          </a:prstGeom>
          <a:solidFill>
            <a:srgbClr val="00B0F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27" name="TextBox 11"/>
          <p:cNvSpPr txBox="1">
            <a:spLocks noChangeArrowheads="1"/>
          </p:cNvSpPr>
          <p:nvPr/>
        </p:nvSpPr>
        <p:spPr bwMode="auto">
          <a:xfrm>
            <a:off x="5003800" y="5876925"/>
            <a:ext cx="40322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000"/>
              <a:t>территориально изолированные системы</a:t>
            </a:r>
          </a:p>
        </p:txBody>
      </p:sp>
      <p:sp>
        <p:nvSpPr>
          <p:cNvPr id="9228" name="Text Box 15"/>
          <p:cNvSpPr txBox="1">
            <a:spLocks noChangeArrowheads="1"/>
          </p:cNvSpPr>
          <p:nvPr/>
        </p:nvSpPr>
        <p:spPr bwMode="auto">
          <a:xfrm>
            <a:off x="611188" y="404813"/>
            <a:ext cx="777716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/>
              <a:t>Разделение территорий Российской Федерации по принципам регулирования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/>
          <p:cNvSpPr txBox="1">
            <a:spLocks/>
          </p:cNvSpPr>
          <p:nvPr/>
        </p:nvSpPr>
        <p:spPr>
          <a:xfrm>
            <a:off x="561975" y="428625"/>
            <a:ext cx="8439150" cy="768350"/>
          </a:xfrm>
          <a:prstGeom prst="rect">
            <a:avLst/>
          </a:prstGeom>
          <a:noFill/>
          <a:effectLst/>
        </p:spPr>
        <p:txBody>
          <a:bodyPr/>
          <a:lstStyle/>
          <a:p>
            <a:pPr marL="46033" indent="-46033" algn="ctr" defTabSz="706372" eaLnBrk="0" hangingPunct="0">
              <a:defRPr/>
            </a:pPr>
            <a:r>
              <a:rPr lang="ru-RU" sz="1900" b="1" kern="0" dirty="0">
                <a:latin typeface="Times New Roman" pitchFamily="18" charset="0"/>
                <a:ea typeface="+mj-ea"/>
                <a:cs typeface="Times New Roman" pitchFamily="18" charset="0"/>
                <a:sym typeface="Arial" pitchFamily="34" charset="0"/>
              </a:rPr>
              <a:t>Исполнение поручений Президента, Правительства Российской Федерации по снижению ценовой нагрузки для потребителей электроэнергии и прозрачности ценообразования на розничных рынках </a:t>
            </a:r>
          </a:p>
        </p:txBody>
      </p:sp>
      <p:graphicFrame>
        <p:nvGraphicFramePr>
          <p:cNvPr id="3" name="Содержимое 5"/>
          <p:cNvGraphicFramePr>
            <a:graphicFrameLocks/>
          </p:cNvGraphicFramePr>
          <p:nvPr/>
        </p:nvGraphicFramePr>
        <p:xfrm>
          <a:off x="323850" y="1368425"/>
          <a:ext cx="8534752" cy="5490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4428"/>
                <a:gridCol w="1527427"/>
                <a:gridCol w="2672897"/>
              </a:tblGrid>
              <a:tr h="28273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Эффект, млрд. руб.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Исполнители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593740"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Arial" charset="0"/>
                        </a:rPr>
                        <a:t>Не применение в 2011 году индексации цен на мощность, определенных по итогам конкурентного отбора мощности, и максимальной цены на мощность («</a:t>
                      </a:r>
                      <a:r>
                        <a:rPr lang="ru-RU" sz="12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Arial" charset="0"/>
                        </a:rPr>
                        <a:t>price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Arial" charset="0"/>
                        </a:rPr>
                        <a:t> </a:t>
                      </a:r>
                      <a:r>
                        <a:rPr lang="ru-RU" sz="12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Arial" charset="0"/>
                        </a:rPr>
                        <a:t>cap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Arial" charset="0"/>
                        </a:rPr>
                        <a:t>»)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sym typeface="Arial" charset="0"/>
                        </a:rPr>
                        <a:t>11,25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Постановление Правительства Российской Федерации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4385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 charset="0"/>
                        </a:rPr>
                        <a:t>Цены на мощность «вынужденных» для поставщиков 1 и 2 ценовых зон оптового рынка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 charset="0"/>
                        </a:rPr>
                        <a:t>8,45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Постановление Правительства Российской Федерации,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ФСТ России</a:t>
                      </a:r>
                    </a:p>
                  </a:txBody>
                  <a:tcPr/>
                </a:tc>
              </a:tr>
              <a:tr h="98956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Пересмотр тарифного решения по ОАО «ФСК ЕЭС»,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том числе:</a:t>
                      </a:r>
                    </a:p>
                    <a:p>
                      <a:pPr marL="0" algn="ctr" defTabSz="914400" rtl="0" eaLnBrk="1" latinLnBrk="0" hangingPunct="1">
                        <a:buFontTx/>
                        <a:buChar char="-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 счет перераспределения НВВ в долгосрочном периоде регулирования 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за счет оплаты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потерь 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 charset="0"/>
                        </a:rPr>
                        <a:t>10,44</a:t>
                      </a:r>
                    </a:p>
                    <a:p>
                      <a:pPr marL="0" algn="ctr" defTabSz="914400" rtl="0" eaLnBrk="1" latinLnBrk="0" hangingPunct="1"/>
                      <a:endParaRPr lang="ru-RU" sz="10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  <a:sym typeface="Arial" charset="0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 charset="0"/>
                        </a:rPr>
                        <a:t>4,5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 charset="0"/>
                        </a:rPr>
                        <a:t>5,94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ФСТ России</a:t>
                      </a:r>
                    </a:p>
                  </a:txBody>
                  <a:tcPr/>
                </a:tc>
              </a:tr>
              <a:tr h="5937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 charset="0"/>
                        </a:rPr>
                        <a:t>Снижение целевых инвестиционных средств АЭС и ГЭС, учитываемых в составляющей цены на мощность в 2011 году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 charset="0"/>
                        </a:rPr>
                        <a:t>17,40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Минэнерго России,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ФСТ России,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ОАО «Концерн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Росэнергоатом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 </a:t>
                      </a:r>
                    </a:p>
                  </a:txBody>
                  <a:tcPr/>
                </a:tc>
              </a:tr>
              <a:tr h="110266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Снижение индикативных цен на электрическую энергию и мощность, поставляемую в ценовых зонах оптового рынка для покупателей - субъектов оптового рынка электрической энергии (мощности), в целях обеспечения потребления электрической энергии населением и приравненных к нему категорий потребителей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 charset="0"/>
                        </a:rPr>
                        <a:t>1 ЦЗ - 1,1%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 charset="0"/>
                        </a:rPr>
                        <a:t> </a:t>
                      </a:r>
                    </a:p>
                    <a:p>
                      <a:pPr marL="0" algn="ctr" defTabSz="914400" rtl="0" eaLnBrk="1" latinLnBrk="0" hangingPunct="1"/>
                      <a:endParaRPr lang="ru-RU" sz="1800" b="1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  <a:sym typeface="Arial" charset="0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 charset="0"/>
                        </a:rPr>
                        <a:t>2 ЦЗ – 5,0%</a:t>
                      </a:r>
                      <a:endParaRPr lang="ru-RU" sz="18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  <a:sym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ФСТ России</a:t>
                      </a:r>
                    </a:p>
                  </a:txBody>
                  <a:tcPr/>
                </a:tc>
              </a:tr>
              <a:tr h="5937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Пересмотр тарифных решений по сетевым организациям и гарантирующим поставщикам 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(не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более 15% к уровню 2010 года)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 charset="0"/>
                        </a:rPr>
                        <a:t>71,05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Органы исполнительной власти субъектов Российской Федерации, ФСТ России</a:t>
                      </a:r>
                    </a:p>
                  </a:txBody>
                  <a:tcPr/>
                </a:tc>
              </a:tr>
              <a:tr h="33928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Разработка и внедрение «Ценового калькулятора»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  <a:sym typeface="Arial" charset="0"/>
                      </a:endParaRPr>
                    </a:p>
                  </a:txBody>
                  <a:tcPr>
                    <a:solidFill>
                      <a:schemeClr val="accent1">
                        <a:tint val="40000"/>
                        <a:alpha val="4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ФСТ России</a:t>
                      </a:r>
                    </a:p>
                  </a:txBody>
                  <a:tcPr>
                    <a:solidFill>
                      <a:schemeClr val="accent1">
                        <a:tint val="40000"/>
                        <a:alpha val="43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281" name="Прямоугольник 3"/>
          <p:cNvSpPr>
            <a:spLocks noChangeArrowheads="1"/>
          </p:cNvSpPr>
          <p:nvPr/>
        </p:nvSpPr>
        <p:spPr bwMode="auto">
          <a:xfrm>
            <a:off x="9097963" y="6500813"/>
            <a:ext cx="46037" cy="357187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800000"/>
              </a:buClr>
              <a:buFontTx/>
              <a:buChar char="•"/>
            </a:pPr>
            <a:endParaRPr lang="ru-RU" sz="2800">
              <a:solidFill>
                <a:srgbClr val="392613"/>
              </a:solidFill>
              <a:latin typeface="Times New Roman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 bwMode="auto">
          <a:xfrm>
            <a:off x="5072063" y="6500813"/>
            <a:ext cx="714375" cy="142875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800000"/>
              </a:buClr>
              <a:buFontTx/>
              <a:buChar char="•"/>
              <a:defRPr/>
            </a:pPr>
            <a:endParaRPr lang="ru-RU" sz="2800">
              <a:solidFill>
                <a:srgbClr val="392613"/>
              </a:solidFill>
              <a:latin typeface="Times New Roman" pitchFamily="18" charset="0"/>
            </a:endParaRPr>
          </a:p>
        </p:txBody>
      </p:sp>
      <p:sp>
        <p:nvSpPr>
          <p:cNvPr id="10283" name="TextBox 5"/>
          <p:cNvSpPr txBox="1">
            <a:spLocks noChangeArrowheads="1"/>
          </p:cNvSpPr>
          <p:nvPr/>
        </p:nvSpPr>
        <p:spPr bwMode="auto">
          <a:xfrm>
            <a:off x="9653588" y="6613525"/>
            <a:ext cx="2555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000"/>
              <a:t>6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Специальное оформление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EE1E4"/>
      </a:accent1>
      <a:accent2>
        <a:srgbClr val="333399"/>
      </a:accent2>
      <a:accent3>
        <a:srgbClr val="FFFFFF"/>
      </a:accent3>
      <a:accent4>
        <a:srgbClr val="000000"/>
      </a:accent4>
      <a:accent5>
        <a:srgbClr val="D3EE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формление по умолчанию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Оформление по умолчанию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22636</TotalTime>
  <Words>2381</Words>
  <Application>Microsoft Office PowerPoint</Application>
  <PresentationFormat>Произвольный</PresentationFormat>
  <Paragraphs>664</Paragraphs>
  <Slides>22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4" baseType="lpstr">
      <vt:lpstr>Специальное оформление</vt:lpstr>
      <vt:lpstr>Лист Microsoft Office Excel 97-2003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Company>ФСТ России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Александр Бибиков</dc:creator>
  <cp:lastModifiedBy>oapopov</cp:lastModifiedBy>
  <cp:revision>783</cp:revision>
  <dcterms:created xsi:type="dcterms:W3CDTF">2009-09-01T17:39:31Z</dcterms:created>
  <dcterms:modified xsi:type="dcterms:W3CDTF">2011-09-21T12:18:55Z</dcterms:modified>
</cp:coreProperties>
</file>