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840" r:id="rId2"/>
  </p:sldMasterIdLst>
  <p:notesMasterIdLst>
    <p:notesMasterId r:id="rId7"/>
  </p:notesMasterIdLst>
  <p:sldIdLst>
    <p:sldId id="330" r:id="rId3"/>
    <p:sldId id="331" r:id="rId4"/>
    <p:sldId id="328" r:id="rId5"/>
    <p:sldId id="329" r:id="rId6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 varScale="1">
        <p:scale>
          <a:sx n="104" d="100"/>
          <a:sy n="104" d="100"/>
        </p:scale>
        <p:origin x="23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1271240858798566E-2"/>
          <c:y val="0.21659584563698681"/>
          <c:w val="0.9424835587063991"/>
          <c:h val="0.55201636868106119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Динамика!$A$108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Динамика!$B$107:$AC$107</c:f>
              <c:strCache>
                <c:ptCount val="16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</c:strCache>
              <c:extLst xmlns:c16r2="http://schemas.microsoft.com/office/drawing/2015/06/chart"/>
            </c:strRef>
          </c:cat>
          <c:val>
            <c:numRef>
              <c:f>Динамика!$B$108:$AC$108</c:f>
              <c:numCache>
                <c:formatCode>#,##0</c:formatCode>
                <c:ptCount val="16"/>
                <c:pt idx="0">
                  <c:v>59340.473796559992</c:v>
                </c:pt>
                <c:pt idx="1">
                  <c:v>59332.816056039992</c:v>
                </c:pt>
                <c:pt idx="2">
                  <c:v>59218.760383399996</c:v>
                </c:pt>
                <c:pt idx="3">
                  <c:v>59218.498279039995</c:v>
                </c:pt>
                <c:pt idx="4">
                  <c:v>59204.713446399997</c:v>
                </c:pt>
                <c:pt idx="5">
                  <c:v>59201.729671049994</c:v>
                </c:pt>
                <c:pt idx="6">
                  <c:v>59181.406380569999</c:v>
                </c:pt>
                <c:pt idx="7">
                  <c:v>59176.602239689993</c:v>
                </c:pt>
                <c:pt idx="8">
                  <c:v>61804.971526280002</c:v>
                </c:pt>
                <c:pt idx="9">
                  <c:v>61656.423373389996</c:v>
                </c:pt>
                <c:pt idx="10">
                  <c:v>61456.338878980001</c:v>
                </c:pt>
                <c:pt idx="11">
                  <c:v>61449.816083170001</c:v>
                </c:pt>
                <c:pt idx="12">
                  <c:v>61418.899534390002</c:v>
                </c:pt>
                <c:pt idx="13">
                  <c:v>61412.99310639</c:v>
                </c:pt>
                <c:pt idx="14">
                  <c:v>61378.033513570001</c:v>
                </c:pt>
                <c:pt idx="15">
                  <c:v>60267.09030181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3C4-4874-BB6F-2761655015A3}"/>
            </c:ext>
          </c:extLst>
        </c:ser>
        <c:ser>
          <c:idx val="1"/>
          <c:order val="1"/>
          <c:tx>
            <c:strRef>
              <c:f>Динамика!$A$109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Динамика!$B$107:$AC$107</c:f>
              <c:strCache>
                <c:ptCount val="16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</c:strCache>
              <c:extLst xmlns:c16r2="http://schemas.microsoft.com/office/drawing/2015/06/chart"/>
            </c:strRef>
          </c:cat>
          <c:val>
            <c:numRef>
              <c:f>Динамика!$B$109:$AC$109</c:f>
              <c:numCache>
                <c:formatCode>#,##0</c:formatCode>
                <c:ptCount val="16"/>
                <c:pt idx="0">
                  <c:v>66152.187374409987</c:v>
                </c:pt>
                <c:pt idx="1">
                  <c:v>66150.636306629982</c:v>
                </c:pt>
                <c:pt idx="2">
                  <c:v>66034.296201079997</c:v>
                </c:pt>
                <c:pt idx="3">
                  <c:v>66025.060292070004</c:v>
                </c:pt>
                <c:pt idx="4">
                  <c:v>66015.57710378</c:v>
                </c:pt>
                <c:pt idx="5">
                  <c:v>66013.162746789996</c:v>
                </c:pt>
                <c:pt idx="6">
                  <c:v>65992.988958949994</c:v>
                </c:pt>
                <c:pt idx="7">
                  <c:v>65977.933582069993</c:v>
                </c:pt>
                <c:pt idx="8">
                  <c:v>68763.948622819997</c:v>
                </c:pt>
                <c:pt idx="9">
                  <c:v>68745.543911610002</c:v>
                </c:pt>
                <c:pt idx="10">
                  <c:v>68520.594877919997</c:v>
                </c:pt>
                <c:pt idx="11">
                  <c:v>68515.291452139994</c:v>
                </c:pt>
                <c:pt idx="12">
                  <c:v>68483.757096219997</c:v>
                </c:pt>
                <c:pt idx="13">
                  <c:v>68478.273899189997</c:v>
                </c:pt>
                <c:pt idx="14">
                  <c:v>68456.865708740006</c:v>
                </c:pt>
                <c:pt idx="15">
                  <c:v>66510.662195209996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3C4-4874-BB6F-276165501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0264"/>
        <c:axId val="114940656"/>
      </c:lineChart>
      <c:catAx>
        <c:axId val="114940264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940656"/>
        <c:crosses val="autoZero"/>
        <c:auto val="0"/>
        <c:lblAlgn val="ctr"/>
        <c:lblOffset val="100"/>
        <c:noMultiLvlLbl val="0"/>
      </c:catAx>
      <c:valAx>
        <c:axId val="114940656"/>
        <c:scaling>
          <c:orientation val="minMax"/>
          <c:max val="70000"/>
          <c:min val="5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14940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66225602014549"/>
          <c:y val="0.92248611935789671"/>
          <c:w val="0.57067548795970902"/>
          <c:h val="7.0788149629675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75440378250295603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Динамика!$A$102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66349615957145E-2"/>
                  <c:y val="-3.3785879246880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309986063157183E-2"/>
                  <c:y val="-2.9528193419727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7646960290819935E-2"/>
                  <c:y val="-2.9991300627002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000638948653E-2"/>
                  <c:y val="-2.6023455853199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 xmlns:c15="http://schemas.microsoft.com/office/drawing/2012/chart">
                <c:ext xmlns:c16="http://schemas.microsoft.com/office/drawing/2014/chart" uri="{C3380CC4-5D6E-409C-BE32-E72D297353CC}">
                  <c16:uniqueId val="{00000006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61500579064787E-2"/>
                  <c:y val="-2.908158371531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62564943711529E-2"/>
                  <c:y val="-3.2871494195125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84861156022424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Динамика!$B$99:$O$99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 xmlns:c16r2="http://schemas.microsoft.com/office/drawing/2015/06/chart"/>
            </c:strRef>
          </c:cat>
          <c:val>
            <c:numRef>
              <c:f>Динамика!$B$102:$O$102</c:f>
              <c:numCache>
                <c:formatCode>#,##0</c:formatCode>
                <c:ptCount val="13"/>
                <c:pt idx="0">
                  <c:v>64640.182551619997</c:v>
                </c:pt>
                <c:pt idx="1">
                  <c:v>65581.133872859995</c:v>
                </c:pt>
                <c:pt idx="2">
                  <c:v>65639.663762540004</c:v>
                </c:pt>
                <c:pt idx="3">
                  <c:v>64622.186617489999</c:v>
                </c:pt>
                <c:pt idx="4">
                  <c:v>66615.844670840001</c:v>
                </c:pt>
                <c:pt idx="5">
                  <c:v>68001.5150345</c:v>
                </c:pt>
                <c:pt idx="6">
                  <c:v>74869.002013019999</c:v>
                </c:pt>
                <c:pt idx="7">
                  <c:v>75429.669640969994</c:v>
                </c:pt>
                <c:pt idx="8">
                  <c:v>75890.994328169996</c:v>
                </c:pt>
                <c:pt idx="9">
                  <c:v>75762.95104457</c:v>
                </c:pt>
                <c:pt idx="10">
                  <c:v>75522.263904570005</c:v>
                </c:pt>
                <c:pt idx="11">
                  <c:v>76752.930353570002</c:v>
                </c:pt>
                <c:pt idx="12">
                  <c:v>77100.011228920004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3F4C-4AC0-A55A-C12917E0AB2B}"/>
            </c:ext>
          </c:extLst>
        </c:ser>
        <c:ser>
          <c:idx val="1"/>
          <c:order val="1"/>
          <c:tx>
            <c:strRef>
              <c:f>Динамика!$A$103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5.3126267667219639E-2"/>
                  <c:y val="-3.02700066734465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3F4C-4AC0-A55A-C12917E0AB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Динамика!$B$99:$O$99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 xmlns:c16r2="http://schemas.microsoft.com/office/drawing/2015/06/chart"/>
            </c:strRef>
          </c:cat>
          <c:val>
            <c:numRef>
              <c:f>Динамика!$B$103:$O$103</c:f>
              <c:numCache>
                <c:formatCode>#,##0</c:formatCode>
                <c:ptCount val="13"/>
                <c:pt idx="0">
                  <c:v>72857.109330320003</c:v>
                </c:pt>
                <c:pt idx="1">
                  <c:v>73969.285314519992</c:v>
                </c:pt>
                <c:pt idx="2">
                  <c:v>74008.680209350001</c:v>
                </c:pt>
                <c:pt idx="3">
                  <c:v>72951.641782780003</c:v>
                </c:pt>
                <c:pt idx="4">
                  <c:v>74977.612617980005</c:v>
                </c:pt>
                <c:pt idx="5">
                  <c:v>76646.621854440004</c:v>
                </c:pt>
                <c:pt idx="6">
                  <c:v>83319.770460200001</c:v>
                </c:pt>
                <c:pt idx="7">
                  <c:v>83974.56673223</c:v>
                </c:pt>
                <c:pt idx="8">
                  <c:v>84383.430339300001</c:v>
                </c:pt>
                <c:pt idx="9">
                  <c:v>84507.311157749995</c:v>
                </c:pt>
                <c:pt idx="10">
                  <c:v>84916.71005306</c:v>
                </c:pt>
                <c:pt idx="11">
                  <c:v>86183.073482339998</c:v>
                </c:pt>
                <c:pt idx="12">
                  <c:v>86344.286169120009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3F4C-4AC0-A55A-C12917E0AB2B}"/>
            </c:ext>
          </c:extLst>
        </c:ser>
        <c:ser>
          <c:idx val="2"/>
          <c:order val="2"/>
          <c:tx>
            <c:strRef>
              <c:f>Динамика!$A$104</c:f>
              <c:strCache>
                <c:ptCount val="1"/>
                <c:pt idx="0">
                  <c:v>Покупатели ОРЭМ 2022 г.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Динамика!$B$99:$O$99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 xmlns:c16r2="http://schemas.microsoft.com/office/drawing/2015/06/chart"/>
            </c:strRef>
          </c:cat>
          <c:val>
            <c:numRef>
              <c:f>Динамика!$B$104:$O$104</c:f>
              <c:numCache>
                <c:formatCode>#,##0</c:formatCode>
                <c:ptCount val="13"/>
                <c:pt idx="0">
                  <c:v>77100.011228920004</c:v>
                </c:pt>
                <c:pt idx="1">
                  <c:v>80298.17364198</c:v>
                </c:pt>
                <c:pt idx="2">
                  <c:v>82808.507397289999</c:v>
                </c:pt>
                <c:pt idx="3">
                  <c:v>81244.946089339996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3F4C-4AC0-A55A-C12917E0AB2B}"/>
            </c:ext>
          </c:extLst>
        </c:ser>
        <c:ser>
          <c:idx val="3"/>
          <c:order val="3"/>
          <c:tx>
            <c:strRef>
              <c:f>Динамика!$A$105</c:f>
              <c:strCache>
                <c:ptCount val="1"/>
                <c:pt idx="0">
                  <c:v>Покупатели ОРЭМ 2022 г. с учетом договоров цессии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3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Динамика!$B$99:$O$99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  <c:extLst xmlns:c16r2="http://schemas.microsoft.com/office/drawing/2015/06/chart"/>
            </c:strRef>
          </c:cat>
          <c:val>
            <c:numRef>
              <c:f>Динамика!$B$105:$O$105</c:f>
              <c:numCache>
                <c:formatCode>#,##0</c:formatCode>
                <c:ptCount val="13"/>
                <c:pt idx="0">
                  <c:v>86344.286169120009</c:v>
                </c:pt>
                <c:pt idx="1">
                  <c:v>89833.404115359997</c:v>
                </c:pt>
                <c:pt idx="2">
                  <c:v>93241.321237030003</c:v>
                </c:pt>
                <c:pt idx="3">
                  <c:v>90908.500767210004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3F4C-4AC0-A55A-C12917E0A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644120"/>
        <c:axId val="169645296"/>
      </c:lineChart>
      <c:catAx>
        <c:axId val="16964412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645296"/>
        <c:crosses val="autoZero"/>
        <c:auto val="0"/>
        <c:lblAlgn val="ctr"/>
        <c:lblOffset val="100"/>
        <c:noMultiLvlLbl val="0"/>
      </c:catAx>
      <c:valAx>
        <c:axId val="169645296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69644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303134435365839"/>
          <c:w val="1"/>
          <c:h val="9.69687784272534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84387061911378"/>
          <c:y val="0.13429130776952244"/>
          <c:w val="0.43990871545468579"/>
          <c:h val="0.8236408520884869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C46-4B77-A701-A51CB8D547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C46-4B77-A701-A51CB8D54702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C46-4B77-A701-A51CB8D547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C46-4B77-A701-A51CB8D54702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C46-4B77-A701-A51CB8D54702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C46-4B77-A701-A51CB8D5470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C46-4B77-A701-A51CB8D54702}"/>
              </c:ext>
            </c:extLst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C46-4B77-A701-A51CB8D54702}"/>
              </c:ext>
            </c:extLst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1576347073364E-3"/>
                  <c:y val="-1.563357044212370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594835572023995E-2"/>
                  <c:y val="2.818783410044996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32777520457002E-2"/>
                  <c:y val="7.4259278932005929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3096919870310236E-2"/>
                  <c:y val="0.1632986522883779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885761154855643"/>
                  <c:y val="-0.1297281161067341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8C46-4B77-A701-A51CB8D5470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(1,2%)</c:v>
                </c:pt>
                <c:pt idx="1">
                  <c:v>Южный ФО  (6,8%)</c:v>
                </c:pt>
                <c:pt idx="2">
                  <c:v>Северо-западный ФО  (0,7%)</c:v>
                </c:pt>
                <c:pt idx="3">
                  <c:v>Дальневосточный ФО (0,01%)</c:v>
                </c:pt>
                <c:pt idx="4">
                  <c:v>Сибирский ФО (1,2%)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(90%)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1090.8660399099999</c:v>
                </c:pt>
                <c:pt idx="1">
                  <c:v>6201.8070332300003</c:v>
                </c:pt>
                <c:pt idx="2">
                  <c:v>665.94169967000005</c:v>
                </c:pt>
                <c:pt idx="3">
                  <c:v>7.7838719100000002</c:v>
                </c:pt>
                <c:pt idx="4">
                  <c:v>1098.41732417</c:v>
                </c:pt>
                <c:pt idx="5">
                  <c:v>54.038592780000002</c:v>
                </c:pt>
                <c:pt idx="6">
                  <c:v>6.2332270400000001</c:v>
                </c:pt>
                <c:pt idx="7">
                  <c:v>81783.412978499997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C46-4B77-A701-A51CB8D54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5E897-F4D7-4FCC-9058-9B7F747E1DF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68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45E897-F4D7-4FCC-9058-9B7F747E1DF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263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1F0846-31B5-44A3-A670-837511CCF42A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866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0D93AB-B445-4CC8-9E9C-CFA19A51BA2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87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53427FC-EDC3-46D5-80A3-07716231443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A142D2A-DD6E-4F6A-AA50-0226EF206C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67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B4E69D4-AE70-4A46-B8A9-DF80E737825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EC8FD1A-2E94-476D-8A74-05CC8AB055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04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85B1D88-5151-48F3-A991-9B761E9E6F1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2C3C406-BC17-4406-B97E-B220F77114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720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4291456-63B9-44B9-882D-F73817E506E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589D784-4D45-4C42-9CCA-23A1A851DB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10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CEF64DF-C21C-4D38-850E-F106CADF686B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11A92F03-5DE9-4E50-8A10-E08AE661FB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2C61DB5-A05B-4EEA-AA89-00707A5619B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A5BF6EE-0804-47A2-B64F-2B9E215255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11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E8AC566-CA27-42DF-BDA6-5C00EEDA55DA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10A50AA-73CB-4465-9DCB-DA839262B7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2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4984E88-A1F4-4DB0-8975-5CEC3475C009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7F029E7-60C0-498E-A693-114C912D00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4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223B7C2-A31A-4B0F-8E3A-C8269D4FE3D1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280F788-4254-4827-BA49-C74099E039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8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2C6026A-7350-4CC7-B7F1-D1A7BD64EE24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06454BD-D7C2-42DC-80D0-4616EF1D3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774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DCBF3DC-89E6-4881-82D8-9B9B37887DA0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C36F6A2-65A4-48F8-9044-03A36845D6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67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4/4/2022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26E0524A-FAD9-46AA-8D2B-4205D4009E89}" type="datetime1">
              <a:rPr lang="en-US"/>
              <a:pPr>
                <a:defRPr/>
              </a:pPr>
              <a:t>4/4/2022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489C2FFA-C6AA-4D79-A251-772785463E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93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426180" y="3648915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15042D-34D1-4327-AE55-36DF9DCEE3AF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Arial" pitchFamily="34" charset="0"/>
              </a:rPr>
              <a:t>Динамика задолженности на ОРЭМ в 2021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Arial" pitchFamily="34" charset="0"/>
              </a:rPr>
              <a:t>-202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Arial" pitchFamily="34" charset="0"/>
              </a:rPr>
              <a:t>2 гг.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534902"/>
          <a:ext cx="2952000" cy="5788897"/>
        </p:xfrm>
        <a:graphic>
          <a:graphicData uri="http://schemas.openxmlformats.org/drawingml/2006/table">
            <a:tbl>
              <a:tblPr/>
              <a:tblGrid>
                <a:gridCol w="12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Август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Сентябрь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Октябрь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Ноябрь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Декабрь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13,49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2022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март 2022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/>
          </p:nvPr>
        </p:nvGraphicFramePr>
        <p:xfrm>
          <a:off x="170750" y="4232961"/>
          <a:ext cx="5647677" cy="2090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/>
          </p:nvPr>
        </p:nvGraphicFramePr>
        <p:xfrm>
          <a:off x="170750" y="537719"/>
          <a:ext cx="5647677" cy="369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839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1E6886-3BF8-4A30-B6D9-D45361C291A3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84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84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5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5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5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5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350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350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01.01.2022 по 31.03.2022,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31.03.2022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обязательств*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01.01.2022 по 31.03.2022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31.03.2021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Март 2022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2 774,4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1 090,9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-16,8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-1 683,6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6 295,2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6 201,8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-92,7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-93,4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664,7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665,9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1 028,5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1 098,4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69,9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75 520,9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81 783,4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6 542,0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6 262,5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86 344,3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90 908,5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6 511,6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4 564,2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1799968" y="3366727"/>
          <a:ext cx="5181600" cy="2767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38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Динамика и структура задолженности покупателей на РРЭ в </a:t>
            </a:r>
            <a:r>
              <a:rPr kumimoji="0" lang="en-US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20</a:t>
            </a: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21</a:t>
            </a:r>
            <a:r>
              <a:rPr kumimoji="0" lang="en-US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-</a:t>
            </a: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202</a:t>
            </a:r>
            <a:r>
              <a:rPr kumimoji="0" lang="en-US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2</a:t>
            </a:r>
            <a:r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7667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Структура дебиторской </a:t>
            </a:r>
            <a:r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задолженности</a:t>
            </a:r>
            <a:r>
              <a:rPr kumimoji="0" lang="ru-RU" alt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 на 28.02.22г.</a:t>
            </a:r>
          </a:p>
        </p:txBody>
      </p:sp>
      <p:graphicFrame>
        <p:nvGraphicFramePr>
          <p:cNvPr id="15364" name="Диаграмма 6"/>
          <p:cNvGraphicFramePr>
            <a:graphicFrameLocks/>
          </p:cNvGraphicFramePr>
          <p:nvPr/>
        </p:nvGraphicFramePr>
        <p:xfrm>
          <a:off x="417513" y="954088"/>
          <a:ext cx="5580062" cy="295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Диаграмма" r:id="rId4" imgW="5584420" imgH="2962913" progId="Excel.Chart.8">
                  <p:embed/>
                </p:oleObj>
              </mc:Choice>
              <mc:Fallback>
                <p:oleObj name="Диаграмма" r:id="rId4" imgW="5584420" imgH="2962913" progId="Excel.Chart.8">
                  <p:embed/>
                  <p:pic>
                    <p:nvPicPr>
                      <p:cNvPr id="15364" name="Диаграмма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954088"/>
                        <a:ext cx="5580062" cy="295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Диаграмма 7"/>
          <p:cNvGraphicFramePr>
            <a:graphicFrameLocks/>
          </p:cNvGraphicFramePr>
          <p:nvPr/>
        </p:nvGraphicFramePr>
        <p:xfrm>
          <a:off x="6149975" y="1168400"/>
          <a:ext cx="28702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Диаграмма" r:id="rId6" imgW="2877561" imgH="1816765" progId="Excel.Chart.8">
                  <p:embed/>
                </p:oleObj>
              </mc:Choice>
              <mc:Fallback>
                <p:oleObj name="Диаграмма" r:id="rId6" imgW="2877561" imgH="1816765" progId="Excel.Chart.8">
                  <p:embed/>
                  <p:pic>
                    <p:nvPicPr>
                      <p:cNvPr id="15365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9975" y="1168400"/>
                        <a:ext cx="2870200" cy="180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99849"/>
              </p:ext>
            </p:extLst>
          </p:nvPr>
        </p:nvGraphicFramePr>
        <p:xfrm>
          <a:off x="1331913" y="4149725"/>
          <a:ext cx="5854700" cy="1968498"/>
        </p:xfrm>
        <a:graphic>
          <a:graphicData uri="http://schemas.openxmlformats.org/drawingml/2006/table">
            <a:tbl>
              <a:tblPr/>
              <a:tblGrid>
                <a:gridCol w="269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4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63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048">
                <a:tc>
                  <a:txBody>
                    <a:bodyPr/>
                    <a:lstStyle/>
                    <a:p>
                      <a:pPr algn="l" rtl="0" fontAlgn="ctr"/>
                      <a:endParaRPr lang="ru-RU" sz="1000" b="1" i="0" u="none" strike="noStrike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0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0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1000" b="1" i="0" u="none" strike="noStrike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7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год (факт)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год (Факт)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9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Январь-февраль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7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5659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44C1D8-3345-4DFC-9504-E7C8953EADEA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9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Структура задолженности на РРЭ в 202</a:t>
            </a:r>
            <a:r>
              <a:rPr kumimoji="0" lang="en-US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2</a:t>
            </a: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/2021 году по Федеральным </a:t>
            </a: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округам и группам потребителей</a:t>
            </a:r>
            <a:endParaRPr kumimoji="0" lang="ru-RU" alt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85775" y="765175"/>
          <a:ext cx="8229597" cy="3041652"/>
        </p:xfrm>
        <a:graphic>
          <a:graphicData uri="http://schemas.openxmlformats.org/drawingml/2006/table">
            <a:tbl>
              <a:tblPr/>
              <a:tblGrid>
                <a:gridCol w="1970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5801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</a:t>
                      </a:r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</a:t>
                      </a:r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</a:t>
                      </a:r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</a:t>
                      </a:r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</a:t>
                      </a:r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28.02,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</a:t>
                      </a:r>
                      <a:r>
                        <a:rPr lang="ru-RU" sz="8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19,0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15,9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17,0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42,9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32,9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0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50,8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37,3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2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73,8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72,7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2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29,4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34,1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36,2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2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0,36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41,5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36,8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2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93,4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19,8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2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39,9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37,7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36,4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2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362,3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337,2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65,8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72,6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355,3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359,6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333326"/>
              </p:ext>
            </p:extLst>
          </p:nvPr>
        </p:nvGraphicFramePr>
        <p:xfrm>
          <a:off x="485775" y="3939532"/>
          <a:ext cx="8229597" cy="2095510"/>
        </p:xfrm>
        <a:graphic>
          <a:graphicData uri="http://schemas.openxmlformats.org/drawingml/2006/table">
            <a:tbl>
              <a:tblPr/>
              <a:tblGrid>
                <a:gridCol w="1970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21594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823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(2022/2021)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(2022/2021)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(2022/2021)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(2022/2021)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(2022/2021)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28.02,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(2022/2021)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25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113,3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102,9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67,1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58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160,7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150,4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32,2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191,8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186,3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58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26,3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58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58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48,7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79,6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78,6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58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362,3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337,2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72,6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355,3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359,6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38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17778</TotalTime>
  <Words>725</Words>
  <Application>Microsoft Office PowerPoint</Application>
  <PresentationFormat>Экран (4:3)</PresentationFormat>
  <Paragraphs>425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1_Тема Office</vt:lpstr>
      <vt:lpstr>2_Тема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Клочков Константин Григорьевич</cp:lastModifiedBy>
  <cp:revision>1072</cp:revision>
  <cp:lastPrinted>2020-03-13T08:27:23Z</cp:lastPrinted>
  <dcterms:created xsi:type="dcterms:W3CDTF">2019-08-06T07:19:04Z</dcterms:created>
  <dcterms:modified xsi:type="dcterms:W3CDTF">2022-04-04T07:12:31Z</dcterms:modified>
</cp:coreProperties>
</file>