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1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37" r:id="rId2"/>
    <p:sldId id="602" r:id="rId3"/>
    <p:sldId id="623" r:id="rId4"/>
    <p:sldId id="624" r:id="rId5"/>
    <p:sldId id="625" r:id="rId6"/>
    <p:sldId id="605" r:id="rId7"/>
    <p:sldId id="582" r:id="rId8"/>
    <p:sldId id="583" r:id="rId9"/>
    <p:sldId id="644" r:id="rId10"/>
    <p:sldId id="645" r:id="rId11"/>
    <p:sldId id="640" r:id="rId12"/>
    <p:sldId id="613" r:id="rId13"/>
    <p:sldId id="614" r:id="rId14"/>
    <p:sldId id="616" r:id="rId15"/>
    <p:sldId id="606" r:id="rId16"/>
    <p:sldId id="646" r:id="rId17"/>
    <p:sldId id="620" r:id="rId18"/>
    <p:sldId id="622" r:id="rId19"/>
    <p:sldId id="630" r:id="rId20"/>
    <p:sldId id="631" r:id="rId21"/>
    <p:sldId id="601" r:id="rId22"/>
    <p:sldId id="603" r:id="rId23"/>
    <p:sldId id="517" r:id="rId24"/>
  </p:sldIdLst>
  <p:sldSz cx="8961438" cy="6721475"/>
  <p:notesSz cx="6797675" cy="987425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shinDA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8D5"/>
    <a:srgbClr val="006600"/>
    <a:srgbClr val="FF5050"/>
    <a:srgbClr val="F9836F"/>
    <a:srgbClr val="A90307"/>
    <a:srgbClr val="DAF9CB"/>
    <a:srgbClr val="D5FDC7"/>
    <a:srgbClr val="3333CC"/>
    <a:srgbClr val="FFCC00"/>
    <a:srgbClr val="FFF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45" autoAdjust="0"/>
    <p:restoredTop sz="89195" autoAdjust="0"/>
  </p:normalViewPr>
  <p:slideViewPr>
    <p:cSldViewPr>
      <p:cViewPr>
        <p:scale>
          <a:sx n="76" d="100"/>
          <a:sy n="76" d="100"/>
        </p:scale>
        <p:origin x="-1206" y="-66"/>
      </p:cViewPr>
      <p:guideLst>
        <p:guide orient="horz"/>
        <p:guide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80" y="-78"/>
      </p:cViewPr>
      <p:guideLst>
        <p:guide orient="horz" pos="311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GlebovSO\Local%20Settings\Temporary%20Internet%20Files\Content.Outlook\IJKMUZOC\&#1052;&#1086;&#1085;&#1080;&#1090;&#1086;&#1088;&#1080;&#1085;&#1075;%20&#1054;&#1056;&#1069;%20&#1080;%20&#1056;&#1056;_29%2005%20201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GlebovSO\Local%20Settings\Temporary%20Internet%20Files\Content.Outlook\IJKMUZOC\&#1052;&#1086;&#1085;&#1080;&#1090;&#1086;&#1088;&#1080;&#1085;&#1075;%20&#1054;&#1056;&#1069;%20&#1080;%20&#1056;&#1056;_29%2005%202014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rshinDA\Desktop\&#1048;&#1085;&#1074;&#1077;&#1089;&#1090;&#1089;&#1077;&#1089;&#1089;&#1080;&#1103;\&#1052;&#1072;&#1090;&#1077;&#1088;&#1080;&#1072;&#1083;&#1099;%20&#1057;&#1059;\suppo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rshinDA\Desktop\&#1048;&#1085;&#1074;&#1077;&#1089;&#1090;&#1089;&#1077;&#1089;&#1089;&#1080;&#1103;\&#1052;&#1072;&#1090;&#1077;&#1088;&#1080;&#1072;&#1083;&#1099;%20&#1057;&#1059;\suppor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rshinDA\Desktop\&#1048;&#1085;&#1074;&#1077;&#1089;&#1090;&#1089;&#1077;&#1089;&#1089;&#1080;&#1103;\&#1052;&#1072;&#1090;&#1077;&#1088;&#1080;&#1072;&#1083;&#1099;%20&#1057;&#1059;\sup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26875176940512E-2"/>
          <c:y val="0.12879256128697911"/>
          <c:w val="0.90076613605881461"/>
          <c:h val="0.66053291985189999"/>
        </c:manualLayout>
      </c:layout>
      <c:lineChart>
        <c:grouping val="standard"/>
        <c:varyColors val="0"/>
        <c:ser>
          <c:idx val="0"/>
          <c:order val="0"/>
          <c:tx>
            <c:strRef>
              <c:f>'[15]Динам зад для слайда'!$A$16</c:f>
              <c:strCache>
                <c:ptCount val="1"/>
                <c:pt idx="0">
                  <c:v>ЦЗ 2013</c:v>
                </c:pt>
              </c:strCache>
            </c:strRef>
          </c:tx>
          <c:spPr>
            <a:ln w="22225">
              <a:solidFill>
                <a:srgbClr val="2333CF"/>
              </a:solidFill>
            </a:ln>
          </c:spPr>
          <c:marker>
            <c:symbol val="diamond"/>
            <c:size val="6"/>
            <c:spPr>
              <a:solidFill>
                <a:srgbClr val="2333CF"/>
              </a:solidFill>
              <a:ln>
                <a:solidFill>
                  <a:srgbClr val="2333CF"/>
                </a:solidFill>
              </a:ln>
            </c:spPr>
          </c:marker>
          <c:dLbls>
            <c:dLbl>
              <c:idx val="0"/>
              <c:layout>
                <c:manualLayout>
                  <c:x val="-1.9806476801005349E-2"/>
                  <c:y val="-5.38173584668020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512107309808251E-2"/>
                  <c:y val="-5.17565115912005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52,3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496662136640745E-2"/>
                  <c:y val="-2.533778468993705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56,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157875154438655E-2"/>
                  <c:y val="-6.16641517489968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51,8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803904648624151E-2"/>
                  <c:y val="-4.18493914922020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51,1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788328650678523E-2"/>
                  <c:y val="-4.18493914922020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50,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7819480646567587E-2"/>
                  <c:y val="-4.84541382248677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6158136803992581E-2"/>
                  <c:y val="-4.18496515216010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50,5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6157875154438655E-2"/>
                  <c:y val="-5.17565115912005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49,3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83505664451225E-2"/>
                  <c:y val="-4.84546582836655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157875154438655E-2"/>
                  <c:y val="-4.51522849173346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6157875154438655E-2"/>
                  <c:y val="-4.5151764858535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6157875154438614E-2"/>
                  <c:y val="-5.17565115912005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7.9128058094573833E-3"/>
                  <c:y val="4.4012056003052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7819349821791533E-2"/>
                  <c:y val="3.4104935904053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037123362008471E-2"/>
                  <c:y val="-4.5152024887935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0340081624194883E-2"/>
                  <c:y val="4.0709682636719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4.8647454960953976E-2"/>
                  <c:y val="-5.17565115912005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5.4491136098062318E-3"/>
                  <c:y val="-4.1849391492202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3.7017132289492528E-2"/>
                  <c:y val="-6.1663631690199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1.0433537611861811E-2"/>
                  <c:y val="-3.8547018125870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rgbClr val="2333CF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'[15]Динам зад для слайда'!$B$3:$O$3</c:f>
              <c:numCache>
                <c:formatCode>General</c:formatCode>
                <c:ptCount val="14"/>
                <c:pt idx="0">
                  <c:v>40544</c:v>
                </c:pt>
                <c:pt idx="1">
                  <c:v>40574</c:v>
                </c:pt>
                <c:pt idx="2">
                  <c:v>40602</c:v>
                </c:pt>
                <c:pt idx="3">
                  <c:v>40633</c:v>
                </c:pt>
                <c:pt idx="4">
                  <c:v>40663</c:v>
                </c:pt>
                <c:pt idx="5">
                  <c:v>41788</c:v>
                </c:pt>
                <c:pt idx="6">
                  <c:v>40694</c:v>
                </c:pt>
                <c:pt idx="7">
                  <c:v>40724</c:v>
                </c:pt>
                <c:pt idx="8">
                  <c:v>40755</c:v>
                </c:pt>
                <c:pt idx="9">
                  <c:v>40786</c:v>
                </c:pt>
                <c:pt idx="10">
                  <c:v>40816</c:v>
                </c:pt>
                <c:pt idx="11">
                  <c:v>41578</c:v>
                </c:pt>
                <c:pt idx="12">
                  <c:v>40877</c:v>
                </c:pt>
                <c:pt idx="13">
                  <c:v>40178</c:v>
                </c:pt>
              </c:numCache>
            </c:numRef>
          </c:cat>
          <c:val>
            <c:numRef>
              <c:f>'[15]Динам зад для слайда'!$B$16:$O$16</c:f>
              <c:numCache>
                <c:formatCode>General</c:formatCode>
                <c:ptCount val="14"/>
                <c:pt idx="0">
                  <c:v>47701.445350549999</c:v>
                </c:pt>
                <c:pt idx="1">
                  <c:v>52342.405941690005</c:v>
                </c:pt>
                <c:pt idx="2">
                  <c:v>56574.533115469996</c:v>
                </c:pt>
                <c:pt idx="3">
                  <c:v>51822.675819790013</c:v>
                </c:pt>
                <c:pt idx="4">
                  <c:v>51112.696635699998</c:v>
                </c:pt>
                <c:pt idx="5">
                  <c:v>50699.288668840003</c:v>
                </c:pt>
                <c:pt idx="6">
                  <c:v>49967.108828150012</c:v>
                </c:pt>
                <c:pt idx="7">
                  <c:v>50505.110148939995</c:v>
                </c:pt>
                <c:pt idx="8">
                  <c:v>49336.616733269999</c:v>
                </c:pt>
                <c:pt idx="9">
                  <c:v>47897.971099549999</c:v>
                </c:pt>
                <c:pt idx="10">
                  <c:v>47430.971548400012</c:v>
                </c:pt>
                <c:pt idx="11">
                  <c:v>47490.454423360003</c:v>
                </c:pt>
                <c:pt idx="12">
                  <c:v>47255.579423459996</c:v>
                </c:pt>
                <c:pt idx="13">
                  <c:v>47044.741847209996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'[15]Динам зад для слайда'!$A$18</c:f>
              <c:strCache>
                <c:ptCount val="1"/>
                <c:pt idx="0">
                  <c:v>ЦЗ 2014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2.0042205859420893E-2"/>
                  <c:y val="3.88097693347540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8214048173869537E-2"/>
                  <c:y val="4.2930853762326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552442681740648E-2"/>
                  <c:y val="-3.63261070296610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229754996590637E-2"/>
                  <c:y val="-2.64189869306623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890968014388651E-2"/>
                  <c:y val="-2.97213602969952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43,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24506934498127E-2"/>
                  <c:y val="-2.97216203263941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900" b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'[15]Динам зад для слайда'!$B$3:$O$3</c:f>
              <c:numCache>
                <c:formatCode>General</c:formatCode>
                <c:ptCount val="14"/>
                <c:pt idx="0">
                  <c:v>40544</c:v>
                </c:pt>
                <c:pt idx="1">
                  <c:v>40574</c:v>
                </c:pt>
                <c:pt idx="2">
                  <c:v>40602</c:v>
                </c:pt>
                <c:pt idx="3">
                  <c:v>40633</c:v>
                </c:pt>
                <c:pt idx="4">
                  <c:v>40663</c:v>
                </c:pt>
                <c:pt idx="5">
                  <c:v>41788</c:v>
                </c:pt>
                <c:pt idx="6">
                  <c:v>40694</c:v>
                </c:pt>
                <c:pt idx="7">
                  <c:v>40724</c:v>
                </c:pt>
                <c:pt idx="8">
                  <c:v>40755</c:v>
                </c:pt>
                <c:pt idx="9">
                  <c:v>40786</c:v>
                </c:pt>
                <c:pt idx="10">
                  <c:v>40816</c:v>
                </c:pt>
                <c:pt idx="11">
                  <c:v>41578</c:v>
                </c:pt>
                <c:pt idx="12">
                  <c:v>40877</c:v>
                </c:pt>
                <c:pt idx="13">
                  <c:v>40178</c:v>
                </c:pt>
              </c:numCache>
            </c:numRef>
          </c:cat>
          <c:val>
            <c:numRef>
              <c:f>'[15]Динам зад для слайда'!$B$18:$G$18</c:f>
              <c:numCache>
                <c:formatCode>General</c:formatCode>
                <c:ptCount val="6"/>
                <c:pt idx="0">
                  <c:v>47044.741847209996</c:v>
                </c:pt>
                <c:pt idx="1">
                  <c:v>46856.736124219984</c:v>
                </c:pt>
                <c:pt idx="2">
                  <c:v>44475.032499879999</c:v>
                </c:pt>
                <c:pt idx="3">
                  <c:v>45133.377435590002</c:v>
                </c:pt>
                <c:pt idx="4">
                  <c:v>43461.486076160043</c:v>
                </c:pt>
                <c:pt idx="5">
                  <c:v>44177.097201140001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'[15]Динам зад для слайда'!$A$20</c:f>
              <c:strCache>
                <c:ptCount val="1"/>
                <c:pt idx="0">
                  <c:v>ЦЗ 2012</c:v>
                </c:pt>
              </c:strCache>
            </c:strRef>
          </c:tx>
          <c:spPr>
            <a:ln w="22225">
              <a:solidFill>
                <a:srgbClr val="009900"/>
              </a:solidFill>
            </a:ln>
          </c:spPr>
          <c:marker>
            <c:symbol val="diamond"/>
            <c:size val="6"/>
            <c:spPr>
              <a:solidFill>
                <a:srgbClr val="009900"/>
              </a:solidFill>
              <a:ln>
                <a:solidFill>
                  <a:srgbClr val="009900"/>
                </a:solidFill>
              </a:ln>
            </c:spPr>
          </c:marker>
          <c:dLbls>
            <c:dLbl>
              <c:idx val="0"/>
              <c:layout>
                <c:manualLayout>
                  <c:x val="-2.6954610489317234E-3"/>
                  <c:y val="4.41726128583729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536866683796012E-2"/>
                  <c:y val="-3.30237336633280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24506934498127E-2"/>
                  <c:y val="-3.63261070296610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91098839165725E-2"/>
                  <c:y val="-4.2930853762326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890968014388651E-2"/>
                  <c:y val="-3.96284803959935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34,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552442681740648E-2"/>
                  <c:y val="-3.30239936927270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8213917349092456E-2"/>
                  <c:y val="-3.30237336633280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36,</a:t>
                    </a:r>
                    <a:r>
                      <a:rPr lang="ru-RU" smtClean="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1536866683795866E-2"/>
                  <c:y val="-3.30237336633280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9875392016444904E-2"/>
                  <c:y val="-2.97213602969952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875392016445126E-2"/>
                  <c:y val="4.62332271286591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6552442681740648E-2"/>
                  <c:y val="4.2930853762326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8213917349092456E-2"/>
                  <c:y val="3.96284803959935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4890968014388651E-2"/>
                  <c:y val="4.2930853762326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827622134087032E-2"/>
                  <c:y val="-4.2930853762326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rgbClr val="1D9B23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'[15]Динам зад для слайда'!$B$3:$O$3</c:f>
              <c:numCache>
                <c:formatCode>General</c:formatCode>
                <c:ptCount val="14"/>
                <c:pt idx="0">
                  <c:v>40544</c:v>
                </c:pt>
                <c:pt idx="1">
                  <c:v>40574</c:v>
                </c:pt>
                <c:pt idx="2">
                  <c:v>40602</c:v>
                </c:pt>
                <c:pt idx="3">
                  <c:v>40633</c:v>
                </c:pt>
                <c:pt idx="4">
                  <c:v>40663</c:v>
                </c:pt>
                <c:pt idx="5">
                  <c:v>41788</c:v>
                </c:pt>
                <c:pt idx="6">
                  <c:v>40694</c:v>
                </c:pt>
                <c:pt idx="7">
                  <c:v>40724</c:v>
                </c:pt>
                <c:pt idx="8">
                  <c:v>40755</c:v>
                </c:pt>
                <c:pt idx="9">
                  <c:v>40786</c:v>
                </c:pt>
                <c:pt idx="10">
                  <c:v>40816</c:v>
                </c:pt>
                <c:pt idx="11">
                  <c:v>41578</c:v>
                </c:pt>
                <c:pt idx="12">
                  <c:v>40877</c:v>
                </c:pt>
                <c:pt idx="13">
                  <c:v>40178</c:v>
                </c:pt>
              </c:numCache>
            </c:numRef>
          </c:cat>
          <c:val>
            <c:numRef>
              <c:f>'[15]Динам зад для слайда'!$B$20:$O$20</c:f>
              <c:numCache>
                <c:formatCode>General</c:formatCode>
                <c:ptCount val="14"/>
                <c:pt idx="0">
                  <c:v>28748.102251210003</c:v>
                </c:pt>
                <c:pt idx="1">
                  <c:v>32632.062688689999</c:v>
                </c:pt>
                <c:pt idx="2">
                  <c:v>32279.9710691</c:v>
                </c:pt>
                <c:pt idx="3">
                  <c:v>32970.355208150213</c:v>
                </c:pt>
                <c:pt idx="4">
                  <c:v>34567.901412780004</c:v>
                </c:pt>
                <c:pt idx="5">
                  <c:v>38011.912054170236</c:v>
                </c:pt>
                <c:pt idx="6">
                  <c:v>36798.912953980012</c:v>
                </c:pt>
                <c:pt idx="7">
                  <c:v>39291.995001629984</c:v>
                </c:pt>
                <c:pt idx="8">
                  <c:v>41521.762475759984</c:v>
                </c:pt>
                <c:pt idx="9">
                  <c:v>42969.319671090205</c:v>
                </c:pt>
                <c:pt idx="10">
                  <c:v>45924.179026190002</c:v>
                </c:pt>
                <c:pt idx="11">
                  <c:v>44108.563964909976</c:v>
                </c:pt>
                <c:pt idx="12">
                  <c:v>46991.479298230013</c:v>
                </c:pt>
                <c:pt idx="13">
                  <c:v>47701.445350549999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88000"/>
        <c:axId val="45489536"/>
      </c:lineChart>
      <c:catAx>
        <c:axId val="4548800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</c:spPr>
        <c:txPr>
          <a:bodyPr rot="-1500000"/>
          <a:lstStyle/>
          <a:p>
            <a:pPr>
              <a:defRPr sz="8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defRPr>
            </a:pPr>
            <a:endParaRPr lang="ru-RU"/>
          </a:p>
        </c:txPr>
        <c:crossAx val="45489536"/>
        <c:crosses val="autoZero"/>
        <c:auto val="0"/>
        <c:lblAlgn val="ctr"/>
        <c:lblOffset val="100"/>
        <c:noMultiLvlLbl val="0"/>
      </c:catAx>
      <c:valAx>
        <c:axId val="45489536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</c:spPr>
        <c:txPr>
          <a:bodyPr/>
          <a:lstStyle/>
          <a:p>
            <a:pPr>
              <a:defRPr sz="800" b="1">
                <a:solidFill>
                  <a:schemeClr val="tx2">
                    <a:lumMod val="90000"/>
                    <a:lumOff val="10000"/>
                  </a:schemeClr>
                </a:solidFill>
              </a:defRPr>
            </a:pPr>
            <a:endParaRPr lang="ru-RU"/>
          </a:p>
        </c:txPr>
        <c:crossAx val="45488000"/>
        <c:crosses val="autoZero"/>
        <c:crossBetween val="midCat"/>
      </c:valAx>
      <c:spPr>
        <a:noFill/>
        <a:ln w="12700">
          <a:solidFill>
            <a:schemeClr val="bg1">
              <a:lumMod val="7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69441785394359812"/>
          <c:y val="0.91206262575762886"/>
          <c:w val="0.30503397070858734"/>
          <c:h val="7.8139080225653954E-2"/>
        </c:manualLayout>
      </c:layout>
      <c:overlay val="0"/>
      <c:spPr>
        <a:noFill/>
        <a:ln w="6350">
          <a:solidFill>
            <a:schemeClr val="bg1">
              <a:lumMod val="75000"/>
            </a:schemeClr>
          </a:solidFill>
        </a:ln>
      </c:spPr>
      <c:txPr>
        <a:bodyPr/>
        <a:lstStyle/>
        <a:p>
          <a:pPr>
            <a:defRPr sz="900">
              <a:solidFill>
                <a:schemeClr val="tx2">
                  <a:lumMod val="90000"/>
                  <a:lumOff val="1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65000"/>
        </a:schemeClr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150026145887383E-2"/>
          <c:y val="6.2765900545426523E-2"/>
          <c:w val="0.91820135690585869"/>
          <c:h val="0.7582723695856762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в 2013 году</c:v>
                </c:pt>
              </c:strCache>
            </c:strRef>
          </c:tx>
          <c:spPr>
            <a:ln w="1587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diamond"/>
            <c:size val="4"/>
          </c:marker>
          <c:dPt>
            <c:idx val="1"/>
            <c:marker>
              <c:symbol val="none"/>
            </c:marker>
            <c:bubble3D val="0"/>
          </c:dPt>
          <c:dPt>
            <c:idx val="3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4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5"/>
            <c:marker>
              <c:symbol val="none"/>
            </c:marker>
            <c:bubble3D val="0"/>
          </c:dPt>
          <c:dPt>
            <c:idx val="6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7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8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0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1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2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4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6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8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19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20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22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23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24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26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27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28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30"/>
            <c:bubble3D val="0"/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31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32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34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35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36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38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39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40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42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43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44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Pt>
            <c:idx val="46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47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c:spPr>
          </c:dPt>
          <c:dPt>
            <c:idx val="48"/>
            <c:bubble3D val="0"/>
            <c:spPr>
              <a:ln w="222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0131830316512619E-3"/>
                  <c:y val="2.0622425923703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638421832337948E-2"/>
                  <c:y val="-2.2909507445590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9542992664917208E-3"/>
                  <c:y val="2.7900312683863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7610062893081829E-2"/>
                  <c:y val="6.5703679509528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5329575791280847E-3"/>
                  <c:y val="-1.3745704467354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9585689705733267E-2"/>
                  <c:y val="-2.2929246421772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843100949698351E-2"/>
                  <c:y val="2.6101440832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118765914114402E-2"/>
                  <c:y val="-2.5176797209408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6158196379814808E-2"/>
                  <c:y val="-1.5997220106020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0545016005458846E-2"/>
                  <c:y val="-2.1800411418526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6.026366063302503E-3"/>
                  <c:y val="-9.1165126858864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pPr>
                <a:ln>
                  <a:prstDash val="solid"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0914043141188794E-2"/>
                  <c:y val="3.08966856667048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6.0263660633025004E-3"/>
                  <c:y val="-1.83275316478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1.5065915158256168E-2"/>
                  <c:y val="-4.123711340206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3145013348163582E-2"/>
                  <c:y val="2.9782179289444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0"/>
                  <c:y val="-1.6036655211913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1.9585689705734276E-2"/>
                  <c:y val="-2.520045819014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9.0395490949537766E-3"/>
                  <c:y val="2.5298950637004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3.0131830316512412E-2"/>
                  <c:y val="-2.749140893470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-7.5329575791280847E-3"/>
                  <c:y val="-2.0618556701030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2.5612055769035486E-2"/>
                  <c:y val="2.987699366681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2.8625238800686736E-2"/>
                  <c:y val="-2.520045819014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2.4105464253209863E-2"/>
                  <c:y val="-2.749140893470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-2.8949808437481912E-2"/>
                  <c:y val="1.75192590418834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layout>
                <c:manualLayout>
                  <c:x val="-1.8079098189907404E-2"/>
                  <c:y val="-3.4364261168384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>
                <c:manualLayout>
                  <c:x val="-7.5329575791280847E-3"/>
                  <c:y val="-3.2073310423827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>
                <c:manualLayout>
                  <c:x val="-4.5699309957359886E-2"/>
                  <c:y val="-2.628153439582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>
                <c:manualLayout>
                  <c:x val="-1.8079098189907404E-2"/>
                  <c:y val="-2.520045819014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layout>
                <c:manualLayout>
                  <c:x val="-5.2909588840540984E-2"/>
                  <c:y val="6.000584788129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>
                <c:manualLayout>
                  <c:x val="-1.5065915158256169E-3"/>
                  <c:y val="-9.14018442999165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>
                <c:manualLayout>
                  <c:x val="-1.6572625303335323E-2"/>
                  <c:y val="-2.2921295606958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4.8300507128432028E-2"/>
                  <c:y val="4.9920831430655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layout>
                <c:manualLayout>
                  <c:x val="-2.2598872737384253E-2"/>
                  <c:y val="-2.520045819014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layout>
                <c:manualLayout>
                  <c:x val="-2.4695763417206452E-2"/>
                  <c:y val="3.5573955317441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-2.5157232704402552E-2"/>
                  <c:y val="-1.7520981202539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layout>
                <c:manualLayout>
                  <c:x val="-1.8079098189907404E-2"/>
                  <c:y val="-2.520045819014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1"/>
              <c:layout>
                <c:manualLayout>
                  <c:x val="-1.8079216819160505E-2"/>
                  <c:y val="-2.2909507445590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2"/>
              <c:layout>
                <c:manualLayout>
                  <c:x val="-6.2919769612499905E-3"/>
                  <c:y val="1.5128933625564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3"/>
              <c:layout>
                <c:manualLayout>
                  <c:x val="-1.4150943396226414E-2"/>
                  <c:y val="-3.2851839754761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Лист1!$G$10:$BG$10</c:f>
              <c:strCache>
                <c:ptCount val="51"/>
                <c:pt idx="2">
                  <c:v>Январь</c:v>
                </c:pt>
                <c:pt idx="6">
                  <c:v>Февраль</c:v>
                </c:pt>
                <c:pt idx="10">
                  <c:v>Март</c:v>
                </c:pt>
                <c:pt idx="14">
                  <c:v>Апрель</c:v>
                </c:pt>
                <c:pt idx="18">
                  <c:v>Май</c:v>
                </c:pt>
                <c:pt idx="22">
                  <c:v>Июнь</c:v>
                </c:pt>
                <c:pt idx="26">
                  <c:v>Июль</c:v>
                </c:pt>
                <c:pt idx="30">
                  <c:v>Август</c:v>
                </c:pt>
                <c:pt idx="34">
                  <c:v>Сентябрь</c:v>
                </c:pt>
                <c:pt idx="38">
                  <c:v>Октябрь</c:v>
                </c:pt>
                <c:pt idx="42">
                  <c:v>Ноябрь</c:v>
                </c:pt>
                <c:pt idx="46">
                  <c:v>Декабрь</c:v>
                </c:pt>
                <c:pt idx="50">
                  <c:v>21.01.13</c:v>
                </c:pt>
              </c:strCache>
            </c:strRef>
          </c:cat>
          <c:val>
            <c:numRef>
              <c:f>Лист1!$G$35:$BC$35</c:f>
              <c:numCache>
                <c:formatCode>General</c:formatCode>
                <c:ptCount val="49"/>
                <c:pt idx="0" formatCode="#,##0.0">
                  <c:v>112.83120498000054</c:v>
                </c:pt>
                <c:pt idx="4" formatCode="#,##0.0">
                  <c:v>134.23950094999998</c:v>
                </c:pt>
                <c:pt idx="8" formatCode="#,##0.0">
                  <c:v>144.94030605000071</c:v>
                </c:pt>
                <c:pt idx="12" formatCode="#,##0.0">
                  <c:v>148.30578582999999</c:v>
                </c:pt>
                <c:pt idx="16" formatCode="#,##0.0">
                  <c:v>137.95272250000062</c:v>
                </c:pt>
                <c:pt idx="18" formatCode="#,##0.0">
                  <c:v>153.30504860000062</c:v>
                </c:pt>
                <c:pt idx="20" formatCode="#,##0.0">
                  <c:v>125.26938087000001</c:v>
                </c:pt>
                <c:pt idx="24" formatCode="#,##0.0">
                  <c:v>124.36338450999995</c:v>
                </c:pt>
                <c:pt idx="28" formatCode="#,##0.0">
                  <c:v>136.54881280000001</c:v>
                </c:pt>
                <c:pt idx="32" formatCode="#,##0.0">
                  <c:v>140.02438001000004</c:v>
                </c:pt>
                <c:pt idx="36" formatCode="#,##0.0">
                  <c:v>139.10356825999995</c:v>
                </c:pt>
                <c:pt idx="40" formatCode="#,##0.0">
                  <c:v>152.83470437</c:v>
                </c:pt>
                <c:pt idx="44" formatCode="#,##0.0">
                  <c:v>157.59101065000004</c:v>
                </c:pt>
                <c:pt idx="48" formatCode="#,##0.0">
                  <c:v>134.99438584000001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570048"/>
        <c:axId val="83197952"/>
      </c:lineChart>
      <c:lineChart>
        <c:grouping val="standard"/>
        <c:varyColors val="0"/>
        <c:ser>
          <c:idx val="2"/>
          <c:order val="1"/>
          <c:tx>
            <c:strRef>
              <c:f>Лист1!$B$44</c:f>
              <c:strCache>
                <c:ptCount val="1"/>
                <c:pt idx="0">
                  <c:v>в 2014 году</c:v>
                </c:pt>
              </c:strCache>
            </c:strRef>
          </c:tx>
          <c:spPr>
            <a:ln w="22225">
              <a:prstDash val="dash"/>
            </a:ln>
          </c:spPr>
          <c:dPt>
            <c:idx val="4"/>
            <c:bubble3D val="0"/>
            <c:spPr>
              <a:ln w="22225">
                <a:prstDash val="solid"/>
              </a:ln>
            </c:spPr>
          </c:dPt>
          <c:dPt>
            <c:idx val="8"/>
            <c:bubble3D val="0"/>
            <c:spPr>
              <a:ln w="22225">
                <a:prstDash val="solid"/>
              </a:ln>
            </c:spPr>
          </c:dPt>
          <c:dPt>
            <c:idx val="12"/>
            <c:bubble3D val="0"/>
            <c:spPr>
              <a:ln w="22225">
                <a:prstDash val="solid"/>
              </a:ln>
            </c:spPr>
          </c:dPt>
          <c:dLbls>
            <c:dLbl>
              <c:idx val="0"/>
              <c:layout>
                <c:manualLayout>
                  <c:x val="-4.519774547476847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145013348163582E-2"/>
                  <c:y val="-2.2948942758470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612055769035486E-2"/>
                  <c:y val="-2.9833625586011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2598872737384281E-2"/>
                  <c:y val="-3.6718308413552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1638421832337948E-2"/>
                  <c:y val="-3.6718308413552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6704336990594127E-2"/>
                  <c:y val="-2.7538731310164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4.51977454747684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Лист1!$G$10:$BG$10</c:f>
              <c:strCache>
                <c:ptCount val="51"/>
                <c:pt idx="2">
                  <c:v>Январь</c:v>
                </c:pt>
                <c:pt idx="6">
                  <c:v>Февраль</c:v>
                </c:pt>
                <c:pt idx="10">
                  <c:v>Март</c:v>
                </c:pt>
                <c:pt idx="14">
                  <c:v>Апрель</c:v>
                </c:pt>
                <c:pt idx="18">
                  <c:v>Май</c:v>
                </c:pt>
                <c:pt idx="22">
                  <c:v>Июнь</c:v>
                </c:pt>
                <c:pt idx="26">
                  <c:v>Июль</c:v>
                </c:pt>
                <c:pt idx="30">
                  <c:v>Август</c:v>
                </c:pt>
                <c:pt idx="34">
                  <c:v>Сентябрь</c:v>
                </c:pt>
                <c:pt idx="38">
                  <c:v>Октябрь</c:v>
                </c:pt>
                <c:pt idx="42">
                  <c:v>Ноябрь</c:v>
                </c:pt>
                <c:pt idx="46">
                  <c:v>Декабрь</c:v>
                </c:pt>
                <c:pt idx="50">
                  <c:v>21.01.13</c:v>
                </c:pt>
              </c:strCache>
            </c:strRef>
          </c:cat>
          <c:val>
            <c:numRef>
              <c:f>Лист1!$G$44:$BC$44</c:f>
              <c:numCache>
                <c:formatCode>General</c:formatCode>
                <c:ptCount val="49"/>
                <c:pt idx="0" formatCode="#,##0.0">
                  <c:v>134.99438584000001</c:v>
                </c:pt>
                <c:pt idx="4" formatCode="#,##0.0">
                  <c:v>168.42260561000001</c:v>
                </c:pt>
                <c:pt idx="8" formatCode="#,##0.0">
                  <c:v>169.92087397</c:v>
                </c:pt>
                <c:pt idx="12" formatCode="#,##0.0">
                  <c:v>161.85302603000062</c:v>
                </c:pt>
                <c:pt idx="16" formatCode="#,##0.0">
                  <c:v>165.83135085000083</c:v>
                </c:pt>
                <c:pt idx="18" formatCode="#,##0.0">
                  <c:v>187.39081884000086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199488"/>
        <c:axId val="83201024"/>
      </c:lineChart>
      <c:catAx>
        <c:axId val="81570048"/>
        <c:scaling>
          <c:orientation val="minMax"/>
        </c:scaling>
        <c:delete val="0"/>
        <c:axPos val="b"/>
        <c:majorGridlines/>
        <c:minorGridlines/>
        <c:numFmt formatCode="General" sourceLinked="1"/>
        <c:majorTickMark val="none"/>
        <c:minorTickMark val="none"/>
        <c:tickLblPos val="nextTo"/>
        <c:txPr>
          <a:bodyPr rot="0"/>
          <a:lstStyle/>
          <a:p>
            <a:pPr>
              <a:defRPr sz="800">
                <a:solidFill>
                  <a:schemeClr val="tx2">
                    <a:lumMod val="90000"/>
                    <a:lumOff val="10000"/>
                  </a:schemeClr>
                </a:solidFill>
              </a:defRPr>
            </a:pPr>
            <a:endParaRPr lang="ru-RU"/>
          </a:p>
        </c:txPr>
        <c:crossAx val="83197952"/>
        <c:crosses val="autoZero"/>
        <c:auto val="1"/>
        <c:lblAlgn val="ctr"/>
        <c:lblOffset val="50"/>
        <c:tickLblSkip val="1"/>
        <c:tickMarkSkip val="4"/>
        <c:noMultiLvlLbl val="0"/>
      </c:catAx>
      <c:valAx>
        <c:axId val="83197952"/>
        <c:scaling>
          <c:orientation val="minMax"/>
          <c:max val="220"/>
          <c:min val="4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1570048"/>
        <c:crossesAt val="1"/>
        <c:crossBetween val="midCat"/>
        <c:majorUnit val="20"/>
      </c:valAx>
      <c:catAx>
        <c:axId val="83199488"/>
        <c:scaling>
          <c:orientation val="minMax"/>
        </c:scaling>
        <c:delete val="1"/>
        <c:axPos val="b"/>
        <c:majorTickMark val="out"/>
        <c:minorTickMark val="none"/>
        <c:tickLblPos val="none"/>
        <c:crossAx val="83201024"/>
        <c:crosses val="autoZero"/>
        <c:auto val="1"/>
        <c:lblAlgn val="ctr"/>
        <c:lblOffset val="100"/>
        <c:noMultiLvlLbl val="0"/>
      </c:catAx>
      <c:valAx>
        <c:axId val="83201024"/>
        <c:scaling>
          <c:orientation val="minMax"/>
          <c:max val="800"/>
          <c:min val="40"/>
        </c:scaling>
        <c:delete val="1"/>
        <c:axPos val="r"/>
        <c:numFmt formatCode="#,##0" sourceLinked="0"/>
        <c:majorTickMark val="out"/>
        <c:minorTickMark val="none"/>
        <c:tickLblPos val="none"/>
        <c:crossAx val="83199488"/>
        <c:crosses val="max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7645701504602282E-2"/>
          <c:y val="0.88948615214568449"/>
          <c:w val="0.91386080802655012"/>
          <c:h val="7.1146240059674473E-2"/>
        </c:manualLayout>
      </c:layout>
      <c:overlay val="0"/>
      <c:txPr>
        <a:bodyPr/>
        <a:lstStyle/>
        <a:p>
          <a:pPr>
            <a:defRPr sz="800">
              <a:solidFill>
                <a:schemeClr val="tx2">
                  <a:lumMod val="90000"/>
                  <a:lumOff val="10000"/>
                </a:schemeClr>
              </a:solidFill>
            </a:defRPr>
          </a:pPr>
          <a:endParaRPr lang="ru-RU"/>
        </a:p>
      </c:txPr>
    </c:legend>
    <c:plotVisOnly val="1"/>
    <c:dispBlanksAs val="span"/>
    <c:showDLblsOverMax val="0"/>
  </c:chart>
  <c:spPr>
    <a:noFill/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Росэнергоатом</c:v>
                </c:pt>
              </c:strCache>
            </c:strRef>
          </c:tx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Лист1!$B$5:$F$5</c:f>
              <c:numCache>
                <c:formatCode>General</c:formatCode>
                <c:ptCount val="5"/>
                <c:pt idx="0">
                  <c:v>0.30000000000000027</c:v>
                </c:pt>
                <c:pt idx="1">
                  <c:v>0.2</c:v>
                </c:pt>
                <c:pt idx="2">
                  <c:v>1.3</c:v>
                </c:pt>
                <c:pt idx="3">
                  <c:v>2.2999999999999998</c:v>
                </c:pt>
                <c:pt idx="4">
                  <c:v>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Лист1!$A$6</c:f>
              <c:strCache>
                <c:ptCount val="1"/>
                <c:pt idx="0">
                  <c:v>Ленэнерго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Лист1!$B$6:$F$6</c:f>
              <c:numCache>
                <c:formatCode>0.0</c:formatCode>
                <c:ptCount val="5"/>
                <c:pt idx="0">
                  <c:v>1.7</c:v>
                </c:pt>
                <c:pt idx="1">
                  <c:v>1.5</c:v>
                </c:pt>
                <c:pt idx="2">
                  <c:v>3.1</c:v>
                </c:pt>
                <c:pt idx="3">
                  <c:v>2.8</c:v>
                </c:pt>
                <c:pt idx="4">
                  <c:v>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Лист1!$A$7</c:f>
              <c:strCache>
                <c:ptCount val="1"/>
                <c:pt idx="0">
                  <c:v>МОЭСК</c:v>
                </c:pt>
              </c:strCache>
            </c:strRef>
          </c:tx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Лист1!$B$7:$F$7</c:f>
              <c:numCache>
                <c:formatCode>0.0</c:formatCode>
                <c:ptCount val="5"/>
                <c:pt idx="0">
                  <c:v>1.6</c:v>
                </c:pt>
                <c:pt idx="1">
                  <c:v>0.9</c:v>
                </c:pt>
                <c:pt idx="2">
                  <c:v>1</c:v>
                </c:pt>
                <c:pt idx="3">
                  <c:v>1.3</c:v>
                </c:pt>
                <c:pt idx="4">
                  <c:v>1.6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Лист1!$A$8</c:f>
              <c:strCache>
                <c:ptCount val="1"/>
                <c:pt idx="0">
                  <c:v>РусГидро</c:v>
                </c:pt>
              </c:strCache>
            </c:strRef>
          </c:tx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Лист1!$B$8:$F$8</c:f>
              <c:numCache>
                <c:formatCode>General</c:formatCode>
                <c:ptCount val="5"/>
                <c:pt idx="0">
                  <c:v>0.70000000000000051</c:v>
                </c:pt>
                <c:pt idx="1">
                  <c:v>0.8</c:v>
                </c:pt>
                <c:pt idx="2">
                  <c:v>1.5</c:v>
                </c:pt>
                <c:pt idx="3">
                  <c:v>2.7</c:v>
                </c:pt>
                <c:pt idx="4">
                  <c:v>2.2000000000000002</c:v>
                </c:pt>
              </c:numCache>
            </c:numRef>
          </c:val>
          <c:smooth val="0"/>
        </c:ser>
        <c:ser>
          <c:idx val="6"/>
          <c:order val="4"/>
          <c:tx>
            <c:strRef>
              <c:f>Лист1!$A$9</c:f>
              <c:strCache>
                <c:ptCount val="1"/>
                <c:pt idx="0">
                  <c:v>СО</c:v>
                </c:pt>
              </c:strCache>
            </c:strRef>
          </c:tx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Лист1!$B$9:$F$9</c:f>
              <c:numCache>
                <c:formatCode>#,##0.0</c:formatCode>
                <c:ptCount val="5"/>
                <c:pt idx="0">
                  <c:v>1.2729999999999988</c:v>
                </c:pt>
                <c:pt idx="1">
                  <c:v>0.86200000000000054</c:v>
                </c:pt>
                <c:pt idx="2">
                  <c:v>0.69799999999999995</c:v>
                </c:pt>
                <c:pt idx="3">
                  <c:v>0.87400000000000055</c:v>
                </c:pt>
                <c:pt idx="4">
                  <c:v>0.43100000000000033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Лист1!$A$10</c:f>
              <c:strCache>
                <c:ptCount val="1"/>
                <c:pt idx="0">
                  <c:v>ФСК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Лист1!$B$3:$F$4</c:f>
              <c:multiLvlStrCache>
                <c:ptCount val="5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2013</c:v>
                  </c:pt>
                </c:lvl>
                <c:lvl>
                  <c:pt idx="0">
                    <c:v>DEBT/EBITDA</c:v>
                  </c:pt>
                </c:lvl>
              </c:multiLvlStrCache>
            </c:multiLvlStrRef>
          </c:cat>
          <c:val>
            <c:numRef>
              <c:f>Лист1!$B$10:$F$10</c:f>
              <c:numCache>
                <c:formatCode>General</c:formatCode>
                <c:ptCount val="5"/>
                <c:pt idx="0">
                  <c:v>4.0000000000000022E-2</c:v>
                </c:pt>
                <c:pt idx="1">
                  <c:v>0.70000000000000051</c:v>
                </c:pt>
                <c:pt idx="2">
                  <c:v>1.3</c:v>
                </c:pt>
                <c:pt idx="3">
                  <c:v>2.4</c:v>
                </c:pt>
                <c:pt idx="4">
                  <c:v>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12928"/>
        <c:axId val="84814464"/>
      </c:lineChart>
      <c:catAx>
        <c:axId val="84812928"/>
        <c:scaling>
          <c:orientation val="minMax"/>
        </c:scaling>
        <c:delete val="0"/>
        <c:axPos val="b"/>
        <c:majorTickMark val="out"/>
        <c:minorTickMark val="none"/>
        <c:tickLblPos val="nextTo"/>
        <c:crossAx val="84814464"/>
        <c:crosses val="autoZero"/>
        <c:auto val="1"/>
        <c:lblAlgn val="ctr"/>
        <c:lblOffset val="100"/>
        <c:noMultiLvlLbl val="0"/>
      </c:catAx>
      <c:valAx>
        <c:axId val="84814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8129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Лист1!$A$27:$A$32</c:f>
              <c:strCache>
                <c:ptCount val="6"/>
                <c:pt idx="0">
                  <c:v>Росэнергоатом</c:v>
                </c:pt>
                <c:pt idx="1">
                  <c:v>Ленэнерго</c:v>
                </c:pt>
                <c:pt idx="2">
                  <c:v>МОЭСК</c:v>
                </c:pt>
                <c:pt idx="3">
                  <c:v>РусГидро</c:v>
                </c:pt>
                <c:pt idx="4">
                  <c:v>СО</c:v>
                </c:pt>
                <c:pt idx="5">
                  <c:v>ФСК</c:v>
                </c:pt>
              </c:strCache>
            </c:strRef>
          </c:cat>
          <c:val>
            <c:numRef>
              <c:f>Лист1!$B$27:$B$32</c:f>
              <c:numCache>
                <c:formatCode>0%</c:formatCode>
                <c:ptCount val="6"/>
                <c:pt idx="0">
                  <c:v>0.31009263773768941</c:v>
                </c:pt>
                <c:pt idx="1">
                  <c:v>0.61139896373057057</c:v>
                </c:pt>
                <c:pt idx="2">
                  <c:v>0.29508196721311514</c:v>
                </c:pt>
                <c:pt idx="3">
                  <c:v>0.10274963820549927</c:v>
                </c:pt>
                <c:pt idx="4">
                  <c:v>0</c:v>
                </c:pt>
                <c:pt idx="5">
                  <c:v>0.40080160320641312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31616"/>
        <c:axId val="84837504"/>
      </c:barChart>
      <c:catAx>
        <c:axId val="8483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84837504"/>
        <c:crosses val="autoZero"/>
        <c:auto val="1"/>
        <c:lblAlgn val="ctr"/>
        <c:lblOffset val="100"/>
        <c:noMultiLvlLbl val="0"/>
      </c:catAx>
      <c:valAx>
        <c:axId val="84837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831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Лист2!$A$29</c:f>
              <c:strCache>
                <c:ptCount val="1"/>
                <c:pt idx="0">
                  <c:v>ФСК</c:v>
                </c:pt>
              </c:strCache>
            </c:strRef>
          </c:tx>
          <c:invertIfNegative val="0"/>
          <c:cat>
            <c:numRef>
              <c:f>Лист2!$B$28:$F$28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Лист2!$B$29:$F$29</c:f>
              <c:numCache>
                <c:formatCode>_-* #,##0.0_р_._-;\-* #,##0.0_р_._-;_-* "-"??_р_._-;_-@_-</c:formatCode>
                <c:ptCount val="5"/>
                <c:pt idx="0">
                  <c:v>0.42000000000000032</c:v>
                </c:pt>
                <c:pt idx="1">
                  <c:v>1.49</c:v>
                </c:pt>
                <c:pt idx="2">
                  <c:v>4</c:v>
                </c:pt>
                <c:pt idx="3">
                  <c:v>4.13</c:v>
                </c:pt>
                <c:pt idx="4">
                  <c:v>5.09</c:v>
                </c:pt>
              </c:numCache>
            </c:numRef>
          </c:val>
        </c:ser>
        <c:ser>
          <c:idx val="1"/>
          <c:order val="1"/>
          <c:tx>
            <c:strRef>
              <c:f>Лист2!$A$30</c:f>
              <c:strCache>
                <c:ptCount val="1"/>
                <c:pt idx="0">
                  <c:v>МОЭСК</c:v>
                </c:pt>
              </c:strCache>
            </c:strRef>
          </c:tx>
          <c:invertIfNegative val="0"/>
          <c:cat>
            <c:numRef>
              <c:f>Лист2!$B$28:$F$28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Лист2!$B$30:$F$30</c:f>
              <c:numCache>
                <c:formatCode>_-* #,##0.0_р_._-;\-* #,##0.0_р_._-;_-* "-"??_р_._-;_-@_-</c:formatCode>
                <c:ptCount val="5"/>
                <c:pt idx="0">
                  <c:v>17.5</c:v>
                </c:pt>
                <c:pt idx="1">
                  <c:v>12.6</c:v>
                </c:pt>
                <c:pt idx="2">
                  <c:v>8</c:v>
                </c:pt>
                <c:pt idx="3">
                  <c:v>8.3000000000000007</c:v>
                </c:pt>
                <c:pt idx="4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Лист2!$A$31</c:f>
              <c:strCache>
                <c:ptCount val="1"/>
                <c:pt idx="0">
                  <c:v>Ленэнерго</c:v>
                </c:pt>
              </c:strCache>
            </c:strRef>
          </c:tx>
          <c:invertIfNegative val="0"/>
          <c:cat>
            <c:numRef>
              <c:f>Лист2!$B$28:$F$28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Лист2!$B$31:$F$31</c:f>
              <c:numCache>
                <c:formatCode>_-* #,##0.0_р_._-;\-* #,##0.0_р_._-;_-* "-"??_р_._-;_-@_-</c:formatCode>
                <c:ptCount val="5"/>
                <c:pt idx="0">
                  <c:v>8.5</c:v>
                </c:pt>
                <c:pt idx="1">
                  <c:v>12.1</c:v>
                </c:pt>
                <c:pt idx="2">
                  <c:v>9.2000000000000011</c:v>
                </c:pt>
                <c:pt idx="3">
                  <c:v>10.4</c:v>
                </c:pt>
                <c:pt idx="4">
                  <c:v>11.9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98560"/>
        <c:axId val="84900096"/>
      </c:barChart>
      <c:lineChart>
        <c:grouping val="standard"/>
        <c:varyColors val="0"/>
        <c:ser>
          <c:idx val="3"/>
          <c:order val="3"/>
          <c:tx>
            <c:strRef>
              <c:f>Лист2!$A$24</c:f>
              <c:strCache>
                <c:ptCount val="1"/>
                <c:pt idx="0">
                  <c:v>Обеспеченность платой за ТП ФСК</c:v>
                </c:pt>
              </c:strCache>
            </c:strRef>
          </c:tx>
          <c:marker>
            <c:symbol val="none"/>
          </c:marker>
          <c:val>
            <c:numRef>
              <c:f>Лист2!$B$24:$F$24</c:f>
              <c:numCache>
                <c:formatCode>0%</c:formatCode>
                <c:ptCount val="5"/>
                <c:pt idx="0">
                  <c:v>1</c:v>
                </c:pt>
                <c:pt idx="1">
                  <c:v>0.40939597315436355</c:v>
                </c:pt>
                <c:pt idx="2">
                  <c:v>0.53249999999999997</c:v>
                </c:pt>
                <c:pt idx="3">
                  <c:v>0.26150121065375304</c:v>
                </c:pt>
                <c:pt idx="4">
                  <c:v>0.19449901768172922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Лист2!$A$25</c:f>
              <c:strCache>
                <c:ptCount val="1"/>
                <c:pt idx="0">
                  <c:v>Обеспеченность платой за ТП МОЭСК</c:v>
                </c:pt>
              </c:strCache>
            </c:strRef>
          </c:tx>
          <c:marker>
            <c:symbol val="none"/>
          </c:marker>
          <c:val>
            <c:numRef>
              <c:f>Лист2!$B$25:$F$25</c:f>
              <c:numCache>
                <c:formatCode>0%</c:formatCode>
                <c:ptCount val="5"/>
                <c:pt idx="0">
                  <c:v>0.62285714285714289</c:v>
                </c:pt>
                <c:pt idx="1">
                  <c:v>0.82539682539682568</c:v>
                </c:pt>
                <c:pt idx="2">
                  <c:v>0.88749999999999996</c:v>
                </c:pt>
                <c:pt idx="3">
                  <c:v>0.67469879518072473</c:v>
                </c:pt>
                <c:pt idx="4">
                  <c:v>0.28181818181818252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Лист2!$A$26</c:f>
              <c:strCache>
                <c:ptCount val="1"/>
                <c:pt idx="0">
                  <c:v>Обеспеченность платой за ТП Ленэнерго</c:v>
                </c:pt>
              </c:strCache>
            </c:strRef>
          </c:tx>
          <c:marker>
            <c:symbol val="none"/>
          </c:marker>
          <c:val>
            <c:numRef>
              <c:f>Лист2!$B$26:$F$26</c:f>
              <c:numCache>
                <c:formatCode>0%</c:formatCode>
                <c:ptCount val="5"/>
                <c:pt idx="0">
                  <c:v>0.18823529411764769</c:v>
                </c:pt>
                <c:pt idx="1">
                  <c:v>0.29752066115702613</c:v>
                </c:pt>
                <c:pt idx="2">
                  <c:v>0.41304347826087023</c:v>
                </c:pt>
                <c:pt idx="3">
                  <c:v>0.29807692307692391</c:v>
                </c:pt>
                <c:pt idx="4">
                  <c:v>0.40336134453781508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903424"/>
        <c:axId val="84901888"/>
      </c:lineChart>
      <c:catAx>
        <c:axId val="848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pPr>
            <a:endParaRPr lang="ru-RU"/>
          </a:p>
        </c:txPr>
        <c:crossAx val="84900096"/>
        <c:crosses val="autoZero"/>
        <c:auto val="1"/>
        <c:lblAlgn val="ctr"/>
        <c:lblOffset val="100"/>
        <c:noMultiLvlLbl val="0"/>
      </c:catAx>
      <c:valAx>
        <c:axId val="84900096"/>
        <c:scaling>
          <c:orientation val="minMax"/>
        </c:scaling>
        <c:delete val="0"/>
        <c:axPos val="l"/>
        <c:majorGridlines/>
        <c:numFmt formatCode="_-* #,##0.0_р_._-;\-* #,##0.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pPr>
            <a:endParaRPr lang="ru-RU"/>
          </a:p>
        </c:txPr>
        <c:crossAx val="84898560"/>
        <c:crosses val="autoZero"/>
        <c:crossBetween val="between"/>
      </c:valAx>
      <c:valAx>
        <c:axId val="84901888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pPr>
            <a:endParaRPr lang="ru-RU"/>
          </a:p>
        </c:txPr>
        <c:crossAx val="84903424"/>
        <c:crosses val="max"/>
        <c:crossBetween val="between"/>
        <c:majorUnit val="0.2"/>
      </c:valAx>
      <c:catAx>
        <c:axId val="84903424"/>
        <c:scaling>
          <c:orientation val="minMax"/>
        </c:scaling>
        <c:delete val="1"/>
        <c:axPos val="b"/>
        <c:majorTickMark val="out"/>
        <c:minorTickMark val="none"/>
        <c:tickLblPos val="none"/>
        <c:crossAx val="8490188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6806430641416636"/>
          <c:y val="0.14279742237817591"/>
          <c:w val="0.33179434865052659"/>
          <c:h val="0.67392192777868498"/>
        </c:manualLayout>
      </c:layout>
      <c:overlay val="0"/>
      <c:txPr>
        <a:bodyPr/>
        <a:lstStyle/>
        <a:p>
          <a:pPr>
            <a:defRPr sz="800">
              <a:solidFill>
                <a:schemeClr val="tx2">
                  <a:lumMod val="90000"/>
                  <a:lumOff val="1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4B922-CB18-4EB0-87C3-4C728063F4D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094F05-FC4D-45AF-B666-AE66333F0561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200" b="1" dirty="0" smtClean="0"/>
            <a:t>1.</a:t>
          </a:r>
          <a:r>
            <a:rPr lang="en-US" sz="1200" b="1" dirty="0" smtClean="0"/>
            <a:t> </a:t>
          </a:r>
          <a:r>
            <a:rPr lang="ru-RU" sz="1200" b="1" dirty="0" smtClean="0"/>
            <a:t>Совершенствование методологии и порядка разработки схем и программ.</a:t>
          </a:r>
          <a:endParaRPr lang="ru-RU" sz="1200" b="1" dirty="0"/>
        </a:p>
      </dgm:t>
    </dgm:pt>
    <dgm:pt modelId="{234B7DF8-251C-452E-A1E7-2006E39F671E}" type="parTrans" cxnId="{0EB510E8-3818-4AFC-85A4-A9B21A69E8AB}">
      <dgm:prSet/>
      <dgm:spPr/>
      <dgm:t>
        <a:bodyPr/>
        <a:lstStyle/>
        <a:p>
          <a:endParaRPr lang="ru-RU"/>
        </a:p>
      </dgm:t>
    </dgm:pt>
    <dgm:pt modelId="{4F5C6349-8F19-4A98-97E4-E02580947309}" type="sibTrans" cxnId="{0EB510E8-3818-4AFC-85A4-A9B21A69E8AB}">
      <dgm:prSet/>
      <dgm:spPr>
        <a:solidFill>
          <a:schemeClr val="accent1">
            <a:tint val="40000"/>
            <a:hueOff val="0"/>
            <a:satOff val="0"/>
            <a:lumOff val="0"/>
            <a:alpha val="0"/>
          </a:schemeClr>
        </a:solidFill>
        <a:ln>
          <a:solidFill>
            <a:schemeClr val="accent1">
              <a:tint val="4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ru-RU"/>
        </a:p>
      </dgm:t>
    </dgm:pt>
    <dgm:pt modelId="{F998CF43-0A64-4A8A-9B3E-8677414218AF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indent="0" defTabSz="946150"/>
          <a:r>
            <a:rPr lang="ru-RU" sz="1200" b="1" dirty="0" smtClean="0"/>
            <a:t>2.</a:t>
          </a:r>
          <a:r>
            <a:rPr lang="en-US" sz="1200" b="1" dirty="0" smtClean="0"/>
            <a:t> </a:t>
          </a:r>
          <a:r>
            <a:rPr lang="ru-RU" sz="1200" b="1" dirty="0" smtClean="0"/>
            <a:t>Обязательное использование схем и программ при принятии решений органами исполнительной власти (регуляторные решения, бюджетные инвестиции, в т.ч господдержка)</a:t>
          </a:r>
          <a:endParaRPr lang="ru-RU" sz="1200" b="1" dirty="0"/>
        </a:p>
      </dgm:t>
    </dgm:pt>
    <dgm:pt modelId="{50D81875-84B0-47C2-9283-065E8B400B6F}" type="parTrans" cxnId="{CAE5EACD-1D1D-4E9C-99B8-4FBEA0862FEB}">
      <dgm:prSet/>
      <dgm:spPr/>
      <dgm:t>
        <a:bodyPr/>
        <a:lstStyle/>
        <a:p>
          <a:endParaRPr lang="ru-RU"/>
        </a:p>
      </dgm:t>
    </dgm:pt>
    <dgm:pt modelId="{EEBB654D-7835-4E72-AD8F-0E905D4884EF}" type="sibTrans" cxnId="{CAE5EACD-1D1D-4E9C-99B8-4FBEA0862FEB}">
      <dgm:prSet/>
      <dgm:spPr>
        <a:solidFill>
          <a:schemeClr val="accent1">
            <a:tint val="40000"/>
            <a:hueOff val="0"/>
            <a:satOff val="0"/>
            <a:lumOff val="0"/>
            <a:alpha val="0"/>
          </a:schemeClr>
        </a:solidFill>
        <a:ln>
          <a:solidFill>
            <a:schemeClr val="accent1">
              <a:tint val="40000"/>
              <a:hueOff val="0"/>
              <a:satOff val="0"/>
              <a:lumOff val="0"/>
              <a:alpha val="0"/>
            </a:schemeClr>
          </a:solidFill>
        </a:ln>
      </dgm:spPr>
      <dgm:t>
        <a:bodyPr/>
        <a:lstStyle/>
        <a:p>
          <a:endParaRPr lang="ru-RU"/>
        </a:p>
      </dgm:t>
    </dgm:pt>
    <dgm:pt modelId="{08B5A3AC-8543-4C84-BC99-2264116E18F4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b="1" dirty="0" smtClean="0"/>
            <a:t>3.</a:t>
          </a:r>
          <a:r>
            <a:rPr lang="en-US" sz="1200" b="1" dirty="0" smtClean="0"/>
            <a:t> </a:t>
          </a:r>
          <a:r>
            <a:rPr lang="ru-RU" sz="1200" b="1" dirty="0" smtClean="0"/>
            <a:t>Экспертное  и общественное обсуждение  результатов разработки схем и программ</a:t>
          </a:r>
          <a:endParaRPr lang="ru-RU" sz="1200" b="1" dirty="0"/>
        </a:p>
      </dgm:t>
    </dgm:pt>
    <dgm:pt modelId="{47FD126B-460C-4864-BA1A-E646E1BF5737}" type="parTrans" cxnId="{71BBC52E-E74D-40ED-A37C-2DE2EF2808DA}">
      <dgm:prSet/>
      <dgm:spPr/>
      <dgm:t>
        <a:bodyPr/>
        <a:lstStyle/>
        <a:p>
          <a:endParaRPr lang="ru-RU"/>
        </a:p>
      </dgm:t>
    </dgm:pt>
    <dgm:pt modelId="{93ECD121-E360-4706-9945-D164E858AD2C}" type="sibTrans" cxnId="{71BBC52E-E74D-40ED-A37C-2DE2EF2808DA}">
      <dgm:prSet/>
      <dgm:spPr/>
      <dgm:t>
        <a:bodyPr/>
        <a:lstStyle/>
        <a:p>
          <a:endParaRPr lang="ru-RU"/>
        </a:p>
      </dgm:t>
    </dgm:pt>
    <dgm:pt modelId="{F2BFF3BE-0368-4AA6-AB68-42D383EB5BB1}" type="pres">
      <dgm:prSet presAssocID="{E064B922-CB18-4EB0-87C3-4C728063F4D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7EED16-4B7C-40B0-A803-B16DF2A87B69}" type="pres">
      <dgm:prSet presAssocID="{E064B922-CB18-4EB0-87C3-4C728063F4D7}" presName="dummyMaxCanvas" presStyleCnt="0">
        <dgm:presLayoutVars/>
      </dgm:prSet>
      <dgm:spPr/>
    </dgm:pt>
    <dgm:pt modelId="{99199889-6862-4BF3-A2DE-AF19A51B4E81}" type="pres">
      <dgm:prSet presAssocID="{E064B922-CB18-4EB0-87C3-4C728063F4D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D659A-8416-4B88-86CC-457B19E66A55}" type="pres">
      <dgm:prSet presAssocID="{E064B922-CB18-4EB0-87C3-4C728063F4D7}" presName="ThreeNodes_2" presStyleLbl="node1" presStyleIdx="1" presStyleCnt="3" custLinFactNeighborX="-54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318D00-0B8B-4F3F-AF2A-3E51F9997111}" type="pres">
      <dgm:prSet presAssocID="{E064B922-CB18-4EB0-87C3-4C728063F4D7}" presName="ThreeNodes_3" presStyleLbl="node1" presStyleIdx="2" presStyleCnt="3" custLinFactNeighborX="-10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F08D2-982F-45BD-9509-30D91D1E17D7}" type="pres">
      <dgm:prSet presAssocID="{E064B922-CB18-4EB0-87C3-4C728063F4D7}" presName="ThreeConn_1-2" presStyleLbl="fgAccFollowNode1" presStyleIdx="0" presStyleCnt="2" custLinFactX="15385" custLinFactNeighborX="100000" custLinFactNeighborY="17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7782D-7E1D-4D88-A0F7-FCE75A8709E0}" type="pres">
      <dgm:prSet presAssocID="{E064B922-CB18-4EB0-87C3-4C728063F4D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11634-88C8-4E6A-ADEF-B43D12F504F6}" type="pres">
      <dgm:prSet presAssocID="{E064B922-CB18-4EB0-87C3-4C728063F4D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9FB95-B166-4A53-9667-998A385F9460}" type="pres">
      <dgm:prSet presAssocID="{E064B922-CB18-4EB0-87C3-4C728063F4D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A3B31-1550-4720-B040-1145C320196F}" type="pres">
      <dgm:prSet presAssocID="{E064B922-CB18-4EB0-87C3-4C728063F4D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95E1F8-E0FB-4BC8-BDC5-936326499804}" type="presOf" srcId="{08B5A3AC-8543-4C84-BC99-2264116E18F4}" destId="{078A3B31-1550-4720-B040-1145C320196F}" srcOrd="1" destOrd="0" presId="urn:microsoft.com/office/officeart/2005/8/layout/vProcess5"/>
    <dgm:cxn modelId="{5335C2F5-B3EA-49CF-89E0-F0BE6CAB85A7}" type="presOf" srcId="{F998CF43-0A64-4A8A-9B3E-8677414218AF}" destId="{570D659A-8416-4B88-86CC-457B19E66A55}" srcOrd="0" destOrd="0" presId="urn:microsoft.com/office/officeart/2005/8/layout/vProcess5"/>
    <dgm:cxn modelId="{71BBC52E-E74D-40ED-A37C-2DE2EF2808DA}" srcId="{E064B922-CB18-4EB0-87C3-4C728063F4D7}" destId="{08B5A3AC-8543-4C84-BC99-2264116E18F4}" srcOrd="2" destOrd="0" parTransId="{47FD126B-460C-4864-BA1A-E646E1BF5737}" sibTransId="{93ECD121-E360-4706-9945-D164E858AD2C}"/>
    <dgm:cxn modelId="{CAE5EACD-1D1D-4E9C-99B8-4FBEA0862FEB}" srcId="{E064B922-CB18-4EB0-87C3-4C728063F4D7}" destId="{F998CF43-0A64-4A8A-9B3E-8677414218AF}" srcOrd="1" destOrd="0" parTransId="{50D81875-84B0-47C2-9283-065E8B400B6F}" sibTransId="{EEBB654D-7835-4E72-AD8F-0E905D4884EF}"/>
    <dgm:cxn modelId="{CC61D190-18BA-43DF-8BF3-06C310B3C86E}" type="presOf" srcId="{EEBB654D-7835-4E72-AD8F-0E905D4884EF}" destId="{E907782D-7E1D-4D88-A0F7-FCE75A8709E0}" srcOrd="0" destOrd="0" presId="urn:microsoft.com/office/officeart/2005/8/layout/vProcess5"/>
    <dgm:cxn modelId="{16BA8E88-5FFD-4CBC-BA1F-50585676BD30}" type="presOf" srcId="{4F5C6349-8F19-4A98-97E4-E02580947309}" destId="{4AEF08D2-982F-45BD-9509-30D91D1E17D7}" srcOrd="0" destOrd="0" presId="urn:microsoft.com/office/officeart/2005/8/layout/vProcess5"/>
    <dgm:cxn modelId="{C282C529-8723-45C7-80E2-EA073B8595BB}" type="presOf" srcId="{F998CF43-0A64-4A8A-9B3E-8677414218AF}" destId="{7749FB95-B166-4A53-9667-998A385F9460}" srcOrd="1" destOrd="0" presId="urn:microsoft.com/office/officeart/2005/8/layout/vProcess5"/>
    <dgm:cxn modelId="{764140F4-7B9B-40C5-8509-67EB5B40D522}" type="presOf" srcId="{5F094F05-FC4D-45AF-B666-AE66333F0561}" destId="{99199889-6862-4BF3-A2DE-AF19A51B4E81}" srcOrd="0" destOrd="0" presId="urn:microsoft.com/office/officeart/2005/8/layout/vProcess5"/>
    <dgm:cxn modelId="{A9B737FB-02E0-4BB2-BAB6-29FF4116461E}" type="presOf" srcId="{5F094F05-FC4D-45AF-B666-AE66333F0561}" destId="{12A11634-88C8-4E6A-ADEF-B43D12F504F6}" srcOrd="1" destOrd="0" presId="urn:microsoft.com/office/officeart/2005/8/layout/vProcess5"/>
    <dgm:cxn modelId="{D47C3A6A-1116-4814-B924-B24DAF5DB255}" type="presOf" srcId="{E064B922-CB18-4EB0-87C3-4C728063F4D7}" destId="{F2BFF3BE-0368-4AA6-AB68-42D383EB5BB1}" srcOrd="0" destOrd="0" presId="urn:microsoft.com/office/officeart/2005/8/layout/vProcess5"/>
    <dgm:cxn modelId="{7E977926-C4EC-48EC-8C00-83C673E721B1}" type="presOf" srcId="{08B5A3AC-8543-4C84-BC99-2264116E18F4}" destId="{0E318D00-0B8B-4F3F-AF2A-3E51F9997111}" srcOrd="0" destOrd="0" presId="urn:microsoft.com/office/officeart/2005/8/layout/vProcess5"/>
    <dgm:cxn modelId="{0EB510E8-3818-4AFC-85A4-A9B21A69E8AB}" srcId="{E064B922-CB18-4EB0-87C3-4C728063F4D7}" destId="{5F094F05-FC4D-45AF-B666-AE66333F0561}" srcOrd="0" destOrd="0" parTransId="{234B7DF8-251C-452E-A1E7-2006E39F671E}" sibTransId="{4F5C6349-8F19-4A98-97E4-E02580947309}"/>
    <dgm:cxn modelId="{53EDC422-B9C7-40A5-8730-99F6C7B68F3D}" type="presParOf" srcId="{F2BFF3BE-0368-4AA6-AB68-42D383EB5BB1}" destId="{217EED16-4B7C-40B0-A803-B16DF2A87B69}" srcOrd="0" destOrd="0" presId="urn:microsoft.com/office/officeart/2005/8/layout/vProcess5"/>
    <dgm:cxn modelId="{E9C752B1-6867-4D6F-924A-FF5CD4ABCE4D}" type="presParOf" srcId="{F2BFF3BE-0368-4AA6-AB68-42D383EB5BB1}" destId="{99199889-6862-4BF3-A2DE-AF19A51B4E81}" srcOrd="1" destOrd="0" presId="urn:microsoft.com/office/officeart/2005/8/layout/vProcess5"/>
    <dgm:cxn modelId="{B4490072-9CCE-495B-8B0C-4A8AC63439E8}" type="presParOf" srcId="{F2BFF3BE-0368-4AA6-AB68-42D383EB5BB1}" destId="{570D659A-8416-4B88-86CC-457B19E66A55}" srcOrd="2" destOrd="0" presId="urn:microsoft.com/office/officeart/2005/8/layout/vProcess5"/>
    <dgm:cxn modelId="{7CD31E9E-6147-468A-BAA6-1E1F9BF44539}" type="presParOf" srcId="{F2BFF3BE-0368-4AA6-AB68-42D383EB5BB1}" destId="{0E318D00-0B8B-4F3F-AF2A-3E51F9997111}" srcOrd="3" destOrd="0" presId="urn:microsoft.com/office/officeart/2005/8/layout/vProcess5"/>
    <dgm:cxn modelId="{A07EAC2A-B422-4D75-AADA-84A5D99A5CC3}" type="presParOf" srcId="{F2BFF3BE-0368-4AA6-AB68-42D383EB5BB1}" destId="{4AEF08D2-982F-45BD-9509-30D91D1E17D7}" srcOrd="4" destOrd="0" presId="urn:microsoft.com/office/officeart/2005/8/layout/vProcess5"/>
    <dgm:cxn modelId="{ECB7DFEF-6F86-468B-B38E-23299F1E765E}" type="presParOf" srcId="{F2BFF3BE-0368-4AA6-AB68-42D383EB5BB1}" destId="{E907782D-7E1D-4D88-A0F7-FCE75A8709E0}" srcOrd="5" destOrd="0" presId="urn:microsoft.com/office/officeart/2005/8/layout/vProcess5"/>
    <dgm:cxn modelId="{BF4C005C-D5AE-48AA-A3FB-E9458DBB556E}" type="presParOf" srcId="{F2BFF3BE-0368-4AA6-AB68-42D383EB5BB1}" destId="{12A11634-88C8-4E6A-ADEF-B43D12F504F6}" srcOrd="6" destOrd="0" presId="urn:microsoft.com/office/officeart/2005/8/layout/vProcess5"/>
    <dgm:cxn modelId="{F355B10A-F71E-4109-94C3-891B977026B0}" type="presParOf" srcId="{F2BFF3BE-0368-4AA6-AB68-42D383EB5BB1}" destId="{7749FB95-B166-4A53-9667-998A385F9460}" srcOrd="7" destOrd="0" presId="urn:microsoft.com/office/officeart/2005/8/layout/vProcess5"/>
    <dgm:cxn modelId="{21C9CFF5-B5C6-4D74-9F71-00CE54A11DDA}" type="presParOf" srcId="{F2BFF3BE-0368-4AA6-AB68-42D383EB5BB1}" destId="{078A3B31-1550-4720-B040-1145C320196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0.50649</cdr:x>
      <cdr:y>0.42589</cdr:y>
    </cdr:from>
    <cdr:to>
      <cdr:x>0.95976</cdr:x>
      <cdr:y>0.77662</cdr:y>
    </cdr:to>
    <cdr:sp macro="" textlink="">
      <cdr:nvSpPr>
        <cdr:cNvPr id="4" name="TextBox 9"/>
        <cdr:cNvSpPr txBox="1"/>
      </cdr:nvSpPr>
      <cdr:spPr>
        <a:xfrm xmlns:a="http://schemas.openxmlformats.org/drawingml/2006/main">
          <a:off x="2786050" y="1214446"/>
          <a:ext cx="2493299" cy="10001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solidFill>
            <a:sysClr val="window" lastClr="FFFFFF">
              <a:lumMod val="75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</a:rPr>
            <a:t>Снижение </a:t>
          </a:r>
          <a:r>
            <a:rPr lang="en-US" sz="1000" b="1" dirty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</a:rPr>
            <a:t>задолженности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в 2014 г    - </a:t>
          </a:r>
          <a:r>
            <a:rPr lang="en-US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 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 </a:t>
          </a:r>
          <a:r>
            <a:rPr lang="en-US" sz="11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r>
            <a:rPr lang="en-US" sz="1100" b="1" baseline="0" dirty="0" smtClean="0">
              <a:solidFill>
                <a:srgbClr val="FF0000"/>
              </a:solidFill>
            </a:rPr>
            <a:t>2</a:t>
          </a:r>
          <a:r>
            <a:rPr lang="ru-RU" sz="1100" b="1" baseline="0" dirty="0" smtClean="0">
              <a:solidFill>
                <a:srgbClr val="FF0000"/>
              </a:solidFill>
            </a:rPr>
            <a:t>,9 </a:t>
          </a:r>
          <a:r>
            <a:rPr lang="en-US" sz="1100" b="1" baseline="0" dirty="0" smtClean="0">
              <a:solidFill>
                <a:srgbClr val="FF0000"/>
              </a:solidFill>
            </a:rPr>
            <a:t> </a:t>
          </a:r>
          <a:r>
            <a:rPr lang="ru-RU" sz="1000" b="1" baseline="0" dirty="0" smtClean="0">
              <a:solidFill>
                <a:schemeClr val="tx2">
                  <a:lumMod val="90000"/>
                  <a:lumOff val="10000"/>
                </a:schemeClr>
              </a:solidFill>
            </a:rPr>
            <a:t>млрд.руб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.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Снижение </a:t>
          </a:r>
          <a:r>
            <a:rPr lang="en-US" sz="1000" b="1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 </a:t>
          </a:r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задолженности в 2013 г.   -      </a:t>
          </a:r>
          <a:r>
            <a:rPr lang="en-US" sz="1100" b="1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   </a:t>
          </a:r>
          <a:r>
            <a:rPr lang="ru-RU" sz="1100" b="1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 </a:t>
          </a:r>
          <a:r>
            <a:rPr lang="ru-RU" b="1" dirty="0" smtClean="0">
              <a:solidFill>
                <a:srgbClr val="0712EB"/>
              </a:solidFill>
            </a:rPr>
            <a:t>0,7</a:t>
          </a:r>
          <a:r>
            <a:rPr lang="ru-RU" sz="1100" b="1" baseline="0" dirty="0" smtClean="0">
              <a:solidFill>
                <a:srgbClr val="851D6A"/>
              </a:solidFill>
              <a:latin typeface="Calibri"/>
              <a:ea typeface="+mn-ea"/>
              <a:cs typeface="+mn-cs"/>
            </a:rPr>
            <a:t> </a:t>
          </a:r>
          <a:r>
            <a:rPr lang="en-US" sz="1100" b="1" baseline="0" dirty="0" smtClean="0">
              <a:solidFill>
                <a:srgbClr val="851D6A"/>
              </a:solidFill>
              <a:latin typeface="Calibri"/>
              <a:ea typeface="+mn-ea"/>
              <a:cs typeface="+mn-cs"/>
            </a:rPr>
            <a:t> </a:t>
          </a:r>
          <a:r>
            <a:rPr lang="ru-RU" sz="1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млрд.руб</a:t>
          </a:r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.</a:t>
          </a:r>
          <a:endParaRPr lang="ru-RU" sz="1000" dirty="0">
            <a:solidFill>
              <a:schemeClr val="tx2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  <a:p xmlns:a="http://schemas.openxmlformats.org/drawingml/2006/main"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</a:rPr>
            <a:t>Рост задолженности в 2012 г.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r>
            <a:rPr lang="ru-RU" sz="1000" b="1" dirty="0">
              <a:solidFill>
                <a:schemeClr val="tx2">
                  <a:lumMod val="90000"/>
                  <a:lumOff val="10000"/>
                </a:schemeClr>
              </a:solidFill>
            </a:rPr>
            <a:t>               -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   </a:t>
          </a:r>
          <a:r>
            <a:rPr lang="ru-RU" sz="1100" b="1" baseline="0" dirty="0" smtClean="0">
              <a:solidFill>
                <a:srgbClr val="1D9B23"/>
              </a:solidFill>
            </a:rPr>
            <a:t>19  </a:t>
          </a:r>
          <a:r>
            <a:rPr lang="ru-RU" sz="1000" b="1" baseline="0" dirty="0" smtClean="0">
              <a:solidFill>
                <a:schemeClr val="tx2">
                  <a:lumMod val="90000"/>
                  <a:lumOff val="10000"/>
                </a:schemeClr>
              </a:solidFill>
            </a:rPr>
            <a:t>млрд.руб</a:t>
          </a:r>
          <a:r>
            <a:rPr lang="ru-RU" sz="1000" b="1" baseline="0" dirty="0">
              <a:solidFill>
                <a:schemeClr val="tx2">
                  <a:lumMod val="90000"/>
                  <a:lumOff val="10000"/>
                </a:schemeClr>
              </a:solidFill>
            </a:rPr>
            <a:t>.  </a:t>
          </a:r>
          <a:endParaRPr lang="ru-RU" sz="1000" b="1" dirty="0">
            <a:solidFill>
              <a:schemeClr val="tx2">
                <a:lumMod val="90000"/>
                <a:lumOff val="1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0.00641</cdr:x>
      <cdr:y>0.02577</cdr:y>
    </cdr:from>
    <cdr:to>
      <cdr:x>0.16685</cdr:x>
      <cdr:y>0.06602</cdr:y>
    </cdr:to>
    <cdr:sp macro="" textlink="">
      <cdr:nvSpPr>
        <cdr:cNvPr id="6" name="TextBox 8"/>
        <cdr:cNvSpPr txBox="1"/>
      </cdr:nvSpPr>
      <cdr:spPr>
        <a:xfrm xmlns:a="http://schemas.openxmlformats.org/drawingml/2006/main">
          <a:off x="56319" y="72008"/>
          <a:ext cx="1409548" cy="1124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800" b="1" dirty="0" smtClean="0">
              <a:solidFill>
                <a:schemeClr val="tx2">
                  <a:lumMod val="90000"/>
                  <a:lumOff val="10000"/>
                </a:schemeClr>
              </a:solidFill>
            </a:rPr>
            <a:t>млрд. </a:t>
          </a:r>
          <a:r>
            <a:rPr lang="ru-RU" sz="800" b="1" dirty="0">
              <a:solidFill>
                <a:schemeClr val="tx2">
                  <a:lumMod val="90000"/>
                  <a:lumOff val="10000"/>
                </a:schemeClr>
              </a:solidFill>
            </a:rPr>
            <a:t>руб. с НДС</a:t>
          </a:r>
        </a:p>
      </cdr:txBody>
    </cdr:sp>
  </cdr:relSizeAnchor>
  <cdr:relSizeAnchor xmlns:cdr="http://schemas.openxmlformats.org/drawingml/2006/chartDrawing">
    <cdr:from>
      <cdr:x>0.39527</cdr:x>
      <cdr:y>0</cdr:y>
    </cdr:from>
    <cdr:to>
      <cdr:x>0.65911</cdr:x>
      <cdr:y>0.15031</cdr:y>
    </cdr:to>
    <cdr:sp macro="" textlink="">
      <cdr:nvSpPr>
        <cdr:cNvPr id="7" name="TextBox 7"/>
        <cdr:cNvSpPr txBox="1"/>
      </cdr:nvSpPr>
      <cdr:spPr>
        <a:xfrm xmlns:a="http://schemas.openxmlformats.org/drawingml/2006/main">
          <a:off x="3472607" y="-273797"/>
          <a:ext cx="2317969" cy="4200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  <a:cs typeface="Calibri" pitchFamily="34" charset="0"/>
            </a:rPr>
            <a:t>Динамика задолженности на ОРЭ</a:t>
          </a:r>
          <a:endParaRPr lang="ru-RU" b="1" dirty="0">
            <a:solidFill>
              <a:schemeClr val="tx2">
                <a:lumMod val="90000"/>
                <a:lumOff val="1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0.36605</cdr:x>
      <cdr:y>0.12526</cdr:y>
    </cdr:from>
    <cdr:to>
      <cdr:x>0.42235</cdr:x>
      <cdr:y>0.78638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281451" y="357186"/>
          <a:ext cx="504731" cy="1885218"/>
        </a:xfrm>
        <a:prstGeom xmlns:a="http://schemas.openxmlformats.org/drawingml/2006/main" prst="rect">
          <a:avLst/>
        </a:prstGeom>
        <a:solidFill xmlns:a="http://schemas.openxmlformats.org/drawingml/2006/main">
          <a:srgbClr val="1F497D">
            <a:lumMod val="40000"/>
            <a:lumOff val="60000"/>
            <a:alpha val="20000"/>
          </a:srgbClr>
        </a:solidFill>
        <a:ln xmlns:a="http://schemas.openxmlformats.org/drawingml/2006/main" w="127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0.64124</cdr:x>
      <cdr:y>0.00401</cdr:y>
    </cdr:from>
    <cdr:to>
      <cdr:x>0.75424</cdr:x>
      <cdr:y>0.18968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05381" y="22170"/>
          <a:ext cx="952548" cy="1027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0.04539</cdr:x>
      <cdr:y>0</cdr:y>
    </cdr:from>
    <cdr:to>
      <cdr:x>0.11727</cdr:x>
      <cdr:y>0.04614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67327" y="0"/>
          <a:ext cx="581677" cy="265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800" dirty="0">
              <a:solidFill>
                <a:schemeClr val="tx2">
                  <a:lumMod val="90000"/>
                  <a:lumOff val="10000"/>
                </a:schemeClr>
              </a:solidFill>
            </a:rPr>
            <a:t>млрд.руб.</a:t>
          </a:r>
        </a:p>
      </cdr:txBody>
    </cdr:sp>
  </cdr:relSizeAnchor>
  <cdr:relSizeAnchor xmlns:cdr="http://schemas.openxmlformats.org/drawingml/2006/chartDrawing">
    <cdr:from>
      <cdr:x>0.44375</cdr:x>
      <cdr:y>0.03333</cdr:y>
    </cdr:from>
    <cdr:to>
      <cdr:x>0.84714</cdr:x>
      <cdr:y>0.16725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976663" y="72007"/>
          <a:ext cx="3614954" cy="2892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900" b="1" dirty="0">
              <a:solidFill>
                <a:srgbClr val="FF0000"/>
              </a:solidFill>
              <a:latin typeface="Calibri"/>
            </a:rPr>
            <a:t>Январь-апрель </a:t>
          </a:r>
          <a:r>
            <a:rPr lang="ru-RU" sz="900" b="1" baseline="0" dirty="0">
              <a:solidFill>
                <a:srgbClr val="FF0000"/>
              </a:solidFill>
              <a:latin typeface="Calibri"/>
            </a:rPr>
            <a:t>2014 г</a:t>
          </a:r>
          <a:r>
            <a:rPr lang="ru-RU" sz="900" b="0" baseline="0" dirty="0">
              <a:solidFill>
                <a:srgbClr val="FF0000"/>
              </a:solidFill>
              <a:latin typeface="Calibri"/>
            </a:rPr>
            <a:t>.</a:t>
          </a:r>
          <a:r>
            <a:rPr lang="ru-RU" sz="900" b="1" baseline="0" dirty="0">
              <a:latin typeface="Calibri"/>
            </a:rPr>
            <a:t> </a:t>
          </a:r>
          <a:r>
            <a:rPr lang="ru-RU" sz="900" baseline="0" dirty="0" err="1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зад-ть</a:t>
          </a:r>
          <a:r>
            <a:rPr lang="ru-RU" sz="900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 выросла на  </a:t>
          </a:r>
          <a:r>
            <a:rPr lang="ru-RU" sz="900" b="1" baseline="0" dirty="0">
              <a:solidFill>
                <a:srgbClr val="FF0000"/>
              </a:solidFill>
              <a:latin typeface="Calibri"/>
            </a:rPr>
            <a:t>3</a:t>
          </a:r>
          <a:r>
            <a:rPr lang="en-US" sz="900" b="1" baseline="0" dirty="0">
              <a:solidFill>
                <a:srgbClr val="FF0000"/>
              </a:solidFill>
              <a:latin typeface="Calibri"/>
            </a:rPr>
            <a:t>0,8</a:t>
          </a:r>
          <a:r>
            <a:rPr lang="ru-RU" sz="900" b="1" baseline="0" dirty="0">
              <a:solidFill>
                <a:srgbClr val="FF0000"/>
              </a:solidFill>
              <a:latin typeface="Calibri"/>
            </a:rPr>
            <a:t> </a:t>
          </a:r>
          <a:r>
            <a:rPr lang="ru-RU" sz="900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млрд.руб. </a:t>
          </a:r>
        </a:p>
        <a:p xmlns:a="http://schemas.openxmlformats.org/drawingml/2006/main">
          <a:r>
            <a:rPr lang="ru-RU" sz="900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или </a:t>
          </a:r>
          <a:r>
            <a:rPr lang="en-US" sz="900" b="1" baseline="0" dirty="0">
              <a:solidFill>
                <a:srgbClr val="00B0F0"/>
              </a:solidFill>
              <a:latin typeface="Calibri"/>
            </a:rPr>
            <a:t>0,</a:t>
          </a:r>
          <a:r>
            <a:rPr lang="ru-RU" sz="900" b="1" baseline="0" dirty="0">
              <a:solidFill>
                <a:srgbClr val="00B0F0"/>
              </a:solidFill>
              <a:latin typeface="Calibri"/>
            </a:rPr>
            <a:t>19</a:t>
          </a:r>
          <a:r>
            <a:rPr lang="en-US" sz="900" b="1" baseline="0" dirty="0">
              <a:solidFill>
                <a:srgbClr val="00B0F0"/>
              </a:solidFill>
              <a:latin typeface="Calibri"/>
            </a:rPr>
            <a:t>  </a:t>
          </a:r>
          <a:r>
            <a:rPr lang="ru-RU" sz="900" b="1" baseline="0" dirty="0">
              <a:solidFill>
                <a:srgbClr val="00B0F0"/>
              </a:solidFill>
              <a:latin typeface="Calibri"/>
            </a:rPr>
            <a:t>периода </a:t>
          </a:r>
          <a:r>
            <a:rPr lang="ru-RU" sz="900" baseline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ср.мес. ТП.</a:t>
          </a:r>
        </a:p>
        <a:p xmlns:a="http://schemas.openxmlformats.org/drawingml/2006/main">
          <a:pPr fontAlgn="base"/>
          <a:endParaRPr lang="ru-RU" sz="900" baseline="0" dirty="0">
            <a:latin typeface="Calibri"/>
          </a:endParaRPr>
        </a:p>
        <a:p xmlns:a="http://schemas.openxmlformats.org/drawingml/2006/main">
          <a:pPr marL="0" indent="0"/>
          <a:r>
            <a:rPr lang="ru-RU" sz="900" b="1" dirty="0">
              <a:solidFill>
                <a:srgbClr val="FF0000"/>
              </a:solidFill>
              <a:latin typeface="Calibri"/>
            </a:rPr>
            <a:t>Январь -апрель 2013 </a:t>
          </a:r>
          <a:r>
            <a:rPr lang="ru-RU" sz="900" b="1" dirty="0" smtClean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г</a:t>
          </a:r>
          <a:r>
            <a:rPr lang="ru-RU" sz="900" dirty="0" smtClean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 задолженность </a:t>
          </a:r>
          <a:r>
            <a:rPr lang="ru-RU" sz="90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выросла на  </a:t>
          </a:r>
          <a:r>
            <a:rPr lang="ru-RU" sz="900" b="1" dirty="0">
              <a:solidFill>
                <a:srgbClr val="FF0000"/>
              </a:solidFill>
              <a:latin typeface="Calibri"/>
            </a:rPr>
            <a:t>25,2</a:t>
          </a:r>
          <a:r>
            <a:rPr lang="ru-RU" sz="900" dirty="0">
              <a:latin typeface="Calibri"/>
            </a:rPr>
            <a:t> </a:t>
          </a:r>
          <a:r>
            <a:rPr lang="ru-RU" sz="90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млрд.руб.</a:t>
          </a:r>
        </a:p>
        <a:p xmlns:a="http://schemas.openxmlformats.org/drawingml/2006/main">
          <a:pPr marL="0" indent="0"/>
          <a:r>
            <a:rPr lang="ru-RU" sz="90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или</a:t>
          </a:r>
          <a:r>
            <a:rPr lang="ru-RU" sz="900" dirty="0">
              <a:latin typeface="Calibri"/>
            </a:rPr>
            <a:t> </a:t>
          </a:r>
          <a:r>
            <a:rPr lang="en-US" sz="900" b="1" baseline="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0,</a:t>
          </a:r>
          <a:r>
            <a:rPr lang="ru-RU" sz="900" b="1" baseline="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17</a:t>
          </a:r>
          <a:r>
            <a:rPr lang="ru-RU" sz="900" b="1" baseline="0" dirty="0">
              <a:solidFill>
                <a:srgbClr val="4F81BD">
                  <a:lumMod val="75000"/>
                </a:srgbClr>
              </a:solidFill>
              <a:latin typeface="Calibri"/>
            </a:rPr>
            <a:t> периода </a:t>
          </a:r>
          <a:r>
            <a:rPr lang="ru-RU" sz="90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rPr>
            <a:t>ср.мес. ТП</a:t>
          </a:r>
          <a:r>
            <a:rPr lang="ru-RU" sz="900" dirty="0">
              <a:latin typeface="Calibri"/>
            </a:rPr>
            <a:t>.</a:t>
          </a:r>
          <a:endParaRPr lang="en-US" sz="900" dirty="0">
            <a:latin typeface="Calibri"/>
          </a:endParaRPr>
        </a:p>
        <a:p xmlns:a="http://schemas.openxmlformats.org/drawingml/2006/main">
          <a:pPr fontAlgn="base"/>
          <a:endParaRPr lang="en-US" sz="900" baseline="0" dirty="0">
            <a:latin typeface="Calibri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290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4825" y="617538"/>
            <a:ext cx="5794375" cy="43465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4" y="5306280"/>
            <a:ext cx="5792787" cy="12305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5838" y="9483663"/>
            <a:ext cx="539750" cy="184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cs typeface="Arial"/>
              </a:defRPr>
            </a:lvl1pPr>
          </a:lstStyle>
          <a:p>
            <a:pPr>
              <a:defRPr/>
            </a:pPr>
            <a:fld id="{3162B173-36BF-46A2-B0C0-7A434C74B0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526" y="102353"/>
            <a:ext cx="65" cy="1231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cs typeface="Arial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21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Arial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Arial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Arial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Arial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xfrm>
            <a:off x="550864" y="5306278"/>
            <a:ext cx="5792787" cy="244514"/>
          </a:xfrm>
          <a:noFill/>
        </p:spPr>
        <p:txBody>
          <a:bodyPr/>
          <a:lstStyle/>
          <a:p>
            <a:endParaRPr lang="ru-RU" smtClean="0">
              <a:cs typeface="Arial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F11225-5D78-4E57-B53A-7A1B4FC162D7}" type="slidenum">
              <a:rPr lang="ru-RU" smtClean="0">
                <a:cs typeface="Arial" charset="0"/>
              </a:rPr>
              <a:pPr/>
              <a:t>0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90526" y="4930751"/>
            <a:ext cx="5792787" cy="1230511"/>
          </a:xfrm>
        </p:spPr>
        <p:txBody>
          <a:bodyPr>
            <a:noAutofit/>
          </a:bodyPr>
          <a:lstStyle/>
          <a:p>
            <a:endParaRPr lang="ru-RU" sz="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5335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xfrm>
            <a:off x="568326" y="4690229"/>
            <a:ext cx="5702300" cy="153888"/>
          </a:xfrm>
          <a:noFill/>
        </p:spPr>
        <p:txBody>
          <a:bodyPr/>
          <a:lstStyle/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lvl="1">
              <a:buNone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2013 году введено 14 объектов ДПМ общей установленной мощностью 2,6 ГВт, при этом:</a:t>
            </a:r>
          </a:p>
          <a:p>
            <a:pPr marL="0" lvl="1">
              <a:buFontTx/>
              <a:buChar char="-"/>
            </a:pPr>
            <a:r>
              <a:rPr lang="ru-RU" sz="1200" b="1" dirty="0" smtClean="0">
                <a:solidFill>
                  <a:srgbClr val="FF0000"/>
                </a:solidFill>
              </a:rPr>
              <a:t>было введено 4 объекта 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(ОАО «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Фортум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», ОАО «ИНТЕР РАО –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Электрогенерация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ОАО «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Квадра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»), мощностью более 1,2 ГВт  </a:t>
            </a:r>
            <a:r>
              <a:rPr lang="ru-RU" sz="1200" b="1" dirty="0" smtClean="0">
                <a:solidFill>
                  <a:srgbClr val="FF0000"/>
                </a:solidFill>
              </a:rPr>
              <a:t>из плана 2012 года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. Объекты введены с отставанием от 7 до 16 месяцев;</a:t>
            </a:r>
          </a:p>
          <a:p>
            <a:pPr marL="0" lvl="1">
              <a:buFontTx/>
              <a:buChar char="-"/>
            </a:pPr>
            <a:r>
              <a:rPr lang="ru-RU" sz="1200" b="1" dirty="0" smtClean="0">
                <a:solidFill>
                  <a:srgbClr val="FF0000"/>
                </a:solidFill>
              </a:rPr>
              <a:t>сорваны сроки ввода по 6 объектам ДПМ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мощностью более 1 ГВт (ОАО «ИНТЕР РАО –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Электрогенерация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ОАО «СГК», ОАО «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Мосэнерго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»);</a:t>
            </a:r>
          </a:p>
          <a:p>
            <a:pPr marL="0" lvl="1">
              <a:buFontTx/>
              <a:buChar char="-"/>
            </a:pPr>
            <a:r>
              <a:rPr lang="ru-RU" sz="1200" b="1" dirty="0" smtClean="0">
                <a:solidFill>
                  <a:srgbClr val="FF0000"/>
                </a:solidFill>
              </a:rPr>
              <a:t>практически все вводы из плана 2013 года введены с отставанием от 1 до 3 месяцев 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от установленного срока.</a:t>
            </a:r>
          </a:p>
          <a:p>
            <a:pPr marL="0" lvl="1">
              <a:buFontTx/>
              <a:buChar char="-"/>
            </a:pPr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lvl="1">
              <a:buNone/>
            </a:pPr>
            <a:r>
              <a:rPr lang="ru-RU" sz="1400" dirty="0" smtClean="0"/>
              <a:t>За просрочку начала исполнения обязательств в соответствии с п. 7.4.1 Регламента определения объемов мощности, продаваемой по договорам о предоставлении мощности (приложение № 6.7 к договорам о предоставлении мощности), за период с января 2011 г. по 1 января 2014 г. генерирующими компаниями выплачено штрафов на сумму более 8,3 </a:t>
            </a:r>
            <a:r>
              <a:rPr lang="ru-RU" sz="1400" dirty="0" err="1" smtClean="0"/>
              <a:t>млрд</a:t>
            </a:r>
            <a:r>
              <a:rPr lang="ru-RU" sz="1400" dirty="0" smtClean="0"/>
              <a:t> рублей, в том числе в 2013 году – более 3,1 </a:t>
            </a:r>
            <a:r>
              <a:rPr lang="ru-RU" sz="1400" dirty="0" err="1" smtClean="0"/>
              <a:t>млрд</a:t>
            </a:r>
            <a:r>
              <a:rPr lang="ru-RU" sz="1400" dirty="0" smtClean="0"/>
              <a:t> рублей.</a:t>
            </a:r>
            <a:endParaRPr lang="en-US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xfrm>
            <a:off x="568326" y="4690229"/>
            <a:ext cx="5702300" cy="153888"/>
          </a:xfrm>
          <a:noFill/>
        </p:spPr>
        <p:txBody>
          <a:bodyPr/>
          <a:lstStyle/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xfrm>
            <a:off x="568326" y="4690229"/>
            <a:ext cx="5702300" cy="153888"/>
          </a:xfrm>
          <a:noFill/>
        </p:spPr>
        <p:txBody>
          <a:bodyPr/>
          <a:lstStyle/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xfrm>
            <a:off x="568326" y="4690229"/>
            <a:ext cx="5702300" cy="153888"/>
          </a:xfrm>
          <a:noFill/>
        </p:spPr>
        <p:txBody>
          <a:bodyPr/>
          <a:lstStyle/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49689" y="9378951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76" tIns="45788" rIns="91576" bIns="45788" anchor="b"/>
          <a:lstStyle/>
          <a:p>
            <a:pPr algn="r"/>
            <a:fld id="{69D21368-8B11-4630-8314-BDB8D4BD2517}" type="slidenum">
              <a:rPr lang="ru-RU" sz="1200">
                <a:latin typeface="Calibri" pitchFamily="34" charset="0"/>
              </a:rPr>
              <a:pPr algn="r"/>
              <a:t>2</a:t>
            </a:fld>
            <a:endParaRPr lang="ru-RU" sz="1200" dirty="0">
              <a:latin typeface="Calibri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864" y="5306280"/>
            <a:ext cx="5792787" cy="246221"/>
          </a:xfrm>
          <a:noFill/>
        </p:spPr>
        <p:txBody>
          <a:bodyPr/>
          <a:lstStyle/>
          <a:p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49689" y="9378951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76" tIns="45788" rIns="91576" bIns="45788" anchor="b"/>
          <a:lstStyle/>
          <a:p>
            <a:pPr algn="r"/>
            <a:fld id="{EDAA18C8-24F0-43C8-BE39-2D23F20E0704}" type="slidenum">
              <a:rPr lang="ru-RU" sz="1200">
                <a:latin typeface="Calibri" pitchFamily="34" charset="0"/>
              </a:rPr>
              <a:pPr algn="r"/>
              <a:t>3</a:t>
            </a:fld>
            <a:endParaRPr lang="ru-RU" sz="1200" dirty="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864" y="5306279"/>
            <a:ext cx="5792787" cy="246221"/>
          </a:xfrm>
          <a:noFill/>
        </p:spPr>
        <p:txBody>
          <a:bodyPr/>
          <a:lstStyle/>
          <a:p>
            <a:endParaRPr lang="ru-RU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047CAB-A8EB-4D69-9EA4-4341CC842272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864" y="5306279"/>
            <a:ext cx="5792787" cy="246221"/>
          </a:xfrm>
          <a:noFill/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endParaRPr lang="ru-RU" altLang="ru-RU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9350" y="685800"/>
            <a:ext cx="4572000" cy="3430588"/>
          </a:xfrm>
          <a:ln>
            <a:solidFill>
              <a:srgbClr val="000000"/>
            </a:solidFill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xfrm>
            <a:off x="302493" y="4145038"/>
            <a:ext cx="6264696" cy="153888"/>
          </a:xfrm>
          <a:noFill/>
        </p:spPr>
        <p:txBody>
          <a:bodyPr/>
          <a:lstStyle/>
          <a:p>
            <a:endParaRPr lang="ru-RU" sz="1000" dirty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1210"/>
            <a:fld id="{06832CF3-109D-4951-BF5A-99C113F6783B}" type="slidenum">
              <a:rPr lang="ru-RU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defTabSz="911210"/>
              <a:t>6</a:t>
            </a:fld>
            <a:endParaRPr lang="ru-RU" dirty="0" smtClean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9350" y="685800"/>
            <a:ext cx="4572000" cy="3430588"/>
          </a:xfrm>
          <a:ln>
            <a:solidFill>
              <a:srgbClr val="000000"/>
            </a:solidFill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xfrm>
            <a:off x="446510" y="4145037"/>
            <a:ext cx="5792787" cy="184666"/>
          </a:xfrm>
          <a:noFill/>
        </p:spPr>
        <p:txBody>
          <a:bodyPr/>
          <a:lstStyle/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1210"/>
            <a:fld id="{06832CF3-109D-4951-BF5A-99C113F6783B}" type="slidenum">
              <a:rPr lang="ru-RU" smtClean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pPr defTabSz="911210"/>
              <a:t>7</a:t>
            </a:fld>
            <a:endParaRPr lang="ru-RU" dirty="0" smtClean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2B173-36BF-46A2-B0C0-7A434C74B035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13" Type="http://schemas.openxmlformats.org/officeDocument/2006/relationships/tags" Target="../tags/tag25.xml"/><Relationship Id="rId1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tags" Target="../tags/tag24.xml"/><Relationship Id="rId17" Type="http://schemas.openxmlformats.org/officeDocument/2006/relationships/image" Target="../media/image4.emf"/><Relationship Id="rId2" Type="http://schemas.openxmlformats.org/officeDocument/2006/relationships/tags" Target="../tags/tag14.xml"/><Relationship Id="rId1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22.xml"/><Relationship Id="rId19" Type="http://schemas.openxmlformats.org/officeDocument/2006/relationships/image" Target="../media/image5.png"/><Relationship Id="rId4" Type="http://schemas.openxmlformats.org/officeDocument/2006/relationships/tags" Target="../tags/tag16.xml"/><Relationship Id="rId9" Type="http://schemas.openxmlformats.org/officeDocument/2006/relationships/tags" Target="../tags/tag21.xml"/><Relationship Id="rId1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oleObject" Target="../embeddings/oleObject4.bin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image" Target="../media/image2.png"/><Relationship Id="rId2" Type="http://schemas.openxmlformats.org/officeDocument/2006/relationships/tags" Target="../tags/tag26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34.xml"/><Relationship Id="rId19" Type="http://schemas.openxmlformats.org/officeDocument/2006/relationships/image" Target="../media/image3.emf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13" Type="http://schemas.openxmlformats.org/officeDocument/2006/relationships/oleObject" Target="../embeddings/oleObject5.bin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38.xml"/><Relationship Id="rId1" Type="http://schemas.openxmlformats.org/officeDocument/2006/relationships/vmlDrawing" Target="../drawings/vmlDrawing4.vml"/><Relationship Id="rId6" Type="http://schemas.openxmlformats.org/officeDocument/2006/relationships/tags" Target="../tags/tag42.xml"/><Relationship Id="rId11" Type="http://schemas.openxmlformats.org/officeDocument/2006/relationships/tags" Target="../tags/tag47.xml"/><Relationship Id="rId5" Type="http://schemas.openxmlformats.org/officeDocument/2006/relationships/tags" Target="../tags/tag41.xml"/><Relationship Id="rId15" Type="http://schemas.openxmlformats.org/officeDocument/2006/relationships/image" Target="../media/image2.png"/><Relationship Id="rId10" Type="http://schemas.openxmlformats.org/officeDocument/2006/relationships/tags" Target="../tags/tag46.xml"/><Relationship Id="rId4" Type="http://schemas.openxmlformats.org/officeDocument/2006/relationships/tags" Target="../tags/tag40.xml"/><Relationship Id="rId9" Type="http://schemas.openxmlformats.org/officeDocument/2006/relationships/tags" Target="../tags/tag45.xml"/><Relationship Id="rId1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image" Target="../media/image6.png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8.xml"/><Relationship Id="rId16" Type="http://schemas.openxmlformats.org/officeDocument/2006/relationships/image" Target="../media/image2.png"/><Relationship Id="rId1" Type="http://schemas.openxmlformats.org/officeDocument/2006/relationships/vmlDrawing" Target="../drawings/vmlDrawing5.vml"/><Relationship Id="rId6" Type="http://schemas.openxmlformats.org/officeDocument/2006/relationships/tags" Target="../tags/tag52.xml"/><Relationship Id="rId11" Type="http://schemas.openxmlformats.org/officeDocument/2006/relationships/tags" Target="../tags/tag57.xml"/><Relationship Id="rId5" Type="http://schemas.openxmlformats.org/officeDocument/2006/relationships/tags" Target="../tags/tag51.xml"/><Relationship Id="rId15" Type="http://schemas.openxmlformats.org/officeDocument/2006/relationships/image" Target="../media/image1.emf"/><Relationship Id="rId10" Type="http://schemas.openxmlformats.org/officeDocument/2006/relationships/tags" Target="../tags/tag56.xml"/><Relationship Id="rId4" Type="http://schemas.openxmlformats.org/officeDocument/2006/relationships/tags" Target="../tags/tag50.xml"/><Relationship Id="rId9" Type="http://schemas.openxmlformats.org/officeDocument/2006/relationships/tags" Target="../tags/tag55.xml"/><Relationship Id="rId14" Type="http://schemas.openxmlformats.org/officeDocument/2006/relationships/oleObject" Target="../embeddings/oleObject6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2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Object 6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93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0"/>
            <a:ext cx="8961438" cy="67214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>
              <a:cs typeface="Arial"/>
            </a:endParaRPr>
          </a:p>
        </p:txBody>
      </p:sp>
      <p:sp>
        <p:nvSpPr>
          <p:cNvPr id="6" name="Working Draft Text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640013" y="342900"/>
            <a:ext cx="993775" cy="138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900" b="1" dirty="0" smtClean="0">
                <a:cs typeface="Arial"/>
              </a:rPr>
              <a:t>WORKING DRAFT</a:t>
            </a:r>
          </a:p>
        </p:txBody>
      </p:sp>
      <p:sp>
        <p:nvSpPr>
          <p:cNvPr id="7" name="doc id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ru-RU" sz="800" dirty="0" smtClean="0">
              <a:cs typeface="Arial"/>
            </a:endParaRPr>
          </a:p>
        </p:txBody>
      </p:sp>
      <p:sp>
        <p:nvSpPr>
          <p:cNvPr id="8" name="Working Draft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40013" y="498475"/>
            <a:ext cx="2852737" cy="138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smtClean="0">
                <a:cs typeface="Arial"/>
              </a:rPr>
              <a:t>Last Modified 28.06.2013 12:57 Russian Standard Time</a:t>
            </a:r>
            <a:endParaRPr lang="ru-RU" sz="900" dirty="0" smtClean="0">
              <a:cs typeface="Arial"/>
            </a:endParaRPr>
          </a:p>
        </p:txBody>
      </p:sp>
      <p:sp>
        <p:nvSpPr>
          <p:cNvPr id="9" name="Printed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40013" y="655638"/>
            <a:ext cx="2532062" cy="138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smtClean="0">
                <a:cs typeface="Arial"/>
              </a:rPr>
              <a:t>Printed 25.06.2013 14:19 Russian Standard Time</a:t>
            </a:r>
            <a:endParaRPr lang="ru-RU" sz="900" dirty="0" smtClean="0">
              <a:cs typeface="Arial"/>
            </a:endParaRPr>
          </a:p>
        </p:txBody>
      </p:sp>
      <p:grpSp>
        <p:nvGrpSpPr>
          <p:cNvPr id="10" name="McK Title Elements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0" y="0"/>
            <a:ext cx="8958263" cy="6723063"/>
            <a:chOff x="0" y="0"/>
            <a:chExt cx="5643" cy="4235"/>
          </a:xfrm>
        </p:grpSpPr>
        <p:sp>
          <p:nvSpPr>
            <p:cNvPr id="11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ru-RU" sz="1400" dirty="0" smtClean="0">
                  <a:cs typeface="Arial"/>
                </a:rPr>
                <a:t>Тип документа</a:t>
              </a:r>
            </a:p>
          </p:txBody>
        </p:sp>
        <p:sp>
          <p:nvSpPr>
            <p:cNvPr id="12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ru-RU" sz="1400" dirty="0" smtClean="0">
                  <a:cs typeface="Arial"/>
                </a:rPr>
                <a:t>Дата</a:t>
              </a:r>
            </a:p>
          </p:txBody>
        </p:sp>
        <p:sp>
          <p:nvSpPr>
            <p:cNvPr id="13" name="McK Disclaimer" hidden="1"/>
            <p:cNvSpPr>
              <a:spLocks noChangeArrowheads="1"/>
            </p:cNvSpPr>
            <p:nvPr/>
          </p:nvSpPr>
          <p:spPr bwMode="auto">
            <a:xfrm>
              <a:off x="1663" y="3635"/>
              <a:ext cx="3226" cy="2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/>
            <a:p>
              <a:pPr defTabSz="804863" eaLnBrk="0" hangingPunct="0">
                <a:defRPr/>
              </a:pPr>
              <a:r>
                <a:rPr lang="ru-RU" sz="800" dirty="0">
                  <a:cs typeface="Arial"/>
                </a:rPr>
                <a:t>КОНФИДЕНЦИАЛЬНАЯ ИНФОРМАЦИЯ, СОБСТВЕННОСТЬ McKINSEY &amp; COMPANY</a:t>
              </a:r>
            </a:p>
            <a:p>
              <a:pPr defTabSz="804863" eaLnBrk="0" hangingPunct="0">
                <a:defRPr/>
              </a:pPr>
              <a:r>
                <a:rPr lang="ru-RU" sz="800" dirty="0">
                  <a:cs typeface="Arial"/>
                </a:rPr>
                <a:t>Любое использование этого документа без специального разрешения McKinsey &amp; Company строго запрещено</a:t>
              </a:r>
            </a:p>
          </p:txBody>
        </p:sp>
        <p:sp>
          <p:nvSpPr>
            <p:cNvPr id="14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Arial"/>
              </a:endParaRPr>
            </a:p>
          </p:txBody>
        </p:sp>
        <p:sp>
          <p:nvSpPr>
            <p:cNvPr id="15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Arial"/>
              </a:endParaRPr>
            </a:p>
          </p:txBody>
        </p:sp>
        <p:sp>
          <p:nvSpPr>
            <p:cNvPr id="16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Arial"/>
              </a:endParaRPr>
            </a:p>
          </p:txBody>
        </p:sp>
      </p:grpSp>
      <p:pic>
        <p:nvPicPr>
          <p:cNvPr id="17" name="TitleBottomBarBW" hidden="1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73913" y="6443663"/>
            <a:ext cx="1636712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doc id"/>
          <p:cNvSpPr txBox="1">
            <a:spLocks noChangeArrowheads="1"/>
          </p:cNvSpPr>
          <p:nvPr userDrawn="1">
            <p:custDataLst>
              <p:tags r:id="rId10"/>
            </p:custDataLst>
          </p:nvPr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>
              <a:defRPr/>
            </a:pPr>
            <a:endParaRPr lang="ru-RU" sz="800">
              <a:cs typeface="Arial"/>
            </a:endParaRPr>
          </a:p>
        </p:txBody>
      </p:sp>
      <p:sp>
        <p:nvSpPr>
          <p:cNvPr id="19" name="TextBox 2"/>
          <p:cNvSpPr txBox="1">
            <a:spLocks noChangeArrowheads="1"/>
          </p:cNvSpPr>
          <p:nvPr userDrawn="1">
            <p:custDataLst>
              <p:tags r:id="rId11"/>
            </p:custDataLst>
          </p:nvPr>
        </p:nvSpPr>
        <p:spPr bwMode="auto">
          <a:xfrm>
            <a:off x="4457700" y="1435100"/>
            <a:ext cx="914400" cy="914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ru-RU" sz="1200" b="1" i="1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0" name="Изображение 14" descr="Лого_белый_прозрачный_фон.png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743325" y="361950"/>
            <a:ext cx="153035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Изображение 7" descr="Без заголовка копия.png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979488" y="1844675"/>
            <a:ext cx="716915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Straight Connector 14"/>
          <p:cNvCxnSpPr>
            <a:cxnSpLocks/>
          </p:cNvCxnSpPr>
          <p:nvPr userDrawn="1"/>
        </p:nvCxnSpPr>
        <p:spPr>
          <a:xfrm>
            <a:off x="952500" y="4114800"/>
            <a:ext cx="72707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3" name="Straight Connector 26"/>
          <p:cNvCxnSpPr>
            <a:cxnSpLocks/>
          </p:cNvCxnSpPr>
          <p:nvPr userDrawn="1"/>
        </p:nvCxnSpPr>
        <p:spPr>
          <a:xfrm>
            <a:off x="952500" y="5111750"/>
            <a:ext cx="72707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139252" y="4394657"/>
            <a:ext cx="6897246" cy="430887"/>
          </a:xfrm>
          <a:prstGeom prst="rect">
            <a:avLst/>
          </a:prstGeom>
        </p:spPr>
        <p:txBody>
          <a:bodyPr/>
          <a:lstStyle>
            <a:lvl1pPr algn="ctr">
              <a:defRPr sz="2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581991" y="6178282"/>
            <a:ext cx="2011769" cy="169277"/>
          </a:xfrm>
        </p:spPr>
        <p:txBody>
          <a:bodyPr wrap="none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8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Object 6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33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0"/>
            <a:ext cx="8961438" cy="9794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ru-RU">
              <a:cs typeface="Arial"/>
            </a:endParaRPr>
          </a:p>
        </p:txBody>
      </p:sp>
      <p:pic>
        <p:nvPicPr>
          <p:cNvPr id="5" name="Изображение 7" descr="Безымянный-3.png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68275" y="114300"/>
            <a:ext cx="94773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c id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ru-RU" sz="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7" name="Working Draft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7935119" y="1940719"/>
            <a:ext cx="19129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Last Modified 28.06.2013 12:57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8" name="Printed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8042275" y="4114800"/>
            <a:ext cx="16986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Printed 25.06.2013 14:19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9" name="McK 1. On-page tracker" hidden="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304925" y="26988"/>
            <a:ext cx="85883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+mn-lt"/>
                <a:cs typeface="Arial"/>
              </a:rPr>
              <a:t>TRACKER</a:t>
            </a:r>
          </a:p>
        </p:txBody>
      </p:sp>
      <p:sp>
        <p:nvSpPr>
          <p:cNvPr id="10" name="McK 3. Unit of measure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19063" y="1030288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  <a:cs typeface="Arial"/>
              </a:rPr>
              <a:t>Unit of measure</a:t>
            </a:r>
          </a:p>
        </p:txBody>
      </p:sp>
      <p:grpSp>
        <p:nvGrpSpPr>
          <p:cNvPr id="11" name="McK Slide Elements" hidden="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19063" y="6138863"/>
            <a:ext cx="8375650" cy="449262"/>
            <a:chOff x="75" y="3867"/>
            <a:chExt cx="5276" cy="283"/>
          </a:xfrm>
        </p:grpSpPr>
        <p:sp>
          <p:nvSpPr>
            <p:cNvPr id="12" name="McK 4. Footnote"/>
            <p:cNvSpPr txBox="1">
              <a:spLocks noChangeArrowheads="1"/>
            </p:cNvSpPr>
            <p:nvPr/>
          </p:nvSpPr>
          <p:spPr bwMode="auto">
            <a:xfrm>
              <a:off x="75" y="3867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1000" dirty="0" smtClean="0">
                  <a:latin typeface="+mn-lt"/>
                  <a:cs typeface="Arial"/>
                </a:rPr>
                <a:t>1 Сноска</a:t>
              </a:r>
            </a:p>
          </p:txBody>
        </p:sp>
        <p:sp>
          <p:nvSpPr>
            <p:cNvPr id="13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  <a:defRPr/>
              </a:pPr>
              <a:r>
                <a:rPr lang="ru-RU" sz="1000" dirty="0">
                  <a:latin typeface="+mn-lt"/>
                  <a:cs typeface="Arial"/>
                </a:rPr>
                <a:t>ИСТОЧНИК: источник</a:t>
              </a:r>
            </a:p>
          </p:txBody>
        </p:sp>
      </p:grpSp>
      <p:grpSp>
        <p:nvGrpSpPr>
          <p:cNvPr id="14" name="ACET" hidden="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5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6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ru-RU" b="1" dirty="0">
                  <a:cs typeface="Arial"/>
                </a:rPr>
                <a:t>Title</a:t>
              </a:r>
            </a:p>
            <a:p>
              <a:pPr>
                <a:defRPr/>
              </a:pPr>
              <a:r>
                <a:rPr lang="ru-RU" dirty="0">
                  <a:solidFill>
                    <a:srgbClr val="808080"/>
                  </a:solidFill>
                  <a:cs typeface="Arial"/>
                </a:rPr>
                <a:t>Unit of measure</a:t>
              </a:r>
            </a:p>
          </p:txBody>
        </p:sp>
      </p:grpSp>
      <p:graphicFrame>
        <p:nvGraphicFramePr>
          <p:cNvPr id="17" name="Object 535"/>
          <p:cNvGraphicFramePr>
            <a:graphicFrameLocks noChangeAspect="1"/>
          </p:cNvGraphicFramePr>
          <p:nvPr>
            <p:custDataLst>
              <p:tags r:id="rId1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Object 5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"/>
          <p:cNvSpPr txBox="1">
            <a:spLocks/>
          </p:cNvSpPr>
          <p:nvPr userDrawn="1">
            <p:custDataLst>
              <p:tags r:id="rId13"/>
            </p:custDataLst>
          </p:nvPr>
        </p:nvSpPr>
        <p:spPr>
          <a:xfrm>
            <a:off x="8545513" y="6435725"/>
            <a:ext cx="209550" cy="152400"/>
          </a:xfrm>
          <a:prstGeom prst="rect">
            <a:avLst/>
          </a:prstGeom>
        </p:spPr>
        <p:txBody>
          <a:bodyPr wrap="none" lIns="0" tIns="0" rIns="0" bIns="0" anchor="ctr"/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>
              <a:defRPr/>
            </a:pPr>
            <a:fld id="{BE8DB116-32CC-48EC-871F-773EEEB4623B}" type="slidenum">
              <a:rPr lang="en-US" smtClean="0">
                <a:cs typeface="Arial"/>
              </a:rPr>
              <a:pPr>
                <a:defRPr/>
              </a:pPr>
              <a:t>‹#›</a:t>
            </a:fld>
            <a:endParaRPr lang="en-US" dirty="0">
              <a:cs typeface="Arial"/>
            </a:endParaRPr>
          </a:p>
        </p:txBody>
      </p:sp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8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2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Object 6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33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0" y="0"/>
            <a:ext cx="8961438" cy="9794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ru-RU">
              <a:cs typeface="Arial"/>
            </a:endParaRPr>
          </a:p>
        </p:txBody>
      </p:sp>
      <p:pic>
        <p:nvPicPr>
          <p:cNvPr id="6" name="Изображение 7" descr="Безымянный-3.png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8275" y="114300"/>
            <a:ext cx="94773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oc id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ru-RU" sz="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8" name="Working Draft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7935119" y="1940719"/>
            <a:ext cx="19129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Last Modified 28.06.2013 12:57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9" name="Printed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8042275" y="4114800"/>
            <a:ext cx="16986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Printed 25.06.2013 14:19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304925" y="26988"/>
            <a:ext cx="85883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+mn-lt"/>
                <a:cs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19063" y="1030288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  <a:cs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19063" y="6138863"/>
            <a:ext cx="8375650" cy="449262"/>
            <a:chOff x="75" y="3867"/>
            <a:chExt cx="5276" cy="28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67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1000" dirty="0" smtClean="0">
                  <a:latin typeface="+mn-lt"/>
                  <a:cs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  <a:defRPr/>
              </a:pPr>
              <a:r>
                <a:rPr lang="ru-RU" sz="1000" dirty="0">
                  <a:latin typeface="+mn-lt"/>
                  <a:cs typeface="Arial"/>
                </a:rPr>
                <a:t>ИСТОЧНИК: источник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ru-RU" b="1" dirty="0">
                  <a:cs typeface="Arial"/>
                </a:rPr>
                <a:t>Title</a:t>
              </a:r>
            </a:p>
            <a:p>
              <a:pPr>
                <a:defRPr/>
              </a:pPr>
              <a:r>
                <a:rPr lang="ru-RU" dirty="0">
                  <a:solidFill>
                    <a:srgbClr val="808080"/>
                  </a:solidFill>
                  <a:cs typeface="Arial"/>
                </a:rPr>
                <a:t>Unit of measure</a:t>
              </a: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2108" y="2088014"/>
            <a:ext cx="7617222" cy="2923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4216" y="3808836"/>
            <a:ext cx="6273007" cy="24622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0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8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6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84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Дата 3"/>
          <p:cNvSpPr>
            <a:spLocks noGrp="1"/>
          </p:cNvSpPr>
          <p:nvPr>
            <p:ph type="dt" sz="half" idx="10"/>
          </p:nvPr>
        </p:nvSpPr>
        <p:spPr>
          <a:xfrm>
            <a:off x="447675" y="6229350"/>
            <a:ext cx="2090738" cy="358775"/>
          </a:xfrm>
          <a:prstGeom prst="rect">
            <a:avLst/>
          </a:prstGeom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2288" y="6229350"/>
            <a:ext cx="2836862" cy="358775"/>
          </a:xfrm>
          <a:prstGeom prst="rect">
            <a:avLst/>
          </a:prstGeom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23025" y="6229350"/>
            <a:ext cx="2090738" cy="358775"/>
          </a:xfrm>
          <a:prstGeom prst="rect">
            <a:avLst/>
          </a:prstGeom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CB5C69D-6352-4D81-ACCA-8F6FEA7A7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"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8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think-cell Slide" r:id="rId14" imgW="360" imgH="360" progId="">
                  <p:embed/>
                </p:oleObj>
              </mc:Choice>
              <mc:Fallback>
                <p:oleObj name="think-cell Slide" r:id="rId14" imgW="360" imgH="360" progId="">
                  <p:embed/>
                  <p:pic>
                    <p:nvPicPr>
                      <p:cNvPr id="0" name="Object 6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3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8961438" cy="9794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ru-RU">
              <a:cs typeface="Arial"/>
            </a:endParaRPr>
          </a:p>
        </p:txBody>
      </p:sp>
      <p:pic>
        <p:nvPicPr>
          <p:cNvPr id="10" name="Изображение 7" descr="Безымянный-3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8275" y="114300"/>
            <a:ext cx="94773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oc id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ru-RU" sz="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2" name="Working Draft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7935119" y="1940719"/>
            <a:ext cx="19129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Last Modified 28.06.2013 12:57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13" name="Printed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 rot="5400000">
            <a:off x="8042275" y="4114800"/>
            <a:ext cx="16986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Printed 25.06.2013 14:19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14" name="McK 1. On-page tracker" hidden="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304925" y="26988"/>
            <a:ext cx="85883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+mn-lt"/>
                <a:cs typeface="Arial"/>
              </a:rPr>
              <a:t>TRACKER</a:t>
            </a:r>
          </a:p>
        </p:txBody>
      </p:sp>
      <p:sp>
        <p:nvSpPr>
          <p:cNvPr id="15" name="McK 3. Unit of measure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19063" y="1030288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  <a:cs typeface="Arial"/>
              </a:rPr>
              <a:t>Unit of measure</a:t>
            </a:r>
          </a:p>
        </p:txBody>
      </p:sp>
      <p:grpSp>
        <p:nvGrpSpPr>
          <p:cNvPr id="16" name="McK Slide Elements" hidden="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19063" y="6138863"/>
            <a:ext cx="8375650" cy="449262"/>
            <a:chOff x="75" y="3867"/>
            <a:chExt cx="5276" cy="283"/>
          </a:xfrm>
        </p:grpSpPr>
        <p:sp>
          <p:nvSpPr>
            <p:cNvPr id="17" name="McK 4. Footnote"/>
            <p:cNvSpPr txBox="1">
              <a:spLocks noChangeArrowheads="1"/>
            </p:cNvSpPr>
            <p:nvPr/>
          </p:nvSpPr>
          <p:spPr bwMode="auto">
            <a:xfrm>
              <a:off x="75" y="3867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1000" dirty="0" smtClean="0">
                  <a:latin typeface="+mn-lt"/>
                  <a:cs typeface="Arial"/>
                </a:rPr>
                <a:t>1 Сноска</a:t>
              </a:r>
            </a:p>
          </p:txBody>
        </p:sp>
        <p:sp>
          <p:nvSpPr>
            <p:cNvPr id="18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  <a:defRPr/>
              </a:pPr>
              <a:r>
                <a:rPr lang="ru-RU" sz="1000" dirty="0">
                  <a:latin typeface="+mn-lt"/>
                  <a:cs typeface="Arial"/>
                </a:rPr>
                <a:t>ИСТОЧНИК: источник</a:t>
              </a:r>
            </a:p>
          </p:txBody>
        </p:sp>
      </p:grpSp>
      <p:grpSp>
        <p:nvGrpSpPr>
          <p:cNvPr id="19" name="ACET" hidden="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20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21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ru-RU" b="1" dirty="0">
                  <a:cs typeface="Arial"/>
                </a:rPr>
                <a:t>Title</a:t>
              </a:r>
            </a:p>
            <a:p>
              <a:pPr>
                <a:defRPr/>
              </a:pPr>
              <a:r>
                <a:rPr lang="ru-RU" dirty="0">
                  <a:solidFill>
                    <a:srgbClr val="808080"/>
                  </a:solidFill>
                  <a:cs typeface="Arial"/>
                </a:rPr>
                <a:t>Unit of measure</a:t>
              </a:r>
            </a:p>
          </p:txBody>
        </p: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8664" y="3457981"/>
            <a:ext cx="8065294" cy="369332"/>
          </a:xfrm>
          <a:prstGeom prst="rect">
            <a:avLst/>
          </a:prstGeom>
        </p:spPr>
        <p:txBody>
          <a:bodyPr/>
          <a:lstStyle>
            <a:lvl1pPr algn="ctr">
              <a:defRPr lang="en-US" sz="2400" b="1" i="0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38664" y="4696592"/>
            <a:ext cx="8065294" cy="16927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1100" kern="1200" dirty="0" smtClean="0">
                <a:solidFill>
                  <a:schemeClr val="bg1"/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1pPr>
            <a:lvl2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2pPr>
            <a:lvl3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3pPr>
            <a:lvl4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4pPr>
            <a:lvl5pPr>
              <a:defRPr lang="en-US" sz="1800" kern="1200" dirty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38664" y="5652143"/>
            <a:ext cx="8065294" cy="138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900" kern="1200" dirty="0" smtClean="0">
                <a:solidFill>
                  <a:schemeClr val="bg1"/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1pPr>
            <a:lvl2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2pPr>
            <a:lvl3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3pPr>
            <a:lvl4pPr>
              <a:defRPr lang="en-US" sz="1800" kern="1200" dirty="0" smtClean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4pPr>
            <a:lvl5pPr>
              <a:defRPr lang="en-US" sz="1800" kern="1200" dirty="0">
                <a:solidFill>
                  <a:schemeClr val="bg1"/>
                </a:solidFill>
                <a:latin typeface="FranklinGothicDemiITC"/>
                <a:ea typeface="+mn-ea"/>
                <a:cs typeface="FranklinGothicDemiIT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5298" y="269171"/>
            <a:ext cx="7808067" cy="369332"/>
          </a:xfrm>
          <a:prstGeom prst="rect">
            <a:avLst/>
          </a:prstGeom>
        </p:spPr>
        <p:txBody>
          <a:bodyPr anchor="ctr"/>
          <a:lstStyle>
            <a:lvl1pPr>
              <a:defRPr lang="en-US" sz="2400" b="1" i="0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72" y="1568344"/>
            <a:ext cx="8065294" cy="1384995"/>
          </a:xfrm>
          <a:prstGeom prst="rect">
            <a:avLst/>
          </a:prstGeom>
        </p:spPr>
        <p:txBody>
          <a:bodyPr/>
          <a:lstStyle>
            <a:lvl1pPr>
              <a:defRPr lang="en-US" sz="1800" kern="1200" dirty="0" smtClean="0">
                <a:solidFill>
                  <a:schemeClr val="tx2">
                    <a:lumMod val="50000"/>
                  </a:schemeClr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1pPr>
            <a:lvl2pPr>
              <a:defRPr lang="en-US" sz="1800" kern="1200" dirty="0" smtClean="0">
                <a:solidFill>
                  <a:schemeClr val="tx2">
                    <a:lumMod val="50000"/>
                  </a:schemeClr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2pPr>
            <a:lvl3pPr>
              <a:defRPr lang="en-US" sz="1800" kern="1200" dirty="0" smtClean="0">
                <a:solidFill>
                  <a:schemeClr val="tx2">
                    <a:lumMod val="50000"/>
                  </a:schemeClr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3pPr>
            <a:lvl4pPr>
              <a:defRPr lang="en-US" sz="1800" kern="1200" dirty="0" smtClean="0">
                <a:solidFill>
                  <a:schemeClr val="tx2">
                    <a:lumMod val="50000"/>
                  </a:schemeClr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4pPr>
            <a:lvl5pPr>
              <a:defRPr lang="en-US" sz="1800" kern="1200" dirty="0">
                <a:solidFill>
                  <a:schemeClr val="tx2">
                    <a:lumMod val="50000"/>
                  </a:schemeClr>
                </a:solidFill>
                <a:latin typeface="Franklin Gothic Book" pitchFamily="34" charset="0"/>
                <a:ea typeface="+mn-ea"/>
                <a:cs typeface="Franklin Gothic Book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14653" y="791994"/>
            <a:ext cx="746786" cy="493325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 sz="1600"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fld id="{E0B9FAB5-D5CB-7649-AB4D-E71835F2DC1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60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8072" y="1568345"/>
            <a:ext cx="3957968" cy="164660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5398" y="1568345"/>
            <a:ext cx="3957968" cy="164660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48072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61825" y="6229812"/>
            <a:ext cx="2837789" cy="357856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86581" y="6229812"/>
            <a:ext cx="2091002" cy="357856"/>
          </a:xfrm>
          <a:prstGeom prst="rect">
            <a:avLst/>
          </a:prstGeom>
        </p:spPr>
        <p:txBody>
          <a:bodyPr lIns="89611" tIns="44806" rIns="89611" bIns="44806"/>
          <a:lstStyle>
            <a:lvl1pPr>
              <a:defRPr/>
            </a:lvl1pPr>
          </a:lstStyle>
          <a:p>
            <a:pPr>
              <a:defRPr/>
            </a:pPr>
            <a:fld id="{8587ED32-64C8-4FDF-BC79-CCEC1E578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6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tags" Target="../tags/tag6.xml"/><Relationship Id="rId18" Type="http://schemas.openxmlformats.org/officeDocument/2006/relationships/tags" Target="../tags/tag1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theme" Target="../theme/theme1.xml"/><Relationship Id="rId12" Type="http://schemas.openxmlformats.org/officeDocument/2006/relationships/tags" Target="../tags/tag5.xml"/><Relationship Id="rId17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9.xml"/><Relationship Id="rId20" Type="http://schemas.openxmlformats.org/officeDocument/2006/relationships/tags" Target="../tags/tag1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8.xml"/><Relationship Id="rId23" Type="http://schemas.openxmlformats.org/officeDocument/2006/relationships/image" Target="../media/image2.png"/><Relationship Id="rId10" Type="http://schemas.openxmlformats.org/officeDocument/2006/relationships/tags" Target="../tags/tag3.xml"/><Relationship Id="rId19" Type="http://schemas.openxmlformats.org/officeDocument/2006/relationships/tags" Target="../tags/tag1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tags" Target="../tags/tag7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684"/>
          <p:cNvGraphicFramePr>
            <a:graphicFrameLocks noChangeAspect="1"/>
          </p:cNvGraphicFramePr>
          <p:nvPr>
            <p:custDataLst>
              <p:tags r:id="rId9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21" imgW="360" imgH="360" progId="">
                  <p:embed/>
                </p:oleObj>
              </mc:Choice>
              <mc:Fallback>
                <p:oleObj name="think-cell Slide" r:id="rId21" imgW="360" imgH="360" progId="">
                  <p:embed/>
                  <p:pic>
                    <p:nvPicPr>
                      <p:cNvPr id="0" name="Object 6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3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0" y="0"/>
            <a:ext cx="8961438" cy="9794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ru-RU">
              <a:cs typeface="Arial"/>
            </a:endParaRPr>
          </a:p>
        </p:txBody>
      </p:sp>
      <p:pic>
        <p:nvPicPr>
          <p:cNvPr id="1029" name="Изображение 7" descr="Безымянный-3.png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68275" y="114300"/>
            <a:ext cx="94773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doc id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895350">
              <a:defRPr/>
            </a:pPr>
            <a:endParaRPr lang="ru-RU" sz="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 rot="5400000">
            <a:off x="7935119" y="1940719"/>
            <a:ext cx="1912937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Last Modified 28.06.2013 12:57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 rot="5400000">
            <a:off x="8042275" y="4114800"/>
            <a:ext cx="1698625" cy="92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smtClean="0">
                <a:cs typeface="Arial"/>
              </a:rPr>
              <a:t>Printed 25.06.2013 14:19 Russian Standard Time</a:t>
            </a:r>
            <a:endParaRPr lang="ru-RU" dirty="0" smtClean="0">
              <a:cs typeface="Arial"/>
            </a:endParaRPr>
          </a:p>
        </p:txBody>
      </p:sp>
      <p:sp>
        <p:nvSpPr>
          <p:cNvPr id="2" name="Rectangle 286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1452563" y="1951038"/>
            <a:ext cx="430212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3" name="Title Placeholder 2"/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1304925" y="328613"/>
            <a:ext cx="74326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304925" y="26988"/>
            <a:ext cx="85883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+mn-lt"/>
                <a:cs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19063" y="1030288"/>
            <a:ext cx="8618537" cy="2460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1600" dirty="0" smtClean="0">
                <a:solidFill>
                  <a:srgbClr val="808080"/>
                </a:solidFill>
                <a:cs typeface="Arial"/>
              </a:rPr>
              <a:t>Unit of measure</a:t>
            </a:r>
          </a:p>
        </p:txBody>
      </p:sp>
      <p:grpSp>
        <p:nvGrpSpPr>
          <p:cNvPr id="1037" name="McK Slide Elements" hidden="1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>
            <a:off x="119063" y="6138863"/>
            <a:ext cx="8375650" cy="449262"/>
            <a:chOff x="75" y="3867"/>
            <a:chExt cx="5276" cy="28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67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ru-RU" sz="1000" dirty="0" smtClean="0">
                  <a:latin typeface="+mn-lt"/>
                  <a:cs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5276" cy="9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>
              <a:spAutoFit/>
            </a:bodyPr>
            <a:lstStyle/>
            <a:p>
              <a:pPr marL="609600" indent="-609600" defTabSz="895350">
                <a:tabLst>
                  <a:tab pos="612775" algn="l"/>
                </a:tabLst>
                <a:defRPr/>
              </a:pPr>
              <a:r>
                <a:rPr lang="ru-RU" sz="1000" dirty="0">
                  <a:latin typeface="+mn-lt"/>
                  <a:cs typeface="Arial"/>
                </a:rPr>
                <a:t>ИСТОЧНИК: источник</a:t>
              </a:r>
            </a:p>
          </p:txBody>
        </p:sp>
      </p:grpSp>
      <p:grpSp>
        <p:nvGrpSpPr>
          <p:cNvPr id="1038" name="ACET" hidden="1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1039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/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ru-RU" b="1" dirty="0">
                  <a:cs typeface="Arial"/>
                </a:rPr>
                <a:t>Title</a:t>
              </a:r>
            </a:p>
            <a:p>
              <a:pPr>
                <a:defRPr/>
              </a:pPr>
              <a:r>
                <a:rPr lang="ru-RU" dirty="0">
                  <a:solidFill>
                    <a:srgbClr val="808080"/>
                  </a:solidFill>
                  <a:cs typeface="Arial"/>
                </a:rPr>
                <a:t>Unit of measure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3" r:id="rId4"/>
    <p:sldLayoutId id="2147483704" r:id="rId5"/>
    <p:sldLayoutId id="2147483705" r:id="rId6"/>
  </p:sldLayoutIdLst>
  <p:hf hdr="0" ftr="0" dt="0"/>
  <p:txStyles>
    <p:titleStyle>
      <a:lvl1pPr algn="l" defTabSz="895350" rtl="0" eaLnBrk="0" fontAlgn="base" hangingPunct="0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bg1"/>
          </a:solidFill>
          <a:latin typeface="+mj-lt"/>
          <a:ea typeface="+mj-ea"/>
          <a:cs typeface="Arial"/>
        </a:defRPr>
      </a:lvl1pPr>
      <a:lvl2pPr algn="l" defTabSz="895350" rtl="0" eaLnBrk="0" fontAlgn="base" hangingPunct="0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bg1"/>
          </a:solidFill>
          <a:latin typeface="Arial" charset="0"/>
          <a:cs typeface="Arial" charset="0"/>
        </a:defRPr>
      </a:lvl2pPr>
      <a:lvl3pPr algn="l" defTabSz="895350" rtl="0" eaLnBrk="0" fontAlgn="base" hangingPunct="0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bg1"/>
          </a:solidFill>
          <a:latin typeface="Arial" charset="0"/>
          <a:cs typeface="Arial" charset="0"/>
        </a:defRPr>
      </a:lvl3pPr>
      <a:lvl4pPr algn="l" defTabSz="895350" rtl="0" eaLnBrk="0" fontAlgn="base" hangingPunct="0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bg1"/>
          </a:solidFill>
          <a:latin typeface="Arial" charset="0"/>
          <a:cs typeface="Arial" charset="0"/>
        </a:defRPr>
      </a:lvl4pPr>
      <a:lvl5pPr algn="l" defTabSz="895350" rtl="0" eaLnBrk="0" fontAlgn="base" hangingPunct="0">
        <a:spcBef>
          <a:spcPct val="0"/>
        </a:spcBef>
        <a:spcAft>
          <a:spcPct val="0"/>
        </a:spcAft>
        <a:tabLst>
          <a:tab pos="357188" algn="l"/>
        </a:tabLst>
        <a:defRPr sz="1900" b="1">
          <a:solidFill>
            <a:schemeClr val="bg1"/>
          </a:solidFill>
          <a:latin typeface="Arial" charset="0"/>
          <a:cs typeface="Arial" charset="0"/>
        </a:defRPr>
      </a:lvl5pPr>
      <a:lvl6pPr marL="4572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l" defTabSz="89535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algn="l" defTabSz="895350" rtl="0" eaLnBrk="0" fontAlgn="base" hangingPunct="0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Arial"/>
        </a:defRPr>
      </a:lvl1pPr>
      <a:lvl2pPr marL="193675" indent="-192088" algn="l" defTabSz="895350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cs typeface="Arial"/>
        </a:defRPr>
      </a:lvl2pPr>
      <a:lvl3pPr marL="457200" indent="-261938" algn="l" defTabSz="895350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cs typeface="Arial"/>
        </a:defRPr>
      </a:lvl3pPr>
      <a:lvl4pPr marL="614363" indent="-155575" algn="l" defTabSz="895350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cs typeface="Arial"/>
        </a:defRPr>
      </a:lvl4pPr>
      <a:lvl5pPr marL="749300" indent="-130175" algn="l" defTabSz="895350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cs typeface="Arial"/>
        </a:defRPr>
      </a:lvl5pPr>
      <a:lvl6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808" indent="-130175" algn="l" defTabSz="89535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gif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70" y="2474281"/>
            <a:ext cx="7920881" cy="43088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Инвестиционная сессия по итогам 2013 года</a:t>
            </a:r>
            <a:endParaRPr sz="1600" dirty="0"/>
          </a:p>
        </p:txBody>
      </p:sp>
      <p:sp>
        <p:nvSpPr>
          <p:cNvPr id="21507" name="Подзаголовок 2"/>
          <p:cNvSpPr txBox="1">
            <a:spLocks/>
          </p:cNvSpPr>
          <p:nvPr/>
        </p:nvSpPr>
        <p:spPr bwMode="auto">
          <a:xfrm>
            <a:off x="15875" y="5988050"/>
            <a:ext cx="89614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 anchor="ctr"/>
          <a:lstStyle/>
          <a:p>
            <a:pPr marL="223838" indent="-223838" algn="ctr" defTabSz="457200">
              <a:spcBef>
                <a:spcPct val="20000"/>
              </a:spcBef>
              <a:buFont typeface="Arial" charset="0"/>
              <a:buNone/>
            </a:pPr>
            <a:r>
              <a:rPr lang="ru-RU" dirty="0" smtClean="0">
                <a:solidFill>
                  <a:srgbClr val="FFFFFF"/>
                </a:solidFill>
                <a:latin typeface="Franklin Gothic Book" pitchFamily="34" charset="0"/>
              </a:rPr>
              <a:t>Москва</a:t>
            </a:r>
            <a:endParaRPr lang="ru-RU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  <p:cxnSp>
        <p:nvCxnSpPr>
          <p:cNvPr id="5" name="Прямая соединительная линия 21"/>
          <p:cNvCxnSpPr>
            <a:cxnSpLocks noChangeShapeType="1"/>
          </p:cNvCxnSpPr>
          <p:nvPr/>
        </p:nvCxnSpPr>
        <p:spPr bwMode="auto">
          <a:xfrm>
            <a:off x="952327" y="3210371"/>
            <a:ext cx="7126288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6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954832" y="1776561"/>
            <a:ext cx="7126287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1510" name="TextBox 2"/>
          <p:cNvSpPr txBox="1">
            <a:spLocks noChangeArrowheads="1"/>
          </p:cNvSpPr>
          <p:nvPr/>
        </p:nvSpPr>
        <p:spPr bwMode="auto">
          <a:xfrm>
            <a:off x="4368800" y="1406525"/>
            <a:ext cx="89535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611" tIns="44806" rIns="89611" bIns="44806"/>
          <a:lstStyle/>
          <a:p>
            <a:endParaRPr lang="ru-RU" sz="1200" b="1" i="1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48271" y="3329960"/>
            <a:ext cx="79208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89535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7188" algn="l"/>
              </a:tabLst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/>
            </a:r>
            <a:b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/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/>
            </a:r>
            <a:b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задолженности на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розничном рынке электроэнергии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2697"/>
              </p:ext>
            </p:extLst>
          </p:nvPr>
        </p:nvGraphicFramePr>
        <p:xfrm>
          <a:off x="160239" y="3360738"/>
          <a:ext cx="4608512" cy="259802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80120"/>
                <a:gridCol w="504056"/>
                <a:gridCol w="502657"/>
                <a:gridCol w="498535"/>
                <a:gridCol w="544693"/>
                <a:gridCol w="544693"/>
                <a:gridCol w="466879"/>
                <a:gridCol w="466879"/>
              </a:tblGrid>
              <a:tr h="24220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 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Структура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задолженности по 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Федеральным округам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на розничных рынках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ГП</a:t>
                      </a:r>
                      <a:endParaRPr lang="ru-RU" sz="800" b="0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1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 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Федеральный округ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Процент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оплаты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Ср.мес.ТП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 с 01 января по 14 мая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Задолженность, 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Задолженность   (на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14.05.2014)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к 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ср.мес.ТП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(мес.)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Прирост в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34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2014 с  01 января - по 14 мая</a:t>
                      </a:r>
                      <a:endParaRPr lang="ru-RU" sz="800" b="0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  <a:p>
                      <a:pPr algn="ctr" fontAlgn="ctr"/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2013 с  01 января - по 14 мая</a:t>
                      </a:r>
                      <a:endParaRPr lang="ru-RU" sz="800" b="0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  <a:p>
                      <a:pPr algn="ctr" fontAlgn="ctr"/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01.01.2014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14.05.2014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Дальневосточный ФО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91%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90%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7,2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2,8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0,78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2,9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Сибирский ФО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88%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90%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15,7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12,5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20,9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1,33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8,3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Уральский ФО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93%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95%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13,6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9,7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13,6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1,00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4,0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Приволжский ФО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91%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93%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28,6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32,9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1,15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10,9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Южный ФО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91%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92%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19,7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1,79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4,1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Сев-Кавказск.ФО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90%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82%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14,6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16,1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4,65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Центральный ФО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62,2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40,5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56,5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0,91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16,0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Северо-Западный ФО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93%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89%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15,7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17,5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22,2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1,41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4,8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526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Всего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92,4%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92,6%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157,6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135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187,4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1,19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52,3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71848"/>
              </p:ext>
            </p:extLst>
          </p:nvPr>
        </p:nvGraphicFramePr>
        <p:xfrm>
          <a:off x="4984775" y="3360737"/>
          <a:ext cx="3816424" cy="277432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52374"/>
                <a:gridCol w="412858"/>
                <a:gridCol w="412858"/>
                <a:gridCol w="494502"/>
                <a:gridCol w="376089"/>
                <a:gridCol w="421833"/>
                <a:gridCol w="397152"/>
                <a:gridCol w="448758"/>
              </a:tblGrid>
              <a:tr h="25526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Структура задолженности по  группам  потребителей на розничных рынках гарантирующих поставщиков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552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Группа потребителей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Процент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оплаты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Ср.мес.ТП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 с 01 января по 14 мая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Задолженность, 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Задолженность   (на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14.05.2014)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к 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ср.мес.ТП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(мес.)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Прирост в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млрд.руб.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0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2014 с  01 января - по 14 мая</a:t>
                      </a:r>
                      <a:endParaRPr lang="ru-RU" sz="800" b="0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2013 с  01 января - по 14 мая</a:t>
                      </a:r>
                      <a:endParaRPr lang="ru-RU" sz="800" b="0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01.01.2014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j-lt"/>
                        </a:rPr>
                        <a:t>14.05.2014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vert="vert27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4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Промышленные потребители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32,2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23,6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31,8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0,99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8,3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3584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Непромышлен-ные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 потребители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81,8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75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94,2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1,15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19,2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23898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Бюджетные потребители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83%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85%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15,1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8,3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19,4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1,29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11,1</a:t>
                      </a:r>
                      <a:endParaRPr lang="ru-RU" sz="800" b="0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3584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Сельхозтоваро-производители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94%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95%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2,1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3,4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0,75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1,3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1949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Население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88%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91%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38,5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1,61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12,5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  <a:tr h="11949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92,4%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92,6%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157,6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135,0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187,4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1,19</a:t>
                      </a:r>
                      <a:endParaRPr lang="ru-RU" sz="800" b="1" i="0" u="none" strike="noStrike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52,3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 Cyr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0" y="1272506"/>
          <a:ext cx="896143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0"/>
          <p:cNvSpPr txBox="1"/>
          <p:nvPr/>
        </p:nvSpPr>
        <p:spPr>
          <a:xfrm>
            <a:off x="376263" y="5953025"/>
            <a:ext cx="4536504" cy="2592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lIns="89611" tIns="44806" rIns="89611" bIns="44806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7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* - информация </a:t>
            </a:r>
            <a:r>
              <a:rPr lang="ru-RU" sz="700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расчитана</a:t>
            </a:r>
            <a:r>
              <a:rPr lang="ru-RU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2</a:t>
            </a:r>
            <a:r>
              <a:rPr lang="en-US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0</a:t>
            </a:r>
            <a:r>
              <a:rPr lang="ru-RU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.</a:t>
            </a:r>
            <a:r>
              <a:rPr lang="en-US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0</a:t>
            </a:r>
            <a:r>
              <a:rPr lang="ru-RU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5.201</a:t>
            </a:r>
            <a:r>
              <a:rPr lang="en-US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4</a:t>
            </a:r>
            <a:r>
              <a:rPr lang="ru-RU" sz="7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г.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76263" y="1056481"/>
          <a:ext cx="8280920" cy="178928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1789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Динамика задолженности </a:t>
                      </a:r>
                      <a:r>
                        <a:rPr lang="ru-RU" sz="105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гарантирующих</a:t>
                      </a:r>
                      <a:r>
                        <a:rPr lang="ru-RU" sz="105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поставщиков </a:t>
                      </a:r>
                      <a:r>
                        <a:rPr lang="ru-RU" sz="105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 </a:t>
                      </a:r>
                      <a:r>
                        <a:rPr lang="ru-RU" sz="105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группам потребителей РР в 2014г. в сравнении с 2013г.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0239" y="6169049"/>
            <a:ext cx="8640960" cy="45981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/>
          <a:p>
            <a:pPr algn="ctr" defTabSz="896112">
              <a:defRPr/>
            </a:pPr>
            <a:r>
              <a:rPr lang="ru-RU" sz="1200" b="1" dirty="0" smtClean="0">
                <a:solidFill>
                  <a:srgbClr val="FF0000"/>
                </a:solidFill>
                <a:latin typeface="Calibri" pitchFamily="34" charset="0"/>
              </a:rPr>
              <a:t>Задолженность на розничном рынке продолжает расти – необходимо ужесточение ответственности неплательщиков и внесение изменений в ряд нормативных документов</a:t>
            </a:r>
            <a:endParaRPr lang="ru-RU" sz="12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0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4925" y="182276"/>
            <a:ext cx="7432675" cy="584775"/>
          </a:xfrm>
        </p:spPr>
        <p:txBody>
          <a:bodyPr/>
          <a:lstStyle/>
          <a:p>
            <a:r>
              <a:rPr lang="ru-RU" dirty="0" smtClean="0">
                <a:cs typeface="Times New Roman" pitchFamily="18" charset="0"/>
              </a:rPr>
              <a:t>Ограничения при тарифном регулировании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в электросетевом комплексе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488" y="1056481"/>
            <a:ext cx="8933108" cy="381682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611" tIns="44806" rIns="0" bIns="44806" rtlCol="0" anchor="ctr"/>
          <a:lstStyle/>
          <a:p>
            <a:pPr algn="ctr" defTabSz="896112">
              <a:spcAft>
                <a:spcPts val="588"/>
              </a:spcAft>
            </a:pP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Основные проблемы</a:t>
            </a:r>
            <a:endParaRPr lang="ru-RU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" y="1416521"/>
            <a:ext cx="8940596" cy="710021"/>
          </a:xfrm>
          <a:prstGeom prst="rect">
            <a:avLst/>
          </a:prstGeom>
        </p:spPr>
        <p:txBody>
          <a:bodyPr vert="horz" wrap="square" lIns="89611" tIns="44806" rIns="89611" bIns="44806" rtlCol="0">
            <a:noAutofit/>
          </a:bodyPr>
          <a:lstStyle/>
          <a:p>
            <a:pPr algn="just" defTabSz="896112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Ограничение конечной стоимости товаров и услуг инфраструктурных компаний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88" y="1699654"/>
            <a:ext cx="8961439" cy="676952"/>
          </a:xfrm>
          <a:prstGeom prst="rect">
            <a:avLst/>
          </a:prstGeom>
        </p:spPr>
        <p:txBody>
          <a:bodyPr vert="horz" wrap="square" lIns="89611" tIns="44806" rIns="89611" bIns="44806" rtlCol="0">
            <a:noAutofit/>
          </a:bodyPr>
          <a:lstStyle/>
          <a:p>
            <a:pPr algn="just" defTabSz="896112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Наличие перекрестного субсидирования в электроэнергетике (240 </a:t>
            </a:r>
            <a:r>
              <a:rPr lang="ru-RU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млрд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рублей), в том числе через механизм «последней мили» (43 </a:t>
            </a:r>
            <a:r>
              <a:rPr lang="ru-RU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млрд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рублей)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88" y="2251549"/>
            <a:ext cx="8933107" cy="312646"/>
          </a:xfrm>
          <a:prstGeom prst="rect">
            <a:avLst/>
          </a:prstGeom>
        </p:spPr>
        <p:txBody>
          <a:bodyPr vert="horz" wrap="square" lIns="89611" tIns="44806" rIns="89611" bIns="44806" rtlCol="0">
            <a:noAutofit/>
          </a:bodyPr>
          <a:lstStyle/>
          <a:p>
            <a:pPr algn="just" defTabSz="896112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Компенсация выпадающих доходов от льготного технологического присоединения</a:t>
            </a:r>
          </a:p>
        </p:txBody>
      </p:sp>
      <p:grpSp>
        <p:nvGrpSpPr>
          <p:cNvPr id="3" name="Group 88"/>
          <p:cNvGrpSpPr/>
          <p:nvPr/>
        </p:nvGrpSpPr>
        <p:grpSpPr>
          <a:xfrm rot="5400000">
            <a:off x="4378841" y="-80755"/>
            <a:ext cx="214161" cy="8784286"/>
            <a:chOff x="6767601" y="2195345"/>
            <a:chExt cx="155575" cy="2627946"/>
          </a:xfrm>
        </p:grpSpPr>
        <p:cxnSp>
          <p:nvCxnSpPr>
            <p:cNvPr id="27" name="VLine"/>
            <p:cNvCxnSpPr/>
            <p:nvPr>
              <p:custDataLst>
                <p:tags r:id="rId1"/>
              </p:custDataLst>
            </p:nvPr>
          </p:nvCxnSpPr>
          <p:spPr>
            <a:xfrm>
              <a:off x="6828255" y="2195345"/>
              <a:ext cx="0" cy="2627946"/>
            </a:xfrm>
            <a:prstGeom prst="line">
              <a:avLst/>
            </a:prstGeom>
            <a:ln w="22225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IsoclesTriangle"/>
            <p:cNvSpPr/>
            <p:nvPr>
              <p:custDataLst>
                <p:tags r:id="rId2"/>
              </p:custDataLst>
            </p:nvPr>
          </p:nvSpPr>
          <p:spPr>
            <a:xfrm rot="5400000">
              <a:off x="6664414" y="3431531"/>
              <a:ext cx="361950" cy="155575"/>
            </a:xfrm>
            <a:prstGeom prst="triangle">
              <a:avLst/>
            </a:prstGeom>
            <a:solidFill>
              <a:schemeClr val="tx2"/>
            </a:solidFill>
            <a:ln w="22225" cmpd="sng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ctr"/>
            <a:lstStyle/>
            <a:p>
              <a:pPr algn="ctr" defTabSz="896112">
                <a:lnSpc>
                  <a:spcPct val="93000"/>
                </a:lnSpc>
                <a:spcBef>
                  <a:spcPts val="294"/>
                </a:spcBef>
              </a:pPr>
              <a:endParaRPr lang="en-US" sz="1300" dirty="0" smtClean="0">
                <a:solidFill>
                  <a:prstClr val="black"/>
                </a:solidFill>
                <a:cs typeface="Times New Roman" pitchFamily="18" charset="0"/>
              </a:endParaRPr>
            </a:p>
          </p:txBody>
        </p:sp>
      </p:grpSp>
      <p:sp>
        <p:nvSpPr>
          <p:cNvPr id="31" name="Скругленный прямоугольник 4"/>
          <p:cNvSpPr/>
          <p:nvPr/>
        </p:nvSpPr>
        <p:spPr>
          <a:xfrm>
            <a:off x="55752" y="3072705"/>
            <a:ext cx="8913174" cy="1038954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4676" tIns="74676" rIns="74676" bIns="74676" numCol="1" spcCol="1245" anchor="ctr" anchorCtr="0">
            <a:noAutofit/>
          </a:bodyPr>
          <a:lstStyle/>
          <a:p>
            <a:pPr algn="just" defTabSz="871220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Рост тарифов для бизнеса достиг предела роста</a:t>
            </a:r>
          </a:p>
          <a:p>
            <a:pPr algn="just" defTabSz="871220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Резкий рост тарифов для населения невозможен</a:t>
            </a:r>
          </a:p>
          <a:p>
            <a:pPr algn="just" defTabSz="871220">
              <a:lnSpc>
                <a:spcPct val="90000"/>
              </a:lnSpc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Сохраняется потребность в растущих инвестициях в надежность энергоснабжения потребителей</a:t>
            </a:r>
            <a:endParaRPr lang="ru-RU" sz="1400" b="1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Скругленный прямоугольник 4"/>
          <p:cNvSpPr/>
          <p:nvPr/>
        </p:nvSpPr>
        <p:spPr>
          <a:xfrm>
            <a:off x="-22285" y="2835551"/>
            <a:ext cx="2693835" cy="309162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4676" tIns="74676" rIns="74676" bIns="74676" numCol="1" spcCol="1245" anchor="ctr" anchorCtr="0">
            <a:noAutofit/>
          </a:bodyPr>
          <a:lstStyle/>
          <a:p>
            <a:pPr defTabSz="87122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 smtClean="0">
                <a:solidFill>
                  <a:srgbClr val="FF0000"/>
                </a:solidFill>
                <a:cs typeface="Times New Roman" pitchFamily="18" charset="0"/>
              </a:rPr>
              <a:t>ПРИ ЭТОМ:</a:t>
            </a:r>
            <a:endParaRPr lang="ru-RU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-22285" y="4751953"/>
            <a:ext cx="8991211" cy="582930"/>
          </a:xfrm>
          <a:prstGeom prst="rect">
            <a:avLst/>
          </a:prstGeom>
        </p:spPr>
        <p:txBody>
          <a:bodyPr wrap="square" lIns="89611" tIns="44806" rIns="89611" bIns="44806">
            <a:spAutoFit/>
          </a:bodyPr>
          <a:lstStyle/>
          <a:p>
            <a:pPr algn="just">
              <a:spcBef>
                <a:spcPts val="294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Повышение внутренней эффективности </a:t>
            </a:r>
            <a:r>
              <a:rPr lang="ru-RU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электросетевых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компаний (оптимизация операционных и инвестиционных расходов, </a:t>
            </a:r>
            <a:r>
              <a:rPr lang="ru-RU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бенчмаркинг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" y="5322889"/>
            <a:ext cx="8968926" cy="582930"/>
          </a:xfrm>
          <a:prstGeom prst="rect">
            <a:avLst/>
          </a:prstGeom>
        </p:spPr>
        <p:txBody>
          <a:bodyPr wrap="square" lIns="89611" tIns="44806" rIns="89611" bIns="44806">
            <a:spAutoFit/>
          </a:bodyPr>
          <a:lstStyle/>
          <a:p>
            <a:pPr algn="just">
              <a:spcBef>
                <a:spcPts val="294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Поэтапное доведение цен (тарифов) для населения до экономически обоснованного уровня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-22285" y="5898837"/>
            <a:ext cx="8991211" cy="621402"/>
          </a:xfrm>
          <a:prstGeom prst="rect">
            <a:avLst/>
          </a:prstGeom>
        </p:spPr>
        <p:txBody>
          <a:bodyPr wrap="square" lIns="89611" tIns="44806" rIns="89611" bIns="44806">
            <a:spAutoFit/>
          </a:bodyPr>
          <a:lstStyle/>
          <a:p>
            <a:pPr algn="just">
              <a:spcBef>
                <a:spcPts val="294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Дальнейшее совершенствование процесса инвестиционного планирования</a:t>
            </a:r>
          </a:p>
          <a:p>
            <a:pPr algn="just">
              <a:spcBef>
                <a:spcPts val="294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Бюджетные субсидии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7909" y="4423773"/>
            <a:ext cx="8922686" cy="349023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9611" tIns="44806" rIns="0" bIns="44806" rtlCol="0" anchor="ctr"/>
          <a:lstStyle/>
          <a:p>
            <a:pPr algn="ctr" defTabSz="896112">
              <a:spcAft>
                <a:spcPts val="588"/>
              </a:spcAft>
            </a:pP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Предлагаемые решения</a:t>
            </a:r>
            <a:endParaRPr lang="ru-RU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" y="2525971"/>
            <a:ext cx="8933107" cy="312646"/>
          </a:xfrm>
          <a:prstGeom prst="rect">
            <a:avLst/>
          </a:prstGeom>
        </p:spPr>
        <p:txBody>
          <a:bodyPr vert="horz" wrap="square" lIns="89611" tIns="44806" rIns="89611" bIns="44806" rtlCol="0">
            <a:noAutofit/>
          </a:bodyPr>
          <a:lstStyle/>
          <a:p>
            <a:pPr algn="just" defTabSz="896112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Наличие сглаживания при </a:t>
            </a:r>
            <a:r>
              <a:rPr lang="en-US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RAB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-регулировании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894962">
              <a:lnSpc>
                <a:spcPct val="80000"/>
              </a:lnSpc>
            </a:pPr>
            <a:r>
              <a:rPr lang="ru-RU" dirty="0" smtClean="0">
                <a:solidFill>
                  <a:schemeClr val="bg1"/>
                </a:solidFill>
                <a:latin typeface="+mn-lt"/>
              </a:rPr>
              <a:t>Сохранение параметров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RAB-</a:t>
            </a:r>
            <a:r>
              <a:rPr lang="ru-RU" sz="2000" dirty="0" smtClean="0">
                <a:solidFill>
                  <a:schemeClr val="bg1"/>
                </a:solidFill>
                <a:latin typeface="+mn-lt"/>
              </a:rPr>
              <a:t>регулирования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 </a:t>
            </a:r>
            <a:br>
              <a:rPr lang="ru-RU" dirty="0" smtClean="0">
                <a:solidFill>
                  <a:schemeClr val="bg1"/>
                </a:solidFill>
                <a:latin typeface="+mn-lt"/>
              </a:rPr>
            </a:br>
            <a:r>
              <a:rPr lang="ru-RU" dirty="0" smtClean="0">
                <a:solidFill>
                  <a:schemeClr val="bg1"/>
                </a:solidFill>
                <a:latin typeface="+mn-lt"/>
              </a:rPr>
              <a:t>в условиях ограничения роста тарифов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5695"/>
            <a:ext cx="181037" cy="33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611" tIns="44806" rIns="89611" bIns="4480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6027167" y="1292981"/>
            <a:ext cx="2074427" cy="3473636"/>
          </a:xfrm>
          <a:prstGeom prst="rightArrow">
            <a:avLst>
              <a:gd name="adj1" fmla="val 83868"/>
              <a:gd name="adj2" fmla="val 35743"/>
            </a:avLst>
          </a:prstGeom>
          <a:ln w="381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1779" tIns="40890" rIns="81779" bIns="40890" rtlCol="0" anchor="ctr"/>
          <a:lstStyle/>
          <a:p>
            <a:pPr algn="just"/>
            <a:endParaRPr lang="ru-RU" sz="1100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76263" y="1128489"/>
            <a:ext cx="8152663" cy="705745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7640" tIns="17640" rIns="17640" bIns="17640" rtlCol="0" anchor="ctr"/>
          <a:lstStyle/>
          <a:p>
            <a:pPr algn="ctr" defTabSz="872039">
              <a:lnSpc>
                <a:spcPct val="80000"/>
              </a:lnSpc>
              <a:buClr>
                <a:srgbClr val="1F497D"/>
              </a:buClr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Непредусмотренный возврат «сглаживания НВВ» в тарифно-балансовых решениях 2012-2017 гг.*</a:t>
            </a:r>
          </a:p>
          <a:p>
            <a:pPr algn="ctr" defTabSz="872039">
              <a:lnSpc>
                <a:spcPct val="80000"/>
              </a:lnSpc>
              <a:buClr>
                <a:srgbClr val="1F497D"/>
              </a:buClr>
            </a:pPr>
            <a:r>
              <a:rPr lang="ru-RU" sz="11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(в текущих долгосрочных моделях)</a:t>
            </a:r>
            <a:endParaRPr lang="ru-RU" sz="11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592" y="6359495"/>
            <a:ext cx="7870210" cy="367486"/>
          </a:xfrm>
          <a:prstGeom prst="rect">
            <a:avLst/>
          </a:prstGeom>
          <a:noFill/>
        </p:spPr>
        <p:txBody>
          <a:bodyPr wrap="square" lIns="89611" tIns="44806" rIns="89611" bIns="44806" rtlCol="0">
            <a:spAutoFit/>
          </a:bodyPr>
          <a:lstStyle/>
          <a:p>
            <a:r>
              <a:rPr lang="ru-RU" sz="9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* - оценочно, по данным ОАО «Российские сети»</a:t>
            </a:r>
          </a:p>
          <a:p>
            <a:r>
              <a:rPr lang="ru-RU" sz="9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** - указан необходимый рост тарифа в 2017 году  для обеспечения полного возврата «Сглаживания»</a:t>
            </a:r>
            <a:endParaRPr lang="ru-RU" sz="900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80415" y="1992585"/>
            <a:ext cx="2681673" cy="1770947"/>
          </a:xfrm>
          <a:prstGeom prst="rect">
            <a:avLst/>
          </a:prstGeom>
        </p:spPr>
        <p:txBody>
          <a:bodyPr wrap="square" lIns="89611" tIns="44806" rIns="89611" bIns="44806">
            <a:spAutoFit/>
          </a:bodyPr>
          <a:lstStyle/>
          <a:p>
            <a:pPr algn="ctr" defTabSz="893754">
              <a:lnSpc>
                <a:spcPct val="70000"/>
              </a:lnSpc>
            </a:pPr>
            <a:r>
              <a:rPr lang="ru-RU" sz="1200" b="1" dirty="0">
                <a:solidFill>
                  <a:srgbClr val="1F497D"/>
                </a:solidFill>
                <a:latin typeface="+mn-lt"/>
              </a:rPr>
              <a:t>С учетом ограничения роста тарифов </a:t>
            </a:r>
            <a:r>
              <a:rPr lang="ru-RU" sz="1200" b="1" dirty="0" smtClean="0">
                <a:solidFill>
                  <a:srgbClr val="1F497D"/>
                </a:solidFill>
                <a:latin typeface="+mn-lt"/>
              </a:rPr>
              <a:t>и 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сохранения долгосрочных параметров </a:t>
            </a:r>
            <a:r>
              <a:rPr lang="en-US" sz="1200" b="1" dirty="0" smtClean="0">
                <a:solidFill>
                  <a:srgbClr val="1F497D"/>
                </a:solidFill>
                <a:latin typeface="+mn-lt"/>
              </a:rPr>
              <a:t>RAB 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значительно вырастает объем «сглаживания» НВВ в долгосрочном периоде регулирования (ДПР), который приходится на 2017 </a:t>
            </a:r>
            <a:r>
              <a:rPr lang="ru-RU" sz="1200" b="1" dirty="0" smtClean="0">
                <a:solidFill>
                  <a:srgbClr val="1F497D"/>
                </a:solidFill>
                <a:latin typeface="+mn-lt"/>
              </a:rPr>
              <a:t>год</a:t>
            </a:r>
            <a:endParaRPr lang="ru-RU" sz="1200" b="1" dirty="0">
              <a:solidFill>
                <a:srgbClr val="1F497D"/>
              </a:solidFill>
              <a:latin typeface="+mn-lt"/>
            </a:endParaRPr>
          </a:p>
          <a:p>
            <a:pPr algn="ctr" defTabSz="893754">
              <a:lnSpc>
                <a:spcPct val="70000"/>
              </a:lnSpc>
            </a:pPr>
            <a:endParaRPr lang="ru-RU" sz="1200" b="1" dirty="0">
              <a:solidFill>
                <a:srgbClr val="1F497D"/>
              </a:solidFill>
              <a:latin typeface="+mn-lt"/>
            </a:endParaRPr>
          </a:p>
          <a:p>
            <a:pPr algn="ctr" defTabSz="893754">
              <a:lnSpc>
                <a:spcPct val="70000"/>
              </a:lnSpc>
            </a:pPr>
            <a:r>
              <a:rPr lang="ru-RU" sz="1200" b="1" dirty="0">
                <a:solidFill>
                  <a:srgbClr val="1F497D"/>
                </a:solidFill>
                <a:latin typeface="+mn-lt"/>
              </a:rPr>
              <a:t>Прирост тарифов по прогнозу СЭР</a:t>
            </a:r>
          </a:p>
          <a:p>
            <a:pPr algn="ctr" defTabSz="893754">
              <a:lnSpc>
                <a:spcPct val="70000"/>
              </a:lnSpc>
            </a:pPr>
            <a:r>
              <a:rPr lang="en-US" sz="1200" b="1" dirty="0">
                <a:solidFill>
                  <a:srgbClr val="1F497D"/>
                </a:solidFill>
                <a:latin typeface="+mn-lt"/>
              </a:rPr>
              <a:t>(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от 20.05.2014г.): 2015 г. – </a:t>
            </a:r>
            <a:r>
              <a:rPr lang="en-US" sz="1200" b="1" dirty="0">
                <a:solidFill>
                  <a:srgbClr val="1F497D"/>
                </a:solidFill>
                <a:latin typeface="+mn-lt"/>
              </a:rPr>
              <a:t>3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,</a:t>
            </a:r>
            <a:r>
              <a:rPr lang="en-US" sz="1200" b="1" dirty="0">
                <a:solidFill>
                  <a:srgbClr val="1F497D"/>
                </a:solidFill>
                <a:latin typeface="+mn-lt"/>
              </a:rPr>
              <a:t>3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%, </a:t>
            </a:r>
          </a:p>
          <a:p>
            <a:pPr algn="ctr" defTabSz="893754">
              <a:lnSpc>
                <a:spcPct val="70000"/>
              </a:lnSpc>
            </a:pPr>
            <a:r>
              <a:rPr lang="ru-RU" sz="1200" b="1" dirty="0">
                <a:solidFill>
                  <a:srgbClr val="1F497D"/>
                </a:solidFill>
                <a:latin typeface="+mn-lt"/>
              </a:rPr>
              <a:t>2016 г. – </a:t>
            </a:r>
            <a:r>
              <a:rPr lang="en-US" sz="1200" b="1" dirty="0">
                <a:solidFill>
                  <a:srgbClr val="1F497D"/>
                </a:solidFill>
                <a:latin typeface="+mn-lt"/>
              </a:rPr>
              <a:t>5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,</a:t>
            </a:r>
            <a:r>
              <a:rPr lang="en-US" sz="1200" b="1" dirty="0">
                <a:solidFill>
                  <a:srgbClr val="1F497D"/>
                </a:solidFill>
                <a:latin typeface="+mn-lt"/>
              </a:rPr>
              <a:t>5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%, 2017 г. – 4,</a:t>
            </a:r>
            <a:r>
              <a:rPr lang="en-US" sz="1200" b="1" dirty="0">
                <a:solidFill>
                  <a:srgbClr val="1F497D"/>
                </a:solidFill>
                <a:latin typeface="+mn-lt"/>
              </a:rPr>
              <a:t>3</a:t>
            </a:r>
            <a:r>
              <a:rPr lang="ru-RU" sz="1200" b="1" dirty="0">
                <a:solidFill>
                  <a:srgbClr val="1F497D"/>
                </a:solidFill>
                <a:latin typeface="+mn-lt"/>
              </a:rPr>
              <a:t>%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913072"/>
              </p:ext>
            </p:extLst>
          </p:nvPr>
        </p:nvGraphicFramePr>
        <p:xfrm>
          <a:off x="3001699" y="4282853"/>
          <a:ext cx="5783809" cy="1894018"/>
        </p:xfrm>
        <a:graphic>
          <a:graphicData uri="http://schemas.openxmlformats.org/drawingml/2006/table">
            <a:tbl>
              <a:tblPr/>
              <a:tblGrid>
                <a:gridCol w="1334818"/>
                <a:gridCol w="593880"/>
                <a:gridCol w="593880"/>
                <a:gridCol w="593880"/>
                <a:gridCol w="720038"/>
                <a:gridCol w="888758"/>
                <a:gridCol w="1058555"/>
              </a:tblGrid>
              <a:tr h="30806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Субъекты РФ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Темп роста тарифов утвержденный, %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Объем сглаживания, млрд. руб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2017*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учтено в ТБР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Требуемый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168</a:t>
                      </a:r>
                      <a:endParaRPr lang="ru-RU" sz="10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Москва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122,6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113,5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112,7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203,0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29,5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Московская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114,5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107,9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109,4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154,4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Ленинградская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120,9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108,0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155,5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235,8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Санкт-Петербург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107,8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111,6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145,8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181,5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74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Ростовская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102,4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104,9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202,3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204,3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clipart_drawncircleorange"/>
          <p:cNvSpPr>
            <a:spLocks/>
          </p:cNvSpPr>
          <p:nvPr>
            <p:custDataLst>
              <p:tags r:id="rId1"/>
            </p:custDataLst>
          </p:nvPr>
        </p:nvSpPr>
        <p:spPr bwMode="gray">
          <a:xfrm>
            <a:off x="7975802" y="4740170"/>
            <a:ext cx="564500" cy="276751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800000"/>
          </a:solidFill>
          <a:ln w="9525">
            <a:solidFill>
              <a:srgbClr val="DC6E00"/>
            </a:solidFill>
            <a:round/>
            <a:headEnd/>
            <a:tailEnd/>
          </a:ln>
        </p:spPr>
        <p:txBody>
          <a:bodyPr lIns="89546" tIns="89546" rIns="89546" bIns="89546" anchor="ctr"/>
          <a:lstStyle/>
          <a:p>
            <a:pPr algn="ctr">
              <a:lnSpc>
                <a:spcPct val="70000"/>
              </a:lnSpc>
            </a:pP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clipart_drawncircleorange"/>
          <p:cNvSpPr>
            <a:spLocks/>
          </p:cNvSpPr>
          <p:nvPr>
            <p:custDataLst>
              <p:tags r:id="rId2"/>
            </p:custDataLst>
          </p:nvPr>
        </p:nvSpPr>
        <p:spPr bwMode="gray">
          <a:xfrm>
            <a:off x="7000999" y="4740170"/>
            <a:ext cx="564500" cy="276751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800000"/>
          </a:solidFill>
          <a:ln w="9525">
            <a:solidFill>
              <a:srgbClr val="DC6E00"/>
            </a:solidFill>
            <a:round/>
            <a:headEnd/>
            <a:tailEnd/>
          </a:ln>
        </p:spPr>
        <p:txBody>
          <a:bodyPr lIns="89546" tIns="89546" rIns="89546" bIns="89546" anchor="ctr"/>
          <a:lstStyle/>
          <a:p>
            <a:pPr algn="ctr">
              <a:lnSpc>
                <a:spcPct val="70000"/>
              </a:lnSpc>
            </a:pP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50691"/>
              </p:ext>
            </p:extLst>
          </p:nvPr>
        </p:nvGraphicFramePr>
        <p:xfrm>
          <a:off x="160239" y="1920577"/>
          <a:ext cx="5254374" cy="2396350"/>
        </p:xfrm>
        <a:graphic>
          <a:graphicData uri="http://schemas.openxmlformats.org/drawingml/2006/table">
            <a:tbl>
              <a:tblPr/>
              <a:tblGrid>
                <a:gridCol w="1302436"/>
                <a:gridCol w="638065"/>
                <a:gridCol w="705703"/>
                <a:gridCol w="705703"/>
                <a:gridCol w="702771"/>
                <a:gridCol w="1199696"/>
              </a:tblGrid>
              <a:tr h="28229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Субъекты РФ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Темп роста тарифов, %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Некомпенсируемый объем 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сглаживания, млрд. руб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324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2017</a:t>
                      </a:r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335" marR="9335" marT="93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</a:tr>
              <a:tr h="19740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46,6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9362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936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Пермский край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99,3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101,0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101,9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267,8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Белгородская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104,3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102,4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122,4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219,0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Саратовская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103,2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105,0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105,1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161,0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6,7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Воронежская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101,2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104,5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103,4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152,8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80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Оренбургская область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107,4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107,3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107,4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139,5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3,6</a:t>
                      </a:r>
                    </a:p>
                  </a:txBody>
                  <a:tcPr marL="9335" marR="9335" marT="9335" marB="0" anchor="b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clipart_drawncircleorange"/>
          <p:cNvSpPr>
            <a:spLocks/>
          </p:cNvSpPr>
          <p:nvPr>
            <p:custDataLst>
              <p:tags r:id="rId3"/>
            </p:custDataLst>
          </p:nvPr>
        </p:nvSpPr>
        <p:spPr bwMode="gray">
          <a:xfrm>
            <a:off x="4492283" y="2507922"/>
            <a:ext cx="564500" cy="276751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800000"/>
          </a:solidFill>
          <a:ln w="9525">
            <a:solidFill>
              <a:srgbClr val="DC6E00"/>
            </a:solidFill>
            <a:round/>
            <a:headEnd/>
            <a:tailEnd/>
          </a:ln>
        </p:spPr>
        <p:txBody>
          <a:bodyPr lIns="89546" tIns="89546" rIns="89546" bIns="89546" anchor="ctr"/>
          <a:lstStyle/>
          <a:p>
            <a:pPr algn="ctr">
              <a:lnSpc>
                <a:spcPct val="70000"/>
              </a:lnSpc>
            </a:pPr>
            <a:endParaRPr lang="ru-RU" sz="1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5592" y="6359495"/>
            <a:ext cx="214518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0239" y="4584873"/>
            <a:ext cx="2739144" cy="1532004"/>
          </a:xfrm>
          <a:prstGeom prst="rect">
            <a:avLst/>
          </a:prstGeom>
        </p:spPr>
        <p:txBody>
          <a:bodyPr vert="horz" wrap="square" lIns="89611" tIns="44806" rIns="89611" bIns="44806" rtlCol="0">
            <a:noAutofit/>
          </a:bodyPr>
          <a:lstStyle/>
          <a:p>
            <a:pPr algn="just"/>
            <a:r>
              <a:rPr lang="ru-RU" sz="1200" b="1" dirty="0" smtClean="0">
                <a:solidFill>
                  <a:srgbClr val="00B050"/>
                </a:solidFill>
                <a:latin typeface="+mn-lt"/>
                <a:cs typeface="Franklin Gothic Book"/>
              </a:rPr>
              <a:t>В настоящее время указанная проблема рассматривается в Минэнерго России совместно с ОАО «Российские сети» и субъектами РФ для поиска допустимых и оптимальных путей ее решения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кредитной нагрузки и задолженности компании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92286" y="3648769"/>
            <a:ext cx="2952750" cy="1722437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По сетевым и распределительным компаниям наблюдается рост кредитной нагрузки, кроме того заемные источники по данным компаниям имеют наибольший вес в общем объеме источников финансирования инвестиционной программы.</a:t>
            </a:r>
            <a:endParaRPr lang="ru-RU" sz="1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4934" y="336073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Доля привлеченных источников финансирования в 2013 году</a:t>
            </a:r>
            <a:endParaRPr lang="ru-RU" sz="1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592286" y="5809589"/>
            <a:ext cx="81369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Динамика роста </a:t>
            </a:r>
            <a:r>
              <a:rPr lang="ru-RU" sz="1400" b="1" kern="0" dirty="0" smtClean="0">
                <a:solidFill>
                  <a:srgbClr val="FF0000"/>
                </a:solidFill>
                <a:latin typeface="+mn-lt"/>
                <a:cs typeface="Arial"/>
              </a:rPr>
              <a:t>Долг/</a:t>
            </a:r>
            <a:r>
              <a:rPr lang="en-US" sz="1400" b="1" kern="0" dirty="0" smtClean="0">
                <a:solidFill>
                  <a:srgbClr val="FF0000"/>
                </a:solidFill>
                <a:latin typeface="+mn-lt"/>
                <a:cs typeface="Arial"/>
              </a:rPr>
              <a:t>EBITDA</a:t>
            </a:r>
            <a:r>
              <a:rPr lang="ru-RU" sz="1400" b="1" kern="0" dirty="0" smtClean="0">
                <a:solidFill>
                  <a:srgbClr val="FF0000"/>
                </a:solidFill>
                <a:latin typeface="+mn-lt"/>
                <a:cs typeface="Arial"/>
              </a:rPr>
              <a:t> свидетельствует об ухудшении финансово-экономического состояния компаний. Несоблюдение данного показателя по действующим кредитным договорам</a:t>
            </a:r>
            <a:r>
              <a:rPr lang="en-US" sz="1400" b="1" kern="0" dirty="0" smtClean="0">
                <a:solidFill>
                  <a:srgbClr val="FF0000"/>
                </a:solidFill>
                <a:latin typeface="+mn-lt"/>
                <a:cs typeface="Arial"/>
              </a:rPr>
              <a:t> </a:t>
            </a:r>
            <a:r>
              <a:rPr lang="ru-RU" sz="1400" b="1" kern="0" dirty="0" smtClean="0">
                <a:solidFill>
                  <a:srgbClr val="FF0000"/>
                </a:solidFill>
                <a:latin typeface="+mn-lt"/>
                <a:cs typeface="Arial"/>
              </a:rPr>
              <a:t>ведет к удорожанию привлекаемых кредитных ресурсов.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60239" y="1056482"/>
          <a:ext cx="8640960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3760639" y="3504753"/>
          <a:ext cx="496855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Обеспеченность источниками финансирования технологического присоединения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04255" y="4800897"/>
            <a:ext cx="8280400" cy="1477328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Плата за технологическое присоединение компенсирует не более 40 % затрат на технологическое присоединение, таким образом, субъекты электроэнергетики вынуждены отвлекать собственные источники финансирования от проектов по другим направлениям инвестиционной программы, а также привлекать кредитные средства на реализацию проектов по технологическому присоединению.</a:t>
            </a:r>
          </a:p>
          <a:p>
            <a:pPr algn="just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+mj-lt"/>
              </a:rPr>
              <a:t>Дополнительное привлечение кредитных средств ведет к удорожанию основных средств за </a:t>
            </a:r>
            <a:r>
              <a:rPr lang="ru-RU" sz="1200" b="1" dirty="0">
                <a:solidFill>
                  <a:srgbClr val="FF0000"/>
                </a:solidFill>
                <a:latin typeface="+mj-lt"/>
              </a:rPr>
              <a:t>счет капитализации </a:t>
            </a:r>
            <a:r>
              <a:rPr lang="ru-RU" sz="1200" b="1" dirty="0" smtClean="0">
                <a:solidFill>
                  <a:srgbClr val="FF0000"/>
                </a:solidFill>
                <a:latin typeface="+mj-lt"/>
              </a:rPr>
              <a:t>процентов и ухудшению финансово-экономического состояния сетевых и распределительных компаний. </a:t>
            </a:r>
            <a:endParaRPr lang="ru-RU" sz="1200" b="1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32247" y="1200498"/>
          <a:ext cx="8496944" cy="3523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2247" y="1056481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Млрд. рублей</a:t>
            </a:r>
            <a:endParaRPr lang="ru-RU" sz="9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415" y="1056481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Объем освоения по ТП и доля платы за ТП в источниках финансирования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Риски реализации проектов с привлечением средств федерального бюджета путем участия Российской Федерации в уставных капиталах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0239" y="1056481"/>
            <a:ext cx="8640960" cy="792088"/>
          </a:xfrm>
          <a:prstGeom prst="roundRect">
            <a:avLst/>
          </a:prstGeom>
          <a:solidFill>
            <a:schemeClr val="bg2">
              <a:lumMod val="95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Отсутствие в  действующем законодательстве унифицированной системы контрольных процедур, обеспечивающих эффективный контроль за целевым расходованием предоставленных финансовых ресурсов,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непревышением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утвержденной сметной стоимости проектов, обеспечением достижения заданных сроков ввода объектов и проектных эксплуатационных и экономических показателей.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0239" y="1992586"/>
            <a:ext cx="8640960" cy="4320480"/>
          </a:xfrm>
          <a:prstGeom prst="roundRect">
            <a:avLst>
              <a:gd name="adj" fmla="val 3223"/>
            </a:avLst>
          </a:prstGeom>
          <a:solidFill>
            <a:schemeClr val="bg2">
              <a:lumMod val="95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При увеличении доли Российской Федерации в уставном капитале открытого акционерного общества путем оплаты дополнительной эмиссии акций общества  дополнительно существуют следующие риски: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Изменение структуры акционерного капитала в пользу контролирующего акционера, что приводит к размыванию долей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миноритарных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акционеров и может отрицательно сказываться на рыночных котировках акций, негативно отражаться на финансовых показателях и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ковенантах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общества. Риск блокирования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миноритарными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акционерами решений, приводящих к снижению их доли в уставном капитале; 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соответствии с требованиями Федерального закона от 26.12.1995 № 208-ФЗ оплата дополнительной эмиссии акций должна производиться не ниже их номинальной стоимости. Однако в случае, если в период проведения сделки акции общества торгуются существенно ниже их номинальной стоимости, то такая операция потенциально может приводить к формированию убытка для государства, что может трактоваться как неэффективное инвестирование бюджетных средств;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При формировании МСФО-отчетности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энергокомпаниями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потенциально возможно проведение обесценения введенных объектов с отнесением убытков на прибыль компании, что окажет негативное влияние на показатели МСФО-отчетности и приведет к снижению уровня дивидендов;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Осуществление строительства и реконструкции объектов капитального строительства дочерними и зависимыми обществами 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энергокомпаний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не являющихся получателями бюджетных инвестиций, приводит к снижению эффективности контроля со стороны государства за расходованием бюджетных средств;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По ряду региональных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энергокомпаний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бюджетные инвестиции в виде взноса в уставный капитал после ввода объектов в эксплуатацию приводят к чрезмерному росту тарифа на передачу электроэнергии и необходимости предоставления субсидии на компенсацию разницы между экономически обоснованным уровнем тарифа и устанавливаемым. Стоимость вводимого оборудования, по сути, дважды оплачивается за счет бюджетных средств.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 bwMode="auto">
          <a:xfrm>
            <a:off x="1168351" y="192385"/>
            <a:ext cx="7848872" cy="622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 anchor="ctr"/>
          <a:lstStyle/>
          <a:p>
            <a:pPr algn="ctr" eaLnBrk="0" hangingPunct="0"/>
            <a:endParaRPr lang="ru-RU" sz="24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01176" y="1056481"/>
            <a:ext cx="4104456" cy="36004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Российской Федерации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4867" name="Picture 3" descr="http://pr.adcontext.net/files/53604_1_pr.adcontext.net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6070" y="1128501"/>
            <a:ext cx="309336" cy="252000"/>
          </a:xfrm>
          <a:prstGeom prst="rect">
            <a:avLst/>
          </a:prstGeom>
          <a:noFill/>
        </p:spPr>
      </p:pic>
      <p:pic>
        <p:nvPicPr>
          <p:cNvPr id="164869" name="Picture 5" descr="http://images.slanet.ru/~src3180493/Srochno_trebuyutsya_rabochie_vseh_stroitelnyh_specialnostej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4783" y="1100726"/>
            <a:ext cx="252000" cy="271551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074062" y="1704553"/>
            <a:ext cx="2436965" cy="531435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Министерство энергетики 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Российской Федерации 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2184532" y="1368000"/>
            <a:ext cx="216024" cy="396000"/>
          </a:xfrm>
          <a:prstGeom prst="rightArrow">
            <a:avLst/>
          </a:prstGeom>
          <a:solidFill>
            <a:schemeClr val="accent4">
              <a:lumMod val="75000"/>
              <a:lumOff val="2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72464" y="2845817"/>
            <a:ext cx="1440160" cy="540000"/>
          </a:xfrm>
          <a:prstGeom prst="roundRect">
            <a:avLst/>
          </a:prstGeom>
          <a:solidFill>
            <a:schemeClr val="accent4">
              <a:lumMod val="25000"/>
              <a:lumOff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Акционерная компания</a:t>
            </a:r>
          </a:p>
        </p:txBody>
      </p:sp>
      <p:sp>
        <p:nvSpPr>
          <p:cNvPr id="30" name="Стрелка вправо 29"/>
          <p:cNvSpPr/>
          <p:nvPr/>
        </p:nvSpPr>
        <p:spPr>
          <a:xfrm>
            <a:off x="3477440" y="5232945"/>
            <a:ext cx="432048" cy="396044"/>
          </a:xfrm>
          <a:prstGeom prst="rightArrow">
            <a:avLst/>
          </a:prstGeom>
          <a:solidFill>
            <a:schemeClr val="accent4">
              <a:lumMod val="25000"/>
              <a:lumOff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760639" y="2303264"/>
            <a:ext cx="1440160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Допэмиссия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акций 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номинальной стоимости 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208-ФЗ от 26.12.1995 </a:t>
            </a:r>
            <a:r>
              <a:rPr lang="ru-RU" sz="1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акционерных обществах» </a:t>
            </a:r>
            <a:endParaRPr lang="ru-RU" sz="10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81096" y="2856681"/>
            <a:ext cx="1080120" cy="504056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Миноритарные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акционеры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50845" y="4008809"/>
            <a:ext cx="2083399" cy="216024"/>
          </a:xfrm>
          <a:prstGeom prst="roundRect">
            <a:avLst/>
          </a:prstGeom>
          <a:solidFill>
            <a:schemeClr val="accent4">
              <a:lumMod val="25000"/>
              <a:lumOff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Филиалы и ДЗО</a:t>
            </a:r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2033344" y="3493924"/>
            <a:ext cx="518400" cy="396044"/>
          </a:xfrm>
          <a:prstGeom prst="rightArrow">
            <a:avLst/>
          </a:prstGeom>
          <a:solidFill>
            <a:schemeClr val="accent4">
              <a:lumMod val="75000"/>
              <a:lumOff val="2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1096" y="2496641"/>
            <a:ext cx="924797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доли в  капитале</a:t>
            </a:r>
            <a:endParaRPr lang="ru-RU" sz="105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81096" y="3413000"/>
            <a:ext cx="847956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Блокирование решений</a:t>
            </a:r>
            <a:endParaRPr lang="ru-RU" sz="105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552643" y="3504753"/>
            <a:ext cx="780781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Взнос в УК</a:t>
            </a:r>
            <a:endParaRPr lang="ru-RU" sz="105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52643" y="2352625"/>
            <a:ext cx="780781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Взнос в УК</a:t>
            </a:r>
            <a:endParaRPr lang="ru-RU" sz="105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44615" y="1704553"/>
            <a:ext cx="1661017" cy="531435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ru-RU" sz="105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5472" y="1776561"/>
            <a:ext cx="1152128" cy="43204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52" name="Прямая соединительная линия 51"/>
          <p:cNvCxnSpPr/>
          <p:nvPr/>
        </p:nvCxnSpPr>
        <p:spPr>
          <a:xfrm>
            <a:off x="1389208" y="3396769"/>
            <a:ext cx="0" cy="2520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1389208" y="3648769"/>
            <a:ext cx="7920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трелка вправо 59"/>
          <p:cNvSpPr/>
          <p:nvPr/>
        </p:nvSpPr>
        <p:spPr>
          <a:xfrm rot="5400000">
            <a:off x="2034129" y="2341010"/>
            <a:ext cx="516830" cy="396044"/>
          </a:xfrm>
          <a:prstGeom prst="rightArrow">
            <a:avLst/>
          </a:prstGeom>
          <a:solidFill>
            <a:schemeClr val="accent4">
              <a:lumMod val="75000"/>
              <a:lumOff val="2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1389208" y="2424633"/>
            <a:ext cx="79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1389208" y="2424633"/>
            <a:ext cx="0" cy="3600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V="1">
            <a:off x="3688631" y="2267984"/>
            <a:ext cx="0" cy="86409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3081464" y="3144713"/>
            <a:ext cx="612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Скругленный прямоугольник 89"/>
          <p:cNvSpPr/>
          <p:nvPr/>
        </p:nvSpPr>
        <p:spPr>
          <a:xfrm>
            <a:off x="1248428" y="4296841"/>
            <a:ext cx="2088232" cy="792088"/>
          </a:xfrm>
          <a:prstGeom prst="roundRect">
            <a:avLst/>
          </a:prstGeom>
          <a:solidFill>
            <a:schemeClr val="accent4">
              <a:lumMod val="10000"/>
              <a:lumOff val="9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проектов </a:t>
            </a:r>
          </a:p>
        </p:txBody>
      </p:sp>
      <p:grpSp>
        <p:nvGrpSpPr>
          <p:cNvPr id="2" name="Группа 21"/>
          <p:cNvGrpSpPr/>
          <p:nvPr/>
        </p:nvGrpSpPr>
        <p:grpSpPr>
          <a:xfrm>
            <a:off x="1464452" y="4601075"/>
            <a:ext cx="1656184" cy="415846"/>
            <a:chOff x="2032447" y="5036697"/>
            <a:chExt cx="1656184" cy="378042"/>
          </a:xfrm>
        </p:grpSpPr>
        <p:pic>
          <p:nvPicPr>
            <p:cNvPr id="23" name="Picture 4" descr="http://www.imenno.ru/wp-content/uploads/2013/09/E%60lektrosnabzhenie-2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608511" y="5036697"/>
              <a:ext cx="504056" cy="378042"/>
            </a:xfrm>
            <a:prstGeom prst="rect">
              <a:avLst/>
            </a:prstGeom>
            <a:noFill/>
          </p:spPr>
        </p:pic>
        <p:pic>
          <p:nvPicPr>
            <p:cNvPr id="24" name="Picture 6" descr="http://photos.wikimapia.org/p/00/00/23/18/90_big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32447" y="5036697"/>
              <a:ext cx="504056" cy="378042"/>
            </a:xfrm>
            <a:prstGeom prst="rect">
              <a:avLst/>
            </a:prstGeom>
            <a:noFill/>
          </p:spPr>
        </p:pic>
        <p:pic>
          <p:nvPicPr>
            <p:cNvPr id="25" name="Picture 8" descr="http://www.megairk.ru/res/public/usersfiles/news/9aa1903bea676613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184575" y="5036697"/>
              <a:ext cx="504056" cy="378042"/>
            </a:xfrm>
            <a:prstGeom prst="rect">
              <a:avLst/>
            </a:prstGeom>
            <a:noFill/>
          </p:spPr>
        </p:pic>
      </p:grpSp>
      <p:cxnSp>
        <p:nvCxnSpPr>
          <p:cNvPr id="91" name="Прямая соединительная линия 90"/>
          <p:cNvCxnSpPr/>
          <p:nvPr/>
        </p:nvCxnSpPr>
        <p:spPr>
          <a:xfrm flipH="1">
            <a:off x="232247" y="1992585"/>
            <a:ext cx="792000" cy="0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232247" y="1992889"/>
            <a:ext cx="0" cy="2736000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32247" y="4728889"/>
            <a:ext cx="1008000" cy="0"/>
          </a:xfrm>
          <a:prstGeom prst="straightConnector1">
            <a:avLst/>
          </a:prstGeom>
          <a:ln w="19050"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 rot="16200000">
            <a:off x="4058596" y="2728926"/>
            <a:ext cx="352839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Отсутствие механизма возврата средств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 rot="16200000">
            <a:off x="-755539" y="3340412"/>
            <a:ext cx="172819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контроля</a:t>
            </a:r>
            <a:endParaRPr lang="ru-RU" sz="1200" b="1" dirty="0"/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5456519" y="1272505"/>
            <a:ext cx="0" cy="3456000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5205632" y="1272505"/>
            <a:ext cx="252000" cy="0"/>
          </a:xfrm>
          <a:prstGeom prst="straightConnector1">
            <a:avLst/>
          </a:prstGeom>
          <a:ln w="19050"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212424" y="5160937"/>
            <a:ext cx="2160240" cy="576064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 lIns="0" tIns="0" rIns="0" bIns="0" anchor="ctr" anchorCtr="0">
            <a:no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Несоблюдение условий договоров и соглашений о предоставлении бюджетных инвестиций</a:t>
            </a:r>
          </a:p>
        </p:txBody>
      </p:sp>
      <p:pic>
        <p:nvPicPr>
          <p:cNvPr id="4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32827" y="1776561"/>
            <a:ext cx="32838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Прямая соединительная линия 46"/>
          <p:cNvCxnSpPr/>
          <p:nvPr/>
        </p:nvCxnSpPr>
        <p:spPr>
          <a:xfrm flipH="1">
            <a:off x="3333424" y="4728889"/>
            <a:ext cx="2124000" cy="0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3981496" y="4440857"/>
            <a:ext cx="1152128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Экономия средств</a:t>
            </a:r>
            <a:endParaRPr lang="ru-RU" sz="1050" dirty="0"/>
          </a:p>
        </p:txBody>
      </p:sp>
      <p:grpSp>
        <p:nvGrpSpPr>
          <p:cNvPr id="3" name="Группа 61"/>
          <p:cNvGrpSpPr/>
          <p:nvPr/>
        </p:nvGrpSpPr>
        <p:grpSpPr>
          <a:xfrm>
            <a:off x="5422825" y="2742179"/>
            <a:ext cx="46092" cy="468315"/>
            <a:chOff x="5726762" y="2742179"/>
            <a:chExt cx="46092" cy="468315"/>
          </a:xfrm>
        </p:grpSpPr>
        <p:sp>
          <p:nvSpPr>
            <p:cNvPr id="50" name="Прямоугольник 49"/>
            <p:cNvSpPr/>
            <p:nvPr/>
          </p:nvSpPr>
          <p:spPr>
            <a:xfrm rot="2937586" flipH="1">
              <a:off x="5515995" y="2953319"/>
              <a:ext cx="468000" cy="4571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 rot="18654412" flipH="1">
              <a:off x="5515622" y="2953634"/>
              <a:ext cx="468000" cy="4571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 smtClean="0">
                <a:solidFill>
                  <a:schemeClr val="tx1"/>
                </a:solidFill>
              </a:endParaRPr>
            </a:p>
          </p:txBody>
        </p:sp>
      </p:grp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160238" y="5911026"/>
            <a:ext cx="8801200" cy="73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9611" tIns="44806" rIns="89611" bIns="44806" anchor="ctr">
            <a:spAutoFit/>
          </a:bodyPr>
          <a:lstStyle/>
          <a:p>
            <a:pPr eaLnBrk="0" hangingPunct="0">
              <a:buFont typeface="Wingdings" pitchFamily="2" charset="2"/>
              <a:buChar char="ü"/>
            </a:pPr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Минэнерго России направлен в Правительство Российской Федерации  проект постановления, позволяющий использовать остатки средств бюджетных инвестиций от реализации акционерными обществами </a:t>
            </a:r>
            <a:r>
              <a:rPr lang="ru-RU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инвестпроектов</a:t>
            </a:r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реализацию иных,  включенных в ФАИП </a:t>
            </a:r>
            <a:r>
              <a:rPr lang="ru-RU" sz="1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инвестпроектов</a:t>
            </a:r>
            <a:endParaRPr lang="ru-RU" sz="1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981496" y="5159920"/>
            <a:ext cx="2443439" cy="577081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Срыв сроков ввода </a:t>
            </a:r>
          </a:p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Изменение технических характеристик</a:t>
            </a:r>
          </a:p>
          <a:p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Изменение титулов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029168" y="5232945"/>
            <a:ext cx="72000" cy="360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9168" y="5665001"/>
            <a:ext cx="72000" cy="7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280919" y="1056481"/>
            <a:ext cx="2520280" cy="807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ОАО «ФСК ЕЭС» </a:t>
            </a:r>
          </a:p>
          <a:p>
            <a:pPr algn="ctr">
              <a:defRPr/>
            </a:pP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14 038,0 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 на строительство  объектов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электросетевой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инфраструктуры Сочи-2014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Остаток средств –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1 653,7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</a:t>
            </a:r>
            <a:endParaRPr lang="ru-RU" sz="105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280919" y="2064593"/>
            <a:ext cx="2520280" cy="96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ОАО «Холдинг МРСК» </a:t>
            </a:r>
          </a:p>
          <a:p>
            <a:pPr algn="ctr">
              <a:defRPr/>
            </a:pP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7 000,0 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 на строительство  объектов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электросетевой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инфраструктуры Сочи-2014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Соглашением не определены объекты, на которые были направлены средства</a:t>
            </a:r>
            <a:endParaRPr lang="ru-RU" sz="105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280919" y="3144713"/>
            <a:ext cx="252028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ОАО «РусГидро» </a:t>
            </a:r>
          </a:p>
          <a:p>
            <a:pPr algn="ctr">
              <a:defRPr/>
            </a:pP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4 330,0 </a:t>
            </a:r>
            <a:r>
              <a:rPr lang="ru-RU" sz="1050" b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завершение строительства водосброса СШГЭС</a:t>
            </a:r>
            <a:endParaRPr lang="ru-RU" sz="1050" b="1" dirty="0" smtClean="0">
              <a:solidFill>
                <a:schemeClr val="accent4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Остаток средств –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476,9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280919" y="3936801"/>
            <a:ext cx="2520280" cy="807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Выделение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ОАО «ДВЭУК» </a:t>
            </a:r>
          </a:p>
          <a:p>
            <a:pPr algn="ctr">
              <a:defRPr/>
            </a:pPr>
            <a:r>
              <a:rPr lang="ru-RU" sz="105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6051,1 </a:t>
            </a:r>
            <a:r>
              <a:rPr lang="ru-RU" sz="1050" b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рублей на строительство  объектов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электросетевой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инфраструктуры</a:t>
            </a:r>
            <a:endParaRPr lang="ru-RU" sz="1050" b="1" dirty="0" smtClean="0">
              <a:solidFill>
                <a:schemeClr val="accent4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Остаток средств – </a:t>
            </a:r>
            <a:r>
              <a:rPr lang="ru-RU" sz="105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985,7 </a:t>
            </a:r>
            <a:r>
              <a:rPr lang="ru-RU" sz="1050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050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рублей</a:t>
            </a:r>
          </a:p>
        </p:txBody>
      </p:sp>
      <p:sp>
        <p:nvSpPr>
          <p:cNvPr id="57" name="Заголовок 56"/>
          <p:cNvSpPr>
            <a:spLocks noGrp="1"/>
          </p:cNvSpPr>
          <p:nvPr>
            <p:ph type="title"/>
          </p:nvPr>
        </p:nvSpPr>
        <p:spPr>
          <a:xfrm>
            <a:off x="1304925" y="166887"/>
            <a:ext cx="7432675" cy="615553"/>
          </a:xfrm>
        </p:spPr>
        <p:txBody>
          <a:bodyPr/>
          <a:lstStyle/>
          <a:p>
            <a:r>
              <a:rPr lang="ru-RU" sz="2000" dirty="0" smtClean="0">
                <a:solidFill>
                  <a:srgbClr val="FFFFFF"/>
                </a:solidFill>
                <a:cs typeface="Times New Roman" pitchFamily="18" charset="0"/>
              </a:rPr>
              <a:t>Финансирование проектов за счет взноса средств федерального бюджета в уставной капитал компаний</a:t>
            </a:r>
            <a:endParaRPr lang="ru-RU" dirty="0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10800000">
            <a:off x="3076631" y="3288729"/>
            <a:ext cx="1044048" cy="0"/>
          </a:xfrm>
          <a:prstGeom prst="line">
            <a:avLst/>
          </a:prstGeom>
          <a:ln>
            <a:solidFill>
              <a:srgbClr val="00206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4048671" y="3216721"/>
            <a:ext cx="1440160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ru-RU" sz="105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Перераспределение</a:t>
            </a:r>
            <a:endParaRPr lang="ru-RU" sz="1050" b="1" dirty="0">
              <a:solidFill>
                <a:srgbClr val="FF000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 rot="2937586" flipH="1">
            <a:off x="3697523" y="3289758"/>
            <a:ext cx="468000" cy="45719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 rot="18654412" flipH="1">
            <a:off x="3697150" y="3290073"/>
            <a:ext cx="468000" cy="45719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Системные вопросы - основные выводы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2247" y="1272505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настоящее время субъекты электроэнергетики не в состоянии обеспечивать развитие электроэнергетической отрасли за счет внутренних  и кредитных источников без ухудшения ключевых показателей деятельности.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Необходимо совершенствование механизмов инвестиционной деятельности в электроэнергетике, включая механизм финансирования проектов за счет средств федерального бюджета и рыночные механизмы.</a:t>
            </a:r>
            <a:endParaRPr lang="ru-RU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0975" y="1076325"/>
            <a:ext cx="8548688" cy="4762500"/>
          </a:xfrm>
          <a:prstGeom prst="rect">
            <a:avLst/>
          </a:prstGeom>
        </p:spPr>
        <p:txBody>
          <a:bodyPr/>
          <a:lstStyle/>
          <a:p>
            <a:pPr marL="0" lvl="1" indent="444500" algn="just" eaLnBrk="0" hangingPunct="0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100000"/>
              <a:buFont typeface="Symbol" pitchFamily="18" charset="2"/>
              <a:buChar char="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0" y="3313113"/>
            <a:ext cx="89614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895350" eaLnBrk="0" hangingPunct="0">
              <a:tabLst>
                <a:tab pos="357188" algn="l"/>
              </a:tabLst>
            </a:pPr>
            <a:r>
              <a:rPr lang="ru-RU" sz="2800" dirty="0" smtClean="0">
                <a:solidFill>
                  <a:srgbClr val="FFFFFF"/>
                </a:solidFill>
              </a:rPr>
              <a:t>Реализация объектов ДПМ</a:t>
            </a:r>
            <a:endParaRPr lang="en-US" sz="2800" dirty="0">
              <a:solidFill>
                <a:srgbClr val="FFFFFF"/>
              </a:solidFill>
            </a:endParaRPr>
          </a:p>
        </p:txBody>
      </p:sp>
      <p:cxnSp>
        <p:nvCxnSpPr>
          <p:cNvPr id="14" name="Прямая соединительная линия 21"/>
          <p:cNvCxnSpPr>
            <a:cxnSpLocks noChangeShapeType="1"/>
          </p:cNvCxnSpPr>
          <p:nvPr/>
        </p:nvCxnSpPr>
        <p:spPr bwMode="auto">
          <a:xfrm>
            <a:off x="933450" y="4002088"/>
            <a:ext cx="7126288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1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1008063" y="3059113"/>
            <a:ext cx="7126287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проектов в рамках договоров о поставке мощности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0" y="984472"/>
          <a:ext cx="8961437" cy="5759793"/>
        </p:xfrm>
        <a:graphic>
          <a:graphicData uri="http://schemas.openxmlformats.org/drawingml/2006/table">
            <a:tbl>
              <a:tblPr/>
              <a:tblGrid>
                <a:gridCol w="1456383"/>
                <a:gridCol w="2808312"/>
                <a:gridCol w="962809"/>
                <a:gridCol w="823380"/>
                <a:gridCol w="841103"/>
                <a:gridCol w="1117124"/>
                <a:gridCol w="952326"/>
              </a:tblGrid>
              <a:tr h="1498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Компания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Мощность объекта</a:t>
                      </a:r>
                      <a:r>
                        <a:rPr lang="ru-RU" sz="8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ДПМ, МВТ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1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2013 года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Плановая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Аттестованная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мощность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Фактическая дата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68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«ТГК-1»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Объект N4 (Гидроагрегат)  </a:t>
                      </a:r>
                      <a:r>
                        <a:rPr lang="ru-RU" sz="900" b="0" i="0" u="none" strike="noStrike" kern="1200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Лесогорской</a:t>
                      </a:r>
                      <a:r>
                        <a:rPr lang="ru-RU" sz="900" b="0" i="0" u="none" strike="noStrike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ГЭС-10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01.01.2013</a:t>
                      </a:r>
                      <a:endParaRPr lang="ru-RU" sz="900" b="0" i="0" u="none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01.01.2013</a:t>
                      </a:r>
                      <a:endParaRPr lang="ru-RU" sz="900" b="0" i="0" u="none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Введен в срок</a:t>
                      </a:r>
                      <a:endParaRPr lang="ru-RU" sz="900" b="0" i="0" u="none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</a:tr>
              <a:tr h="130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N12 (Гидроагрегат) 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Светогорской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ГЭС-11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01.04.2013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01.01.2013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Введен ранее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FDC7"/>
                    </a:solidFill>
                  </a:tcPr>
                </a:tc>
              </a:tr>
              <a:tr h="2134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Мосэнерго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N9 (ГТЭ-65) Территория ТЭЦ-9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61,5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30.06.2013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13068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«Волжская ТГК»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N4 (ГТУ) 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Новокуйбышевской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ТЭЦ-1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01.07.2013</a:t>
                      </a:r>
                      <a:endParaRPr lang="ru-RU" sz="900" b="0" i="0" u="none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229,5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3 месяца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9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N5 (ГТУ) 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Новокуйбышевской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ТЭЦ-1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N6 (ГТУ) 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Новокуйбышевской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ТЭЦ-1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93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ООО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Лукойл-Астраханьэнерго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N3 (ПГУ ТЭС) котельной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«Центральная» </a:t>
                      </a:r>
                    </a:p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(г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Астрахань)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01.05.2013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116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01.07.2013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2 месяца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N4 (ПГУ ТЭС)  котельной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«Центральная» </a:t>
                      </a:r>
                    </a:p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г. Астрахань)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Введен в срок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F9CB"/>
                    </a:solidFill>
                  </a:tcPr>
                </a:tc>
              </a:tr>
              <a:tr h="259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«ТГК-9»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№2 (ГТУ)  Пермской ТЭЦ-9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165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159,6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01.01.2014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Отставание 1 месяц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3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«ТГК-11»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N4 (ПТ-50-130, N12) ТЭЦ-3, Омский филиал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30.09.2013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1 месяц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N5 (ПГУ-90) ТЭЦ-3, Омский филиал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31.05.2013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81,9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01.07.2013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2 месяца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085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Кузбассэнерго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N5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Томь-Усинской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Томь-Усинская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2308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N4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Беловской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Беловская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259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Барнаульская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генерация»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N8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Барнаульской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ТЭЦ-2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259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«Назаровская ГРЭС»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N7 Назаровской ГРЭС Назаровская ГРЭС (блок N7)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415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30.09.2013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433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01.11.2013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2 месяца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0851">
                <a:tc rowSpan="4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«ИНТЕР 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РАО-Электрогенерация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N1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Южноуральской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ГРЭС-2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2308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N8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Черепетской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213,8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Срок ввода сорван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796B"/>
                    </a:solidFill>
                  </a:tcPr>
                </a:tc>
              </a:tr>
              <a:tr h="25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N1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Джубгинской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101,5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01.11.2013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1 месяц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N2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Джубгинской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31.10.2013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99,2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01.11.2013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Отставание 1 месяц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394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Фортум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N2 (ПГУ- 420)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Няганской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01.05.2012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420,9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01.04.2013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</a:tr>
              <a:tr h="1939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N1 (ПГУ- 420)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Няганской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01.08.2012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424,24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01.12.2013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</a:tr>
              <a:tr h="25932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«ИНТЕР </a:t>
                      </a:r>
                      <a:r>
                        <a:rPr lang="ru-RU" sz="900" b="0" i="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РАО-Электрогенерация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Блок </a:t>
                      </a:r>
                      <a:r>
                        <a:rPr lang="en-US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N4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Гусиноозерской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 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01.11.2012 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210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01.11.2013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</a:tr>
              <a:tr h="1939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ОАО </a:t>
                      </a:r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«Квадра»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N6 (ПГУ) </a:t>
                      </a:r>
                      <a:r>
                        <a:rPr lang="ru-RU" sz="900" b="0" i="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Новомосковская</a:t>
                      </a:r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ГРЭС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01.12.2012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187,65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01.06.2013</a:t>
                      </a:r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5353"/>
                    </a:solidFill>
                  </a:tcPr>
                </a:tc>
              </a:tr>
              <a:tr h="13068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2485,3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2659,0</a:t>
                      </a: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188" marR="2188" marT="2188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2188" marR="2188" marT="2188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0975" y="1076325"/>
            <a:ext cx="8548688" cy="4762500"/>
          </a:xfrm>
          <a:prstGeom prst="rect">
            <a:avLst/>
          </a:prstGeom>
        </p:spPr>
        <p:txBody>
          <a:bodyPr/>
          <a:lstStyle/>
          <a:p>
            <a:pPr marL="0" lvl="1" indent="444500" algn="just" eaLnBrk="0" hangingPunct="0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100000"/>
              <a:buFont typeface="Symbol" pitchFamily="18" charset="2"/>
              <a:buChar char="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376262" y="3098126"/>
            <a:ext cx="820891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defTabSz="895350" eaLnBrk="0" hangingPunct="0">
              <a:tabLst>
                <a:tab pos="357188" algn="l"/>
              </a:tabLst>
            </a:pPr>
            <a:r>
              <a:rPr lang="ru-RU" sz="2800" dirty="0" smtClean="0">
                <a:solidFill>
                  <a:srgbClr val="FFFFFF"/>
                </a:solidFill>
              </a:rPr>
              <a:t>Системные вопросы инвестиционной деятельности электроэнергетики</a:t>
            </a:r>
            <a:endParaRPr lang="en-US" sz="2800" dirty="0">
              <a:solidFill>
                <a:srgbClr val="FFFFFF"/>
              </a:solidFill>
            </a:endParaRPr>
          </a:p>
        </p:txBody>
      </p:sp>
      <p:cxnSp>
        <p:nvCxnSpPr>
          <p:cNvPr id="14" name="Прямая соединительная линия 21"/>
          <p:cNvCxnSpPr>
            <a:cxnSpLocks noChangeShapeType="1"/>
          </p:cNvCxnSpPr>
          <p:nvPr/>
        </p:nvCxnSpPr>
        <p:spPr bwMode="auto">
          <a:xfrm>
            <a:off x="933450" y="4002088"/>
            <a:ext cx="7126288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1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1008063" y="3059113"/>
            <a:ext cx="7126287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реализации проектов в рамках договоров о поставке мощности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6263" y="984473"/>
            <a:ext cx="835292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Практически все компании воспользовались возможностью переноса срока ввода.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ходе проведенных Минэнерго России проверок выявлены следующие проблемы: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ru-RU" sz="7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Низкая исполнительская дисциплина в отношении рекомендаций Минэнерго России, выданных по результатам ранее проведенных проверок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Несовершенство схемы управления проектами – схемы управления и реализации проектами перегружены и </a:t>
            </a:r>
            <a:r>
              <a:rPr lang="ru-RU" sz="14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неоптимальны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 недостаточен строительный контроль и технический надзор со стороны Заказчика и т.д.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Систематические отставания от графика строительно-монтажных работ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Фактическая численность строительно-монтажного персонала на строительной площадке ниже нормативной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Проблемы с финансовым состоянием генподрядчиков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Проблемы с синхронизацией сроков присоединение с сетевым объектам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Проблемы с претензионной работой в адрес контрагентов, нарушивших условия договоров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Неразвитость рынка генеральных подрядчиков с крупными портфелями реализованных проектов</a:t>
            </a:r>
          </a:p>
          <a:p>
            <a:pPr marL="0" lvl="1" algn="just"/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2013 году </a:t>
            </a:r>
            <a:r>
              <a:rPr lang="ru-RU" sz="1400" b="1" dirty="0" smtClean="0">
                <a:solidFill>
                  <a:srgbClr val="FF0000"/>
                </a:solidFill>
              </a:rPr>
              <a:t>сорваны сроки ввода по 6 объектам ДПМ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мощностью более 1 ГВт </a:t>
            </a:r>
            <a:b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(ОАО «ИНТЕР РАО – </a:t>
            </a:r>
            <a:r>
              <a:rPr lang="ru-RU" sz="14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Электрогенерация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ОАО «СГК», ОАО «</a:t>
            </a:r>
            <a:r>
              <a:rPr lang="ru-RU" sz="14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Мосэнерго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»), при этом следует отметить, что </a:t>
            </a:r>
            <a:r>
              <a:rPr lang="ru-RU" sz="1400" b="1" dirty="0" smtClean="0">
                <a:solidFill>
                  <a:srgbClr val="FF0000"/>
                </a:solidFill>
              </a:rPr>
              <a:t>практически все вводы из плана 2013 года введены с отставанием от 1 до 3 месяцев 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от установленного срока </a:t>
            </a:r>
          </a:p>
          <a:p>
            <a:pPr marL="0" lvl="1" algn="just"/>
            <a:endParaRPr lang="ru-RU" sz="14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0" lvl="1" algn="just"/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Кроме того, в 2013 году </a:t>
            </a:r>
            <a:r>
              <a:rPr lang="ru-RU" sz="1400" b="1" dirty="0" smtClean="0">
                <a:solidFill>
                  <a:srgbClr val="FF0000"/>
                </a:solidFill>
              </a:rPr>
              <a:t>было введено 4 объекта 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(ОАО «</a:t>
            </a:r>
            <a:r>
              <a:rPr lang="ru-RU" sz="14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Фортум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», ОАО «ИНТЕР РАО – </a:t>
            </a:r>
            <a:r>
              <a:rPr lang="ru-RU" sz="1400" dirty="0" err="1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Электрогенерация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, ОАО «Квадра»), мощностью более 1,2 ГВт  </a:t>
            </a:r>
            <a:r>
              <a:rPr lang="ru-RU" sz="1400" b="1" dirty="0" smtClean="0">
                <a:solidFill>
                  <a:srgbClr val="FF0000"/>
                </a:solidFill>
              </a:rPr>
              <a:t>из плана 2012 года</a:t>
            </a:r>
            <a:r>
              <a:rPr lang="ru-RU" sz="1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. Объекты введены с отставанием от 7 до 16 месяцев </a:t>
            </a:r>
          </a:p>
          <a:p>
            <a:pPr marL="800100" lvl="1" indent="-342900" algn="just"/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0975" y="1076325"/>
            <a:ext cx="8548688" cy="4762500"/>
          </a:xfrm>
          <a:prstGeom prst="rect">
            <a:avLst/>
          </a:prstGeom>
        </p:spPr>
        <p:txBody>
          <a:bodyPr/>
          <a:lstStyle/>
          <a:p>
            <a:pPr marL="0" lvl="1" indent="444500" algn="just" eaLnBrk="0" hangingPunct="0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100000"/>
              <a:buFont typeface="Symbol" pitchFamily="18" charset="2"/>
              <a:buChar char="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0" y="3098126"/>
            <a:ext cx="896143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895350" eaLnBrk="0" hangingPunct="0">
              <a:tabLst>
                <a:tab pos="357188" algn="l"/>
              </a:tabLst>
            </a:pPr>
            <a:r>
              <a:rPr lang="ru-RU" sz="2800" dirty="0" smtClean="0">
                <a:solidFill>
                  <a:srgbClr val="FFFFFF"/>
                </a:solidFill>
              </a:rPr>
              <a:t>Проверки Минэнерго России хода реализации инвестиционных проектов </a:t>
            </a:r>
            <a:endParaRPr lang="en-US" sz="2800" dirty="0">
              <a:solidFill>
                <a:srgbClr val="FFFFFF"/>
              </a:solidFill>
            </a:endParaRPr>
          </a:p>
        </p:txBody>
      </p:sp>
      <p:cxnSp>
        <p:nvCxnSpPr>
          <p:cNvPr id="14" name="Прямая соединительная линия 21"/>
          <p:cNvCxnSpPr>
            <a:cxnSpLocks noChangeShapeType="1"/>
          </p:cNvCxnSpPr>
          <p:nvPr/>
        </p:nvCxnSpPr>
        <p:spPr bwMode="auto">
          <a:xfrm>
            <a:off x="933450" y="4002088"/>
            <a:ext cx="7126288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1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1008063" y="3059113"/>
            <a:ext cx="7126287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Проверки Минэнерго России за 2013 год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4255" y="1128489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В соответствии с Правилами осуществления контроля за реализацией инвестиционных программ субъектов электроэнергетики, утвержденными постановлением Правительства Российской Федерации от 01.12.2009 № 977 «Об инвестиционных программах субъектов электроэнергетики», Минэнерго России осуществляет выездные проверки проектов, предусмотренных инвестиционными программами субъектов электроэнергетики, утвержденными Минэнерго России, а также проектов</a:t>
            </a:r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ДПМ.</a:t>
            </a: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      </a:t>
            </a:r>
          </a:p>
          <a:p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      </a:t>
            </a:r>
          </a:p>
          <a:p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6263" y="3144713"/>
            <a:ext cx="1872208" cy="72008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Проведено 89 проверок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4295" y="4008809"/>
            <a:ext cx="1872208" cy="57606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81 плановая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4295" y="4656881"/>
            <a:ext cx="1872208" cy="57606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8 внеплановых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9781" y="4404853"/>
            <a:ext cx="108012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endCxn id="7" idx="1"/>
          </p:cNvCxnSpPr>
          <p:nvPr/>
        </p:nvCxnSpPr>
        <p:spPr>
          <a:xfrm>
            <a:off x="520279" y="4944913"/>
            <a:ext cx="144016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1"/>
          </p:cNvCxnSpPr>
          <p:nvPr/>
        </p:nvCxnSpPr>
        <p:spPr>
          <a:xfrm rot="10800000">
            <a:off x="520279" y="4296841"/>
            <a:ext cx="144016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968551" y="3144713"/>
            <a:ext cx="2160240" cy="72008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29 генерирующих объектов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68551" y="4008809"/>
            <a:ext cx="2160240" cy="72008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60 сетевых объектов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56583" y="4800897"/>
            <a:ext cx="1872208" cy="576064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20 СВМ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2932547" y="4908909"/>
            <a:ext cx="36004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1" idx="1"/>
          </p:cNvCxnSpPr>
          <p:nvPr/>
        </p:nvCxnSpPr>
        <p:spPr>
          <a:xfrm>
            <a:off x="3112567" y="5088929"/>
            <a:ext cx="144016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5632847" y="2712665"/>
            <a:ext cx="2808312" cy="3528392"/>
          </a:xfrm>
          <a:prstGeom prst="roundRect">
            <a:avLst/>
          </a:prstGeom>
          <a:solidFill>
            <a:schemeClr val="accent1">
              <a:alpha val="29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Возможность ввода в эксплуатацию в срок</a:t>
            </a: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/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704855" y="3216721"/>
            <a:ext cx="2664296" cy="1368152"/>
          </a:xfrm>
          <a:prstGeom prst="roundRect">
            <a:avLst/>
          </a:prstGeom>
          <a:solidFill>
            <a:srgbClr val="DAF9CB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43 объектов: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14 генерирующих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29 сетевой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04855" y="4656881"/>
            <a:ext cx="2664296" cy="1368152"/>
          </a:xfrm>
          <a:prstGeom prst="roundRect">
            <a:avLst/>
          </a:prstGeom>
          <a:solidFill>
            <a:srgbClr val="FBD8D5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46 объектов: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15 генерирующих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31 сетевой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6263" y="5512266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По результатам проверок было выдано порядка 620 рекомендаций, </a:t>
            </a:r>
            <a:r>
              <a:rPr lang="ru-RU" dirty="0" smtClean="0">
                <a:solidFill>
                  <a:srgbClr val="FF0000"/>
                </a:solidFill>
              </a:rPr>
              <a:t>200 из которых не выполнено.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0975" y="1076325"/>
            <a:ext cx="8548688" cy="4762500"/>
          </a:xfrm>
          <a:prstGeom prst="rect">
            <a:avLst/>
          </a:prstGeom>
        </p:spPr>
        <p:txBody>
          <a:bodyPr/>
          <a:lstStyle/>
          <a:p>
            <a:pPr marL="0" lvl="1" indent="444500" algn="just" eaLnBrk="0" hangingPunct="0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100000"/>
              <a:buFont typeface="Symbol" pitchFamily="18" charset="2"/>
              <a:buChar char=""/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0" y="3313113"/>
            <a:ext cx="89614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defTabSz="895350" eaLnBrk="0" hangingPunct="0">
              <a:tabLst>
                <a:tab pos="357188" algn="l"/>
              </a:tabLst>
            </a:pPr>
            <a:r>
              <a:rPr lang="ru-RU" sz="2800">
                <a:solidFill>
                  <a:srgbClr val="FFFFFF"/>
                </a:solidFill>
              </a:rPr>
              <a:t>СПАСИБО ЗА ВНИМАНИЕ</a:t>
            </a:r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14" name="Прямая соединительная линия 21"/>
          <p:cNvCxnSpPr>
            <a:cxnSpLocks noChangeShapeType="1"/>
          </p:cNvCxnSpPr>
          <p:nvPr/>
        </p:nvCxnSpPr>
        <p:spPr bwMode="auto">
          <a:xfrm>
            <a:off x="933450" y="4002088"/>
            <a:ext cx="7126288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1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1008063" y="3059113"/>
            <a:ext cx="7126287" cy="63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04925" y="105331"/>
            <a:ext cx="7432675" cy="738664"/>
          </a:xfrm>
        </p:spPr>
        <p:txBody>
          <a:bodyPr/>
          <a:lstStyle/>
          <a:p>
            <a:r>
              <a:rPr lang="ru-RU" sz="2400" dirty="0" smtClean="0"/>
              <a:t>Инвестиционное планирование в системе рыночных отношений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05367" y="1248156"/>
            <a:ext cx="8561597" cy="3192701"/>
          </a:xfrm>
          <a:prstGeom prst="rect">
            <a:avLst/>
          </a:prstGeom>
          <a:noFill/>
          <a:ln>
            <a:noFill/>
          </a:ln>
          <a:extLst/>
        </p:spPr>
        <p:txBody>
          <a:bodyPr lIns="89611" tIns="44806" rIns="89611" bIns="44806"/>
          <a:lstStyle/>
          <a:p>
            <a:pPr algn="just" eaLnBrk="0" hangingPunct="0">
              <a:lnSpc>
                <a:spcPts val="1886"/>
              </a:lnSpc>
              <a:spcBef>
                <a:spcPct val="20000"/>
              </a:spcBef>
              <a:defRPr/>
            </a:pP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    В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отрасли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сохраняется высокая степень износа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энергетического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оборудования.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  <a:p>
            <a:pPr indent="-336042" algn="just" eaLnBrk="0" hangingPunct="0">
              <a:lnSpc>
                <a:spcPts val="1886"/>
              </a:lnSpc>
              <a:spcBef>
                <a:spcPts val="0"/>
              </a:spcBef>
              <a:defRPr/>
            </a:pP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    Реализация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программы ДПМ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разового «</a:t>
            </a:r>
            <a:r>
              <a:rPr kumimoji="1" lang="ru-RU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квази-рыночного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» механизма привлечения инвестиций с элементами централизованного планирования и рыночного контроля исполнения обязательств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создала предпосылки для проведения масштабной модернизации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генерирующего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оборудования при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этом, целевое виденье предусматривает,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что дальнейшие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инвестиционные решения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должны приниматься на основе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рыночных ценовых сигналов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без государственной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поддержки  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однако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, в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условиях действующих ограничений на темпы прироста цен на электроэнергию наблюдается недостаточная инвестиционная активность, направленная на модернизацию генерирующего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оборудования.</a:t>
            </a:r>
            <a:endParaRPr kumimoji="1" lang="en-US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  <a:p>
            <a:pPr algn="just" eaLnBrk="0" hangingPunct="0">
              <a:lnSpc>
                <a:spcPts val="1886"/>
              </a:lnSpc>
              <a:spcBef>
                <a:spcPct val="20000"/>
              </a:spcBef>
              <a:defRPr/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1" lang="ru-RU" sz="2000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232247" y="3936801"/>
            <a:ext cx="8493141" cy="5760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lIns="89611" tIns="44806" rIns="89611" bIns="44806"/>
          <a:lstStyle/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Развитие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инвестиционной активности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после окончания программы ДПМ –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предмет эволюцию модели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оптового и розничного рынка электрической энергии (мощности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).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205367" y="4800897"/>
            <a:ext cx="8493141" cy="103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/>
          <a:lstStyle/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Баланс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между централизованным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планированием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и контролем инвестиционной активности и принятием и исполнением инвестиционных обязательств исключительно в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системе рыночных отношений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достигается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 по мнению Минэнерго России в модели, предусматривающей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проведение  долгосрочных отборов </a:t>
            </a:r>
            <a:r>
              <a:rPr kumimoji="1"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</a:rPr>
              <a:t>мощности.</a:t>
            </a:r>
            <a:endParaRPr kumimoji="1" lang="ru-RU" b="1" dirty="0">
              <a:solidFill>
                <a:schemeClr val="tx2">
                  <a:lumMod val="90000"/>
                  <a:lumOff val="1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304925" y="105332"/>
            <a:ext cx="7432675" cy="738664"/>
          </a:xfrm>
        </p:spPr>
        <p:txBody>
          <a:bodyPr/>
          <a:lstStyle/>
          <a:p>
            <a:r>
              <a:rPr lang="ru-RU" sz="2400" dirty="0" smtClean="0">
                <a:latin typeface="+mn-lt"/>
              </a:rPr>
              <a:t>Инвестиционное планирование в системе государственного регулирования</a:t>
            </a:r>
            <a:endParaRPr lang="ru-RU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367" y="1366078"/>
            <a:ext cx="8561597" cy="1677257"/>
          </a:xfrm>
          <a:prstGeom prst="rect">
            <a:avLst/>
          </a:prstGeom>
          <a:noFill/>
          <a:ln>
            <a:noFill/>
          </a:ln>
          <a:extLst/>
        </p:spPr>
        <p:txBody>
          <a:bodyPr lIns="89611" tIns="44806" rIns="89611" bIns="44806"/>
          <a:lstStyle/>
          <a:p>
            <a:pPr algn="just" eaLnBrk="0" hangingPunct="0">
              <a:lnSpc>
                <a:spcPts val="1886"/>
              </a:lnSpc>
              <a:spcBef>
                <a:spcPct val="20000"/>
              </a:spcBef>
              <a:defRPr/>
            </a:pPr>
            <a:endParaRPr kumimoji="1" lang="ru-RU" sz="1400" dirty="0">
              <a:solidFill>
                <a:srgbClr val="10253F"/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1" lang="ru-RU" sz="1800" dirty="0">
              <a:solidFill>
                <a:srgbClr val="10253F"/>
              </a:solidFill>
              <a:latin typeface="+mn-lt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205367" y="3000697"/>
            <a:ext cx="8493141" cy="183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/>
          <a:lstStyle/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Действующая нормативно-правовая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база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не в достаточной степени обеспечивает развитие инвестиционной активности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на основе свободных двусторонних отношений. </a:t>
            </a:r>
          </a:p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Заключение двусторонних договоров возможно на ограниченный срок по регулируемым ценам (тарифам), равным тарифам, устанавливаемым для соответствующего поставщика электрической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энергии.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Это может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послужить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сдерживающим фактором для запуска инвестиционных проектов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нового строительств генерирующих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мощностей.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11270" name="TextBox 9"/>
          <p:cNvSpPr txBox="1">
            <a:spLocks noChangeArrowheads="1"/>
          </p:cNvSpPr>
          <p:nvPr/>
        </p:nvSpPr>
        <p:spPr bwMode="auto">
          <a:xfrm>
            <a:off x="205367" y="984473"/>
            <a:ext cx="8493141" cy="21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/>
          <a:lstStyle/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В действующую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программу ДПМ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не вошли генерирующие объекты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, расположенные в неценовых зонах оптового рынка и изолированных от ЕЭС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территориях, при 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этом, в настоящее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время существует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необходимость в выводе из эксплуатации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устаревшего и неэффективного генерирующего оборудования и строительство новых генерирующих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мощностей. 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В этой связи необходимо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, определить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эффективные механизмы вывода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генерирующего оборудования из эксплуатации и определить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критерий </a:t>
            </a:r>
            <a:r>
              <a:rPr kumimoji="1" lang="ru-RU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востребованности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</a:t>
            </a:r>
            <a:r>
              <a:rPr kumimoji="1"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генерации.</a:t>
            </a: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239595" y="5232945"/>
            <a:ext cx="8493141" cy="1090220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lIns="89611" tIns="44806" rIns="89611" bIns="44806"/>
          <a:lstStyle/>
          <a:p>
            <a:pPr indent="-336042" algn="just" eaLnBrk="0" hangingPunct="0">
              <a:lnSpc>
                <a:spcPts val="1886"/>
              </a:lnSpc>
              <a:spcBef>
                <a:spcPct val="20000"/>
              </a:spcBef>
            </a:pP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Развитие инвестиционной активности на территориях с ограниченной конкуренцией целесообразно проводить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с переходом к долгосрочному тарифному регулированию</a:t>
            </a:r>
            <a:r>
              <a:rPr kumimoji="1"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 и нормативному обеспечению возможности заключения соответствующих </a:t>
            </a:r>
            <a:r>
              <a:rPr kumimoji="1" lang="ru-RU" b="1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долгосрочных свободных двусторонних </a:t>
            </a:r>
            <a:r>
              <a:rPr kumimoji="1"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договоров.</a:t>
            </a:r>
            <a:endParaRPr kumimoji="1" lang="ru-RU" b="1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  <a:p>
            <a:pPr marL="336042" indent="-336042" algn="just" eaLnBrk="0" hangingPunct="0">
              <a:lnSpc>
                <a:spcPts val="1886"/>
              </a:lnSpc>
              <a:spcBef>
                <a:spcPct val="20000"/>
              </a:spcBef>
            </a:pPr>
            <a:endParaRPr kumimoji="1" lang="ru-RU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5807" y="1666366"/>
            <a:ext cx="8539814" cy="1906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>
            <a:spAutoFit/>
          </a:bodyPr>
          <a:lstStyle/>
          <a:p>
            <a:endParaRPr lang="ru-RU" sz="2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000" b="1" i="1" dirty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  <a:p>
            <a:endParaRPr lang="ru-RU" sz="1400" b="1" i="1" dirty="0">
              <a:solidFill>
                <a:schemeClr val="tx2">
                  <a:lumMod val="90000"/>
                  <a:lumOff val="1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04925" y="105331"/>
            <a:ext cx="7432675" cy="738664"/>
          </a:xfrm>
        </p:spPr>
        <p:txBody>
          <a:bodyPr/>
          <a:lstStyle/>
          <a:p>
            <a:r>
              <a:rPr lang="ru-RU" sz="2400" dirty="0" smtClean="0">
                <a:latin typeface="+mn-lt"/>
              </a:rPr>
              <a:t>Вывод из эксплуатации генерирующего оборудования</a:t>
            </a:r>
            <a:endParaRPr lang="ru-RU" sz="2000" dirty="0">
              <a:latin typeface="+mn-lt"/>
            </a:endParaRPr>
          </a:p>
        </p:txBody>
      </p:sp>
      <p:sp>
        <p:nvSpPr>
          <p:cNvPr id="14340" name="Содержимое 10"/>
          <p:cNvSpPr>
            <a:spLocks noGrp="1"/>
          </p:cNvSpPr>
          <p:nvPr>
            <p:ph idx="4294967295"/>
          </p:nvPr>
        </p:nvSpPr>
        <p:spPr bwMode="auto">
          <a:xfrm>
            <a:off x="160238" y="1128489"/>
            <a:ext cx="8640961" cy="5507355"/>
          </a:xfrm>
          <a:ln>
            <a:miter lim="800000"/>
            <a:headEnd/>
            <a:tailEnd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настоящее время объем генерирующих мощностей, п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оставляющих мощность в вынужденном режиме составляет порядка 10 </a:t>
            </a:r>
            <a:r>
              <a:rPr lang="ru-RU" altLang="ru-RU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ГВт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.</a:t>
            </a: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Font typeface="Arial" pitchFamily="34" charset="0"/>
              <a:buNone/>
            </a:pPr>
            <a:endParaRPr lang="ru-RU" altLang="ru-RU" sz="16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cs typeface="Arial" pitchFamily="34" charset="0"/>
              </a:rPr>
              <a:t>Стоимость вынужденных мощностей 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«по теплу» составляет 9,2 </a:t>
            </a:r>
            <a:r>
              <a:rPr lang="ru-RU" altLang="ru-RU" sz="1600" b="1" dirty="0" err="1">
                <a:solidFill>
                  <a:srgbClr val="FF0000"/>
                </a:solidFill>
                <a:cs typeface="Arial" pitchFamily="34" charset="0"/>
              </a:rPr>
              <a:t>млрд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cs typeface="Arial" pitchFamily="34" charset="0"/>
              </a:rPr>
              <a:t>руб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, </a:t>
            </a:r>
            <a:endParaRPr lang="ru-RU" altLang="ru-RU" sz="16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cs typeface="Arial" pitchFamily="34" charset="0"/>
              </a:rPr>
              <a:t>«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по электрике» 16,5 </a:t>
            </a:r>
            <a:r>
              <a:rPr lang="ru-RU" altLang="ru-RU" sz="1600" b="1" dirty="0" err="1">
                <a:solidFill>
                  <a:srgbClr val="FF0000"/>
                </a:solidFill>
                <a:cs typeface="Arial" pitchFamily="34" charset="0"/>
              </a:rPr>
              <a:t>млрд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altLang="ru-RU" sz="1600" b="1" dirty="0" err="1">
                <a:solidFill>
                  <a:srgbClr val="FF0000"/>
                </a:solidFill>
                <a:cs typeface="Arial" pitchFamily="34" charset="0"/>
              </a:rPr>
              <a:t>руб</a:t>
            </a:r>
            <a:r>
              <a:rPr lang="ru-RU" altLang="ru-RU" sz="1600" b="1" dirty="0">
                <a:solidFill>
                  <a:srgbClr val="FF0000"/>
                </a:solidFill>
                <a:cs typeface="Arial" pitchFamily="34" charset="0"/>
              </a:rPr>
              <a:t> в год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настоящее время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отсутствуют реальные механизмы вывода из эксплуатации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неэффективной генерации. В этой связи ведется разработка программы мероприятий, направленных на обеспечение физической возможности вывода из эксплуатации (консервации) неэффективной </a:t>
            </a:r>
            <a:r>
              <a:rPr lang="ru-RU" alt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мощности.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рамках разработанного Минэнерго России проекта Постановления РФ </a:t>
            </a:r>
            <a:r>
              <a:rPr lang="ru-RU" alt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предлагается </a:t>
            </a:r>
            <a:br>
              <a:rPr lang="ru-RU" alt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</a:br>
            <a:r>
              <a:rPr lang="ru-RU" altLang="ru-RU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 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01.06.2017 мощность вынужденных «по теплу» не </a:t>
            </a:r>
            <a:r>
              <a:rPr lang="ru-RU" altLang="ru-RU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оплачивать, </a:t>
            </a:r>
            <a:r>
              <a:rPr lang="ru-RU" alt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исключить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участие неэффективной генерации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старше 55 лет с давлением</a:t>
            </a:r>
            <a:r>
              <a:rPr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свежего пара 9 </a:t>
            </a:r>
            <a:r>
              <a:rPr lang="ru-RU" altLang="ru-RU" sz="1600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атм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–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7 337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МВт, в том числе не включавшихся в ОЗП предшествующего года (КИУМ &lt; 30%) -  </a:t>
            </a:r>
            <a:r>
              <a:rPr lang="ru-RU" altLang="ru-RU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2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844 </a:t>
            </a:r>
            <a:r>
              <a:rPr lang="ru-RU" altLang="ru-RU" sz="1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МВт.</a:t>
            </a: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Дополнительно Минэнерго России ведет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разработку предложений по совершенствованию процедуры вывода из эксплуатации</a:t>
            </a:r>
            <a:r>
              <a:rPr lang="ru-RU" altLang="ru-RU" sz="16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, которая предполагает опробование и утверждение критериев, требований и регламентов исполнения комплекса мероприятий, во том числе, </a:t>
            </a:r>
            <a:r>
              <a:rPr lang="ru-RU" altLang="ru-RU" sz="16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выкуп объекта генерации, разработка и реализация замещающих процедур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None/>
            </a:pPr>
            <a:endParaRPr lang="ru-RU" altLang="ru-RU" sz="16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4925" y="182276"/>
            <a:ext cx="7432675" cy="584775"/>
          </a:xfrm>
        </p:spPr>
        <p:txBody>
          <a:bodyPr/>
          <a:lstStyle/>
          <a:p>
            <a:r>
              <a:rPr lang="ru-RU" dirty="0" smtClean="0"/>
              <a:t>Основные системные вопросы инвестиционной деятельности электроэнергетики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255" y="1272505"/>
            <a:ext cx="8408713" cy="48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9611" tIns="44806" rIns="89611" bIns="44806" anchor="ctr">
            <a:spAutoFit/>
          </a:bodyPr>
          <a:lstStyle/>
          <a:p>
            <a:pPr algn="just" eaLnBrk="0" hangingPunct="0">
              <a:spcAft>
                <a:spcPts val="600"/>
              </a:spcAft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Необходимость корректировки системы инвестиционного планирования и контроля за реализацией инвестиционных программ субъектов электроэнергетики</a:t>
            </a:r>
          </a:p>
          <a:p>
            <a:pPr algn="just" eaLnBrk="0" hangingPunct="0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Снижение инвестиционного потенциала субъектов электроэнергетики, связанное с ограниченностью источников финансирования инвестиционных программ:</a:t>
            </a: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Платежная дисциплина</a:t>
            </a: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Ограничения при тарифном регулировании</a:t>
            </a:r>
            <a:b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в </a:t>
            </a:r>
            <a:r>
              <a:rPr lang="ru-RU" b="1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электросетевом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комплексе</a:t>
            </a: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Динамика кредитной нагрузки и задолженности компании</a:t>
            </a: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Обеспеченность источниками финансирования технологического присоединения </a:t>
            </a:r>
          </a:p>
          <a:p>
            <a:pPr algn="just" eaLnBrk="0" hangingPunct="0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Несовершенный механизм финансирования инвестиционных проектов за счет средств федерального бюджета путем дополнительной эмиссии акций:</a:t>
            </a: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Риски реализации проектов с привлечением средств федерального бюджета путем участия Российской Федерации в уставных капиталах</a:t>
            </a:r>
            <a:endParaRPr lang="ru-RU" b="1" dirty="0" smtClean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Times New Roman" pitchFamily="18" charset="0"/>
            </a:endParaRPr>
          </a:p>
          <a:p>
            <a:pPr lvl="1" algn="just" eaLnBrk="0" hangingPunct="0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Отсутствие механизма перераспределения/возврата бюджетных средств, невостребованных в ходе реализации проекта</a:t>
            </a:r>
          </a:p>
          <a:p>
            <a:pPr algn="just" eaLnBrk="0" hangingPunct="0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Times New Roman" pitchFamily="18" charset="0"/>
              </a:rPr>
              <a:t>Дисциплина исполнения договоров о поставке мощности</a:t>
            </a:r>
            <a:endParaRPr lang="ru-RU" b="1" dirty="0" smtClean="0">
              <a:solidFill>
                <a:schemeClr val="tx2">
                  <a:lumMod val="90000"/>
                  <a:lumOff val="1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8"/>
          <p:cNvSpPr txBox="1">
            <a:spLocks/>
          </p:cNvSpPr>
          <p:nvPr/>
        </p:nvSpPr>
        <p:spPr bwMode="auto">
          <a:xfrm>
            <a:off x="8272463" y="909638"/>
            <a:ext cx="6889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/>
          <a:lstStyle/>
          <a:p>
            <a:pPr algn="r" defTabSz="895350"/>
            <a:fld id="{D52F89BC-AF13-473B-9EA9-4953237AE1FB}" type="slidenum">
              <a:rPr lang="ru-RU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pPr algn="r" defTabSz="895350"/>
              <a:t>6</a:t>
            </a:fld>
            <a:endParaRPr lang="ru-RU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0239" y="5953025"/>
            <a:ext cx="8673406" cy="46037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/>
          <a:p>
            <a:pPr algn="ctr" defTabSz="896112">
              <a:defRPr/>
            </a:pPr>
            <a:r>
              <a:rPr lang="ru-RU" sz="1200" b="1" dirty="0">
                <a:solidFill>
                  <a:srgbClr val="00B050"/>
                </a:solidFill>
                <a:latin typeface="Calibri" pitchFamily="34" charset="0"/>
              </a:rPr>
              <a:t>Минэнерго России подготовило изменения в постановление Правительства Российской Федерации от 01.12.2009 № 977 </a:t>
            </a:r>
          </a:p>
          <a:p>
            <a:pPr algn="ctr" defTabSz="896112">
              <a:defRPr/>
            </a:pPr>
            <a:r>
              <a:rPr lang="ru-RU" sz="1200" b="1" dirty="0">
                <a:solidFill>
                  <a:srgbClr val="00B050"/>
                </a:solidFill>
                <a:latin typeface="Calibri" pitchFamily="34" charset="0"/>
              </a:rPr>
              <a:t>«Об инвестиционных программах субъектов электроэнергетики</a:t>
            </a: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>»</a:t>
            </a:r>
            <a:endParaRPr lang="ru-RU" sz="1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6263" y="1056481"/>
            <a:ext cx="8208963" cy="65246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          Корректировка критериев отнесения субъектов электроэнергетики, инвестиционные программы которых утверждаются уполномоченными федеральными и региональными 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органами исполнительной власти</a:t>
            </a:r>
            <a:endParaRPr lang="ru-RU" sz="14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0038" y="3671094"/>
            <a:ext cx="2619375" cy="83978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Обязательное применение при разработке и утверждении ИПР укрупненных нормативов цены капитального строительства объектов электроэнергетики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0038" y="2431256"/>
            <a:ext cx="2619375" cy="113506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Формирование ИПР сетевых организаций на основании целевых показателей, устанавливаемых в порядке, утвержденном Министерством энергетики Российской Федерации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851176" y="4407694"/>
            <a:ext cx="2484437" cy="137953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Согласование ИПР смежных сетевых организаций в целях синхронизации развития магистральной и распределительной электросетевой инфраструктуры в том числе через механизм общественного обсуждения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519763" y="2431256"/>
            <a:ext cx="3317875" cy="58896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Публичность и оптимизация процессов представления и согласования проектов ИПР (использование портала </a:t>
            </a:r>
            <a:r>
              <a:rPr lang="en-US" sz="1100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gosuslugi.ru</a:t>
            </a:r>
            <a:r>
              <a:rPr lang="en-US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)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519763" y="3132931"/>
            <a:ext cx="3317875" cy="61753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Общественное обсуждение ИПР (рассмотрение мотивированных замечаний и предложений потребителей к ИПР)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519763" y="3840956"/>
            <a:ext cx="3317875" cy="134143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Рассмотрение на </a:t>
            </a: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Правительственной комиссии </a:t>
            </a:r>
            <a:r>
              <a:rPr lang="ru-RU" sz="11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по вопросам развития электроэнергетики </a:t>
            </a: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потребителей (высшим исполнительным органом государственной власти субъекта РФ) обращений совета потребителей (межотраслевых советов потребителей) по вопросам учета замечаний к проектам ИПР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0038" y="4615656"/>
            <a:ext cx="2619375" cy="105092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Использование результатов технологического и ценового аудита при утверждении инвестиционных программ субъектов электроэнергетики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48001" y="2431256"/>
            <a:ext cx="2486025" cy="131921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Синхронизация мероприятий ИПР сетевых организаций с утвержденными схемой и программой развития ЕЭС России и схемами и программами развития электроэнергетики субъектов Российской Федерации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48001" y="3858419"/>
            <a:ext cx="2486025" cy="47148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Синхронизация ИПР со схемами территориального планирования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17423" name="Овал 30"/>
          <p:cNvSpPr>
            <a:spLocks noChangeArrowheads="1"/>
          </p:cNvSpPr>
          <p:nvPr/>
        </p:nvSpPr>
        <p:spPr bwMode="auto">
          <a:xfrm>
            <a:off x="487388" y="1056481"/>
            <a:ext cx="387350" cy="38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70560" tIns="10584" rIns="70560" bIns="10584" anchor="ctr"/>
          <a:lstStyle/>
          <a:p>
            <a:pPr algn="ctr" defTabSz="895350">
              <a:defRPr/>
            </a:pP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0038" y="1955006"/>
            <a:ext cx="2619375" cy="42068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 defTabSz="8961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/>
              </a:rPr>
              <a:t>     Формирование ИПР</a:t>
            </a:r>
          </a:p>
        </p:txBody>
      </p:sp>
      <p:sp>
        <p:nvSpPr>
          <p:cNvPr id="17425" name="Овал 33"/>
          <p:cNvSpPr>
            <a:spLocks noChangeArrowheads="1"/>
          </p:cNvSpPr>
          <p:nvPr/>
        </p:nvSpPr>
        <p:spPr bwMode="auto">
          <a:xfrm>
            <a:off x="100038" y="1955006"/>
            <a:ext cx="387350" cy="38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70560" tIns="10584" rIns="70560" bIns="10584" anchor="ctr"/>
          <a:lstStyle/>
          <a:p>
            <a:pPr algn="ctr" defTabSz="895350">
              <a:defRPr/>
            </a:pPr>
            <a:r>
              <a:rPr lang="ru-RU" sz="2000" b="1">
                <a:solidFill>
                  <a:schemeClr val="tx2">
                    <a:lumMod val="90000"/>
                    <a:lumOff val="10000"/>
                  </a:schemeClr>
                </a:solidFill>
              </a:rPr>
              <a:t>2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849588" y="1955006"/>
            <a:ext cx="2484438" cy="42068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 defTabSz="8961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/>
              </a:rPr>
              <a:t>       Синхронизация ИПР</a:t>
            </a:r>
          </a:p>
        </p:txBody>
      </p:sp>
      <p:sp>
        <p:nvSpPr>
          <p:cNvPr id="17427" name="Овал 35"/>
          <p:cNvSpPr>
            <a:spLocks noChangeArrowheads="1"/>
          </p:cNvSpPr>
          <p:nvPr/>
        </p:nvSpPr>
        <p:spPr bwMode="auto">
          <a:xfrm>
            <a:off x="2849588" y="1955006"/>
            <a:ext cx="387350" cy="38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70560" tIns="10584" rIns="70560" bIns="10584" anchor="ctr"/>
          <a:lstStyle/>
          <a:p>
            <a:pPr algn="ctr" defTabSz="895350">
              <a:defRPr/>
            </a:pPr>
            <a:r>
              <a:rPr lang="ru-RU" sz="2000" b="1">
                <a:solidFill>
                  <a:schemeClr val="tx2">
                    <a:lumMod val="90000"/>
                    <a:lumOff val="10000"/>
                  </a:schemeClr>
                </a:solidFill>
              </a:rPr>
              <a:t>3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519763" y="1955006"/>
            <a:ext cx="3317875" cy="42068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89611" tIns="44806" rIns="89611" bIns="44806" anchor="ctr"/>
          <a:lstStyle/>
          <a:p>
            <a:pPr algn="ctr" defTabSz="8961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/>
              </a:rPr>
              <a:t>       Общественный контроль</a:t>
            </a:r>
          </a:p>
        </p:txBody>
      </p:sp>
      <p:sp>
        <p:nvSpPr>
          <p:cNvPr id="17429" name="Овал 37"/>
          <p:cNvSpPr>
            <a:spLocks noChangeArrowheads="1"/>
          </p:cNvSpPr>
          <p:nvPr/>
        </p:nvSpPr>
        <p:spPr bwMode="auto">
          <a:xfrm>
            <a:off x="5519763" y="1988344"/>
            <a:ext cx="387350" cy="3873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lIns="70560" tIns="10584" rIns="70560" bIns="10584" anchor="ctr"/>
          <a:lstStyle/>
          <a:p>
            <a:pPr algn="ctr" defTabSz="895350">
              <a:defRPr/>
            </a:pPr>
            <a:r>
              <a:rPr lang="ru-RU" sz="2000" b="1">
                <a:solidFill>
                  <a:schemeClr val="tx2">
                    <a:lumMod val="90000"/>
                    <a:lumOff val="10000"/>
                  </a:schemeClr>
                </a:solidFill>
              </a:rPr>
              <a:t>4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519763" y="5315744"/>
            <a:ext cx="3317875" cy="47148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Совершенствование правил контроля за реализацией ИПР</a:t>
            </a:r>
            <a:endParaRPr lang="ru-RU" sz="11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1304925" y="197664"/>
            <a:ext cx="7432675" cy="553998"/>
          </a:xfrm>
        </p:spPr>
        <p:txBody>
          <a:bodyPr/>
          <a:lstStyle/>
          <a:p>
            <a:r>
              <a:rPr lang="ru-RU" sz="1800" dirty="0" smtClean="0">
                <a:solidFill>
                  <a:srgbClr val="FFFFFF"/>
                </a:solidFill>
                <a:latin typeface="Franklin Gothic Book" pitchFamily="34" charset="0"/>
              </a:rPr>
              <a:t>Совершенствование правил утверждения и контроля за реализацией инвестиционных программ (ИПР) субъектов электроэнергетики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Номер слайда 8"/>
          <p:cNvSpPr txBox="1">
            <a:spLocks/>
          </p:cNvSpPr>
          <p:nvPr/>
        </p:nvSpPr>
        <p:spPr bwMode="auto">
          <a:xfrm>
            <a:off x="8272463" y="909638"/>
            <a:ext cx="6889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611" tIns="44806" rIns="89611" bIns="44806"/>
          <a:lstStyle/>
          <a:p>
            <a:pPr algn="r" defTabSz="895350"/>
            <a:fld id="{D52F89BC-AF13-473B-9EA9-4953237AE1FB}" type="slidenum">
              <a:rPr lang="ru-RU">
                <a:solidFill>
                  <a:srgbClr val="FFFFFF"/>
                </a:solidFill>
                <a:latin typeface="Calibri" pitchFamily="34" charset="0"/>
              </a:rPr>
              <a:pPr algn="r" defTabSz="895350"/>
              <a:t>7</a:t>
            </a:fld>
            <a:endParaRPr lang="ru-RU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0239" y="5737001"/>
            <a:ext cx="8673406" cy="64448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/>
          <a:p>
            <a:pPr algn="ctr" defTabSz="896112">
              <a:defRPr/>
            </a:pP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>Минэнерго России планируется подготовка </a:t>
            </a:r>
            <a:r>
              <a:rPr lang="ru-RU" sz="1200" b="1" dirty="0">
                <a:solidFill>
                  <a:srgbClr val="00B050"/>
                </a:solidFill>
                <a:latin typeface="Calibri" pitchFamily="34" charset="0"/>
              </a:rPr>
              <a:t>изменений в постановление Правительства Российской Федерации  от 17.10.2009 </a:t>
            </a: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</a:b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>№ </a:t>
            </a:r>
            <a:r>
              <a:rPr lang="ru-RU" sz="1200" b="1" dirty="0">
                <a:solidFill>
                  <a:srgbClr val="00B050"/>
                </a:solidFill>
                <a:latin typeface="Calibri" pitchFamily="34" charset="0"/>
              </a:rPr>
              <a:t>823 «О схемах и программах перспективного развития электроэнергетики » и иные акты Правительства Российской </a:t>
            </a: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>Федерации</a:t>
            </a:r>
            <a:endParaRPr lang="ru-RU" sz="1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416823" y="4224833"/>
            <a:ext cx="3398293" cy="118135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Повышение качества планирования за счет вовлечения в процесс подготовки схем и программ экспертов и </a:t>
            </a:r>
            <a:r>
              <a:rPr lang="ru-RU" sz="1400" b="1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широкого круга </a:t>
            </a: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заинтересованных лиц</a:t>
            </a:r>
            <a:endParaRPr lang="ru-RU" sz="14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23" name="Схема 22"/>
          <p:cNvGraphicFramePr/>
          <p:nvPr/>
        </p:nvGraphicFramePr>
        <p:xfrm>
          <a:off x="121490" y="1365559"/>
          <a:ext cx="4913194" cy="413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" name="Скругленный прямоугольник 24"/>
          <p:cNvSpPr/>
          <p:nvPr/>
        </p:nvSpPr>
        <p:spPr>
          <a:xfrm>
            <a:off x="5416823" y="1350789"/>
            <a:ext cx="3398293" cy="123936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Повышение качества разработки стратегических документов в сфере электроэнергетики и прозрачности полученных результатов для широкого круга заинтересованных лиц</a:t>
            </a:r>
            <a:endParaRPr lang="ru-RU" sz="1400" b="1" kern="0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416823" y="2820765"/>
            <a:ext cx="3398293" cy="117818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9611" tIns="44806" rIns="89611" bIns="44806" anchor="ctr"/>
          <a:lstStyle/>
          <a:p>
            <a:pPr lvl="0" algn="ctr"/>
            <a:r>
              <a:rPr lang="ru-RU" sz="14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</a:rPr>
              <a:t>Повышение ответственности органов исполнительной власти за качество разрабатываемых планов и  прогнозов развития электроэнергетики</a:t>
            </a:r>
            <a:endParaRPr lang="ru-RU" sz="1400" b="1" dirty="0">
              <a:solidFill>
                <a:schemeClr val="tx2">
                  <a:lumMod val="90000"/>
                  <a:lumOff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4510444" y="1543621"/>
            <a:ext cx="573206" cy="756553"/>
          </a:xfrm>
          <a:prstGeom prst="rightArrow">
            <a:avLst/>
          </a:pr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4726468" y="4557962"/>
            <a:ext cx="573206" cy="756553"/>
          </a:xfrm>
          <a:prstGeom prst="rightArrow">
            <a:avLst/>
          </a:pr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4654460" y="3031581"/>
            <a:ext cx="573206" cy="756553"/>
          </a:xfrm>
          <a:prstGeom prst="rightArrow">
            <a:avLst/>
          </a:prstGeom>
          <a:solidFill>
            <a:schemeClr val="tx2">
              <a:lumMod val="90000"/>
              <a:lumOff val="1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err="1" smtClean="0">
              <a:solidFill>
                <a:schemeClr val="tx1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304925" y="197664"/>
            <a:ext cx="7432675" cy="553998"/>
          </a:xfrm>
        </p:spPr>
        <p:txBody>
          <a:bodyPr/>
          <a:lstStyle/>
          <a:p>
            <a:r>
              <a:rPr lang="ru-RU" sz="1800" dirty="0" smtClean="0">
                <a:solidFill>
                  <a:srgbClr val="FFFFFF"/>
                </a:solidFill>
                <a:latin typeface="Franklin Gothic Book" pitchFamily="34" charset="0"/>
              </a:rPr>
              <a:t>Основные направления совершенствования порядка разработки схем и программ  перспективного развития электроэнергетики</a:t>
            </a:r>
            <a:endParaRPr lang="ru-RU" sz="1800" dirty="0">
              <a:solidFill>
                <a:srgbClr val="FFFFFF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48271" y="3648769"/>
          <a:ext cx="4536504" cy="24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Задолженность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по федеральным округам</a:t>
                      </a:r>
                      <a:endParaRPr lang="ru-RU" sz="1000" b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marL="89614" marR="89614" marT="44810" marB="44810"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задолженности на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оптовом рынке электроэнергии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47540"/>
              </p:ext>
            </p:extLst>
          </p:nvPr>
        </p:nvGraphicFramePr>
        <p:xfrm>
          <a:off x="160239" y="3864793"/>
          <a:ext cx="4968553" cy="227681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6144"/>
                <a:gridCol w="648072"/>
                <a:gridCol w="648072"/>
                <a:gridCol w="648072"/>
                <a:gridCol w="576064"/>
                <a:gridCol w="576064"/>
                <a:gridCol w="576065"/>
              </a:tblGrid>
              <a:tr h="26885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Наименования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федерального округа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За покупку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на 01.01.2014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За покупку 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на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29.05.2014</a:t>
                      </a:r>
                      <a:endParaRPr lang="ru-RU" sz="800" b="1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Прирост(+) снижение (-) за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 %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оплаты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5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2014 год на29.05.2014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2013 год на </a:t>
                      </a:r>
                      <a:endParaRPr lang="ru-RU" sz="800" b="1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29.05.2013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в                 МАЕ                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50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Центральный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8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309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669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3 640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5598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Южный ФО 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797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582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786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713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Северо-западный ФО 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575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979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597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713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Дальневосточный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629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501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128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5598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Сибирский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3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445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229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215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102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5598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Уральский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221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123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568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Приволжский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132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021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111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713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Северо-Кавказский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ФО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23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160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25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919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758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81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80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68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568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ОРЭ 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48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268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45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024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3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244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100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99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713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i="1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в т.ч.  ГП ДЗО </a:t>
                      </a:r>
                      <a:r>
                        <a:rPr lang="ru-RU" sz="800" i="1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Россети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23</a:t>
                      </a:r>
                      <a:r>
                        <a:rPr lang="ru-RU" sz="800" i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780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26</a:t>
                      </a:r>
                      <a:r>
                        <a:rPr lang="ru-RU" sz="800" i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590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2</a:t>
                      </a:r>
                      <a:r>
                        <a:rPr lang="ru-RU" sz="800" i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810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68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67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i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+mn-lt"/>
                        </a:rPr>
                        <a:t>39</a:t>
                      </a:r>
                      <a:endParaRPr lang="ru-RU" sz="800" b="1" i="1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54091733"/>
              </p:ext>
            </p:extLst>
          </p:nvPr>
        </p:nvGraphicFramePr>
        <p:xfrm>
          <a:off x="175928" y="1056481"/>
          <a:ext cx="878551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632847" y="3648769"/>
          <a:ext cx="2880320" cy="38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</a:tblGrid>
              <a:tr h="388352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Крупнейшие</a:t>
                      </a:r>
                      <a:r>
                        <a:rPr lang="ru-RU" sz="1000" b="0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должники</a:t>
                      </a:r>
                      <a:endParaRPr lang="ru-RU" sz="1000" b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 marL="89614" marR="89614" marT="44810" marB="4481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72807" y="3864793"/>
          <a:ext cx="3570567" cy="230425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539039"/>
                <a:gridCol w="660123"/>
                <a:gridCol w="683949"/>
                <a:gridCol w="687456"/>
              </a:tblGrid>
              <a:tr h="1434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Наименование 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энергосбытовой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компании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Задолженность на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Прирост(+)/  снижение(-)               в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2014г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0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01.01.2014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29.05.2014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5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"Архангельская сбытовая компания"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552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-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521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735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Волгоградэнергосбыт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409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150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740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2785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"Дагестанская 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энергосбытовая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компания" 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10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144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745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600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Ингушэнерго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429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461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32,1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Каббалкэнерго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106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160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54,2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Севкавказэнерго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286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415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129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 "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Нурэнерго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"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932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841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909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ОАО"</a:t>
                      </a:r>
                      <a:r>
                        <a:rPr lang="ru-RU" sz="800" u="none" strike="noStrike" dirty="0" err="1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Тываэнергосбыт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»</a:t>
                      </a:r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 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447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509</a:t>
                      </a:r>
                      <a:endParaRPr lang="ru-RU" sz="800" b="0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62</a:t>
                      </a:r>
                      <a:endParaRPr lang="ru-RU" sz="800" b="0" i="0" u="none" strike="noStrike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ГП ДЗО </a:t>
                      </a:r>
                      <a:r>
                        <a:rPr lang="ru-RU" sz="800" u="none" strike="noStrike" dirty="0" err="1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Россети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23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780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26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590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</a:t>
                      </a:r>
                      <a:r>
                        <a:rPr lang="ru-RU" sz="800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810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  <a:tr h="1657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Итого контролируемые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30</a:t>
                      </a:r>
                      <a:r>
                        <a:rPr lang="ru-RU" sz="800" b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166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32</a:t>
                      </a:r>
                      <a:r>
                        <a:rPr lang="ru-RU" sz="800" b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813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2</a:t>
                      </a:r>
                      <a:r>
                        <a:rPr lang="ru-RU" sz="800" b="1" u="none" strike="noStrike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ru-RU" sz="800" b="1" u="none" strike="noStrike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647</a:t>
                      </a:r>
                      <a:endParaRPr lang="ru-RU" sz="800" b="1" i="0" u="none" strike="noStrike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+mn-lt"/>
                      </a:endParaRPr>
                    </a:p>
                  </a:txBody>
                  <a:tcPr marL="7373" marR="7373" marT="7373" marB="0" anchor="ctr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60239" y="6169049"/>
            <a:ext cx="8640960" cy="27515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89611" tIns="44806" rIns="89611" bIns="44806">
            <a:spAutoFit/>
          </a:bodyPr>
          <a:lstStyle/>
          <a:p>
            <a:pPr algn="ctr" defTabSz="896112">
              <a:defRPr/>
            </a:pPr>
            <a:r>
              <a:rPr lang="ru-RU" sz="1200" b="1" dirty="0" smtClean="0">
                <a:solidFill>
                  <a:srgbClr val="00B050"/>
                </a:solidFill>
                <a:latin typeface="Calibri" pitchFamily="34" charset="0"/>
              </a:rPr>
              <a:t>Рост задолженности на оптовом рынке прекращен!</a:t>
            </a:r>
            <a:endParaRPr lang="ru-RU" sz="1200" b="1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8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 reqver=&quot;17839&quot;&gt;&lt;version val=&quot;21174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1.00000000000000000000E+000&quot;&gt;&lt;m_ppcolschidx val=&quot;0&quot;/&gt;&lt;m_rgb r=&quot;dd&quot; g=&quot;dd&quot; b=&quot;dd&quot;/&gt;&lt;/elem&gt;&lt;elem m_fUsage=&quot;9.00000000000000020000E-001&quot;&gt;&lt;m_ppcolschidx val=&quot;0&quot;/&gt;&lt;m_rgb r=&quot;b2&quot; g=&quot;b2&quot; b=&quot;b2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19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.TLzI5G1kSzAlIZrUAKa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7l7u6ltAUyWJhH3nOc4P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5j7tkWkSUO8GNLtbLy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DC_L.rcESOIZHUiwJpy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pMP7pCvUeVRzVsIveEE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A_JcgzZtUuVlATJf6XLS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VEx33_p0G9UxMnyaEpV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jLKiD2GSE6GEcYMJhNiY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eW2giotEKjF6A0XWp61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IIeRvupEiFvEoy_1MPg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IOg8byOEqXkZAYbJ.Dw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qGWCWFBU64zV8Im_XEf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7x3BIh80eqtOFyY4yGE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gPjsLdgIEi0XeDE952wA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cmXcJ8ME6UlEkbkLnI1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oQqlHgFECJq4C3zZ4L9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XW463T50eKaJK4Dri3.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cmXcJ8ME6UlEkbkLnI1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fFI_hJsUaW_UFDl8f1H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.TLzI5G1kSzAlIZrUAKa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7l7u6ltAUyWJhH3nOc4P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5j7tkWkSUO8GNLtbLy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i.5qUBgI0m7xWi_efzsJ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cmXcJ8ME6UlEkbkLnI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oQqlHgFECJq4C3zZ4L9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oQqlHgFECJq4C3zZ4L9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XW463T50eKaJK4Dri3.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fFI_hJsUaW_UFDl8f1H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.TLzI5G1kSzAlIZrUAKa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7l7u6ltAUyWJhH3nOc4P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5j7tkWkSUO8GNLtbLy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cmXcJ8ME6UlEkbkLnI1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XW463T50eKaJK4Dri3.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ioQqlHgFECJq4C3zZ4L9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XW463T50eKaJK4Dri3.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fFI_hJsUaW_UFDl8f1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.TLzI5G1kSzAlIZrUAKa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7l7u6ltAUyWJhH3nOc4P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5j7tkWkSUO8GNLtbLy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0fzrmxmfUK236piiZWSN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2P1r3rSnkahgmorEM_DC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fFI_hJsUaW_UFDl8f1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d8LFXgN6kyElRV1aL56u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d8LFXgN6kyElRV1aL56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d8LFXgN6kyElRV1aL56u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p_nD2XR9UivMFDp.wU7O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Q9aN4h60SJBccZhc5S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Bou_XfkXkSeTF8uAQ_D5w"/>
</p:tagLst>
</file>

<file path=ppt/theme/theme1.xml><?xml version="1.0" encoding="utf-8"?>
<a:theme xmlns:a="http://schemas.openxmlformats.org/drawingml/2006/main" name="Firm Format - Russian">
  <a:themeElements>
    <a:clrScheme name="GAS123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D8D8D8"/>
      </a:accent1>
      <a:accent2>
        <a:srgbClr val="4F81BD"/>
      </a:accent2>
      <a:accent3>
        <a:srgbClr val="366092"/>
      </a:accent3>
      <a:accent4>
        <a:srgbClr val="002960"/>
      </a:accent4>
      <a:accent5>
        <a:srgbClr val="FF6600"/>
      </a:accent5>
      <a:accent6>
        <a:srgbClr val="808080"/>
      </a:accent6>
      <a:hlink>
        <a:srgbClr val="366092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- Russia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- Russian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28117</TotalTime>
  <Words>3334</Words>
  <Application>Microsoft Office PowerPoint</Application>
  <PresentationFormat>Произвольный</PresentationFormat>
  <Paragraphs>834</Paragraphs>
  <Slides>23</Slides>
  <Notes>23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Firm Format - Russian</vt:lpstr>
      <vt:lpstr>think-cell Slide</vt:lpstr>
      <vt:lpstr>  Инвестиционная сессия по итогам 2013 года</vt:lpstr>
      <vt:lpstr>Презентация PowerPoint</vt:lpstr>
      <vt:lpstr>Инвестиционное планирование в системе рыночных отношений</vt:lpstr>
      <vt:lpstr>Инвестиционное планирование в системе государственного регулирования</vt:lpstr>
      <vt:lpstr>Вывод из эксплуатации генерирующего оборудования</vt:lpstr>
      <vt:lpstr>Основные системные вопросы инвестиционной деятельности электроэнергетики</vt:lpstr>
      <vt:lpstr>Совершенствование правил утверждения и контроля за реализацией инвестиционных программ (ИПР) субъектов электроэнергетики</vt:lpstr>
      <vt:lpstr>Основные направления совершенствования порядка разработки схем и программ  перспективного развития электроэнергетики</vt:lpstr>
      <vt:lpstr>Динамика задолженности на оптовом рынке электроэнергии</vt:lpstr>
      <vt:lpstr>Динамика задолженности на розничном рынке электроэнергии</vt:lpstr>
      <vt:lpstr>Ограничения при тарифном регулировании в электросетевом комплексе</vt:lpstr>
      <vt:lpstr>Сохранение параметров RAB-регулирования  в условиях ограничения роста тарифов</vt:lpstr>
      <vt:lpstr>Динамика кредитной нагрузки и задолженности компании</vt:lpstr>
      <vt:lpstr>Обеспеченность источниками финансирования технологического присоединения</vt:lpstr>
      <vt:lpstr>Риски реализации проектов с привлечением средств федерального бюджета путем участия Российской Федерации в уставных капиталах </vt:lpstr>
      <vt:lpstr>Финансирование проектов за счет взноса средств федерального бюджета в уставной капитал компаний</vt:lpstr>
      <vt:lpstr>Системные вопросы - основные выводы</vt:lpstr>
      <vt:lpstr>Презентация PowerPoint</vt:lpstr>
      <vt:lpstr>Реализация проектов в рамках договоров о поставке мощности</vt:lpstr>
      <vt:lpstr>Проблемы реализации проектов в рамках договоров о поставке мощности</vt:lpstr>
      <vt:lpstr>Презентация PowerPoint</vt:lpstr>
      <vt:lpstr>Проверки Минэнерго России за 2013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документа</dc:title>
  <dc:creator>Nikolay Deev</dc:creator>
  <cp:lastModifiedBy>Говорова Наталья Викторовна</cp:lastModifiedBy>
  <cp:revision>1716</cp:revision>
  <cp:lastPrinted>2013-06-25T10:19:22Z</cp:lastPrinted>
  <dcterms:created xsi:type="dcterms:W3CDTF">2012-12-12T15:55:35Z</dcterms:created>
  <dcterms:modified xsi:type="dcterms:W3CDTF">2014-07-02T08:36:25Z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Дата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</Properties>
</file>