
<file path=[Content_Types].xml><?xml version="1.0" encoding="utf-8"?>
<Types xmlns="http://schemas.openxmlformats.org/package/2006/content-types">
  <Default Extension="png" ContentType="image/png"/>
  <Default Extension="xls" ContentType="application/vnd.ms-excel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rawings/drawing2.xml" ContentType="application/vnd.openxmlformats-officedocument.drawingml.chartshapes+xml"/>
  <Override PartName="/ppt/notesSlides/notesSlide2.xml" ContentType="application/vnd.openxmlformats-officedocument.presentationml.notesSlide+xml"/>
  <Override PartName="/ppt/charts/chart3.xml" ContentType="application/vnd.openxmlformats-officedocument.drawingml.chart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768" r:id="rId2"/>
  </p:sldMasterIdLst>
  <p:notesMasterIdLst>
    <p:notesMasterId r:id="rId7"/>
  </p:notesMasterIdLst>
  <p:sldIdLst>
    <p:sldId id="300" r:id="rId3"/>
    <p:sldId id="301" r:id="rId4"/>
    <p:sldId id="298" r:id="rId5"/>
    <p:sldId id="299" r:id="rId6"/>
  </p:sldIdLst>
  <p:sldSz cx="9144000" cy="6858000" type="screen4x3"/>
  <p:notesSz cx="6794500" cy="9906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Головин Аким Анатольевич" initials="ГАА" lastIdx="2" clrIdx="0">
    <p:extLst>
      <p:ext uri="{19B8F6BF-5375-455C-9EA6-DF929625EA0E}">
        <p15:presenceInfo xmlns:p15="http://schemas.microsoft.com/office/powerpoint/2012/main" userId="Головин Аким Анатольевич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AE8AA"/>
    <a:srgbClr val="CF7876"/>
    <a:srgbClr val="D9D9D9"/>
    <a:srgbClr val="E6B9B8"/>
    <a:srgbClr val="FF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4598" autoAdjust="0"/>
    <p:restoredTop sz="92290" autoAdjust="0"/>
  </p:normalViewPr>
  <p:slideViewPr>
    <p:cSldViewPr snapToGrid="0">
      <p:cViewPr varScale="1">
        <p:scale>
          <a:sx n="104" d="100"/>
          <a:sy n="104" d="100"/>
        </p:scale>
        <p:origin x="2376" y="9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NULL" TargetMode="Externa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NULL" TargetMode="Externa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chartUserShapes" Target="../drawings/drawing2.xm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NULL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2.0251501501501502E-2"/>
          <c:y val="5.8308368628261192E-2"/>
          <c:w val="0.95471677927927923"/>
          <c:h val="0.75440378250295603"/>
        </c:manualLayout>
      </c:layout>
      <c:lineChart>
        <c:grouping val="standard"/>
        <c:varyColors val="0"/>
        <c:ser>
          <c:idx val="0"/>
          <c:order val="0"/>
          <c:tx>
            <c:strRef>
              <c:f>Динамика!$A$95</c:f>
              <c:strCache>
                <c:ptCount val="1"/>
                <c:pt idx="0">
                  <c:v>Покупатели ОРЭМ 2020 г.</c:v>
                </c:pt>
              </c:strCache>
            </c:strRef>
          </c:tx>
          <c:spPr>
            <a:ln w="19050" cap="rnd">
              <a:solidFill>
                <a:schemeClr val="tx1">
                  <a:lumMod val="50000"/>
                  <a:lumOff val="50000"/>
                </a:schemeClr>
              </a:solidFill>
              <a:prstDash val="dash"/>
              <a:round/>
            </a:ln>
            <a:effectLst/>
          </c:spPr>
          <c:marker>
            <c:symbol val="circle"/>
            <c:size val="3"/>
            <c:spPr>
              <a:solidFill>
                <a:schemeClr val="tx1">
                  <a:lumMod val="50000"/>
                  <a:lumOff val="50000"/>
                </a:schemeClr>
              </a:solidFill>
              <a:ln w="9525">
                <a:solidFill>
                  <a:schemeClr val="tx1">
                    <a:lumMod val="50000"/>
                    <a:lumOff val="50000"/>
                  </a:schemeClr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-4.0929522621341481E-2"/>
                  <c:y val="-3.061561676131991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3.8573167776856807E-2"/>
                  <c:y val="-3.187883563361046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4.3300020805597188E-2"/>
                  <c:y val="-2.573746163393132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2.6673733686533752E-2"/>
                  <c:y val="-3.722272813181903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3.1213276192893824E-2"/>
                  <c:y val="-3.277314437016019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4.0919703703259425E-2"/>
                  <c:y val="-2.553543013593172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-3.8525171176346448E-2"/>
                  <c:y val="-2.99913622227671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-4.33000638948653E-2"/>
                  <c:y val="-2.602345585319986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5="http://schemas.microsoft.com/office/drawing/2012/chart"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>
                <c:manualLayout>
                  <c:x val="-4.1036962195333586E-2"/>
                  <c:y val="-2.48858579437093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9"/>
              <c:layout>
                <c:manualLayout>
                  <c:x val="-4.0518744295814438E-2"/>
                  <c:y val="-3.275822502372820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0"/>
              <c:layout>
                <c:manualLayout>
                  <c:x val="-4.1036962195333759E-2"/>
                  <c:y val="-2.488585794370918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1"/>
              <c:layout>
                <c:manualLayout>
                  <c:x val="-4.1036962195333586E-2"/>
                  <c:y val="-2.48858579437093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2"/>
              <c:layout>
                <c:manualLayout>
                  <c:x val="-2.8848611560224249E-2"/>
                  <c:y val="-2.488585794370918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Динамика!$B$94:$O$94</c:f>
              <c:strCache>
                <c:ptCount val="13"/>
                <c:pt idx="0">
                  <c:v>1 янв</c:v>
                </c:pt>
                <c:pt idx="1">
                  <c:v>31 янв</c:v>
                </c:pt>
                <c:pt idx="2">
                  <c:v>28 фев</c:v>
                </c:pt>
                <c:pt idx="3">
                  <c:v>31 мар</c:v>
                </c:pt>
                <c:pt idx="4">
                  <c:v>30 апр</c:v>
                </c:pt>
                <c:pt idx="5">
                  <c:v>31 май</c:v>
                </c:pt>
                <c:pt idx="6">
                  <c:v>30 июн</c:v>
                </c:pt>
                <c:pt idx="7">
                  <c:v>31 июл</c:v>
                </c:pt>
                <c:pt idx="8">
                  <c:v>31 авг</c:v>
                </c:pt>
                <c:pt idx="9">
                  <c:v>30 сен</c:v>
                </c:pt>
                <c:pt idx="10">
                  <c:v>31 окт</c:v>
                </c:pt>
                <c:pt idx="11">
                  <c:v>30 ноя</c:v>
                </c:pt>
                <c:pt idx="12">
                  <c:v>31 дек</c:v>
                </c:pt>
              </c:strCache>
              <c:extLst/>
            </c:strRef>
          </c:cat>
          <c:val>
            <c:numRef>
              <c:f>Динамика!$B$95:$O$95</c:f>
              <c:numCache>
                <c:formatCode>#,##0</c:formatCode>
                <c:ptCount val="13"/>
                <c:pt idx="0">
                  <c:v>76026.200934070002</c:v>
                </c:pt>
                <c:pt idx="1">
                  <c:v>76824.442485840002</c:v>
                </c:pt>
                <c:pt idx="2">
                  <c:v>78281.337529419994</c:v>
                </c:pt>
                <c:pt idx="3">
                  <c:v>66847.023947070003</c:v>
                </c:pt>
                <c:pt idx="4">
                  <c:v>68516.750727930004</c:v>
                </c:pt>
                <c:pt idx="5">
                  <c:v>69408.081873820003</c:v>
                </c:pt>
                <c:pt idx="6">
                  <c:v>69609.735345339999</c:v>
                </c:pt>
                <c:pt idx="7">
                  <c:v>69839.191714650005</c:v>
                </c:pt>
                <c:pt idx="8">
                  <c:v>69318.028481479996</c:v>
                </c:pt>
                <c:pt idx="9">
                  <c:v>65729.359346519996</c:v>
                </c:pt>
                <c:pt idx="10">
                  <c:v>65372.547941570003</c:v>
                </c:pt>
                <c:pt idx="11">
                  <c:v>65643.48543303</c:v>
                </c:pt>
                <c:pt idx="12">
                  <c:v>64764.627621530002</c:v>
                </c:pt>
              </c:numCache>
              <c:extLst/>
            </c:numRef>
          </c:val>
          <c:smooth val="0"/>
          <c:extLst/>
        </c:ser>
        <c:ser>
          <c:idx val="2"/>
          <c:order val="1"/>
          <c:tx>
            <c:strRef>
              <c:f>Динамика!$A$97</c:f>
              <c:strCache>
                <c:ptCount val="1"/>
                <c:pt idx="0">
                  <c:v>Покупатели ОРЭМ 2021 г.</c:v>
                </c:pt>
              </c:strCache>
            </c:strRef>
          </c:tx>
          <c:spPr>
            <a:ln w="19050" cap="rnd">
              <a:solidFill>
                <a:schemeClr val="tx1">
                  <a:lumMod val="50000"/>
                  <a:lumOff val="50000"/>
                </a:schemeClr>
              </a:solidFill>
              <a:round/>
            </a:ln>
            <a:effectLst/>
          </c:spPr>
          <c:marker>
            <c:symbol val="circle"/>
            <c:size val="3"/>
            <c:spPr>
              <a:solidFill>
                <a:schemeClr val="tx1">
                  <a:lumMod val="50000"/>
                  <a:lumOff val="50000"/>
                </a:schemeClr>
              </a:solidFill>
              <a:ln w="9525">
                <a:solidFill>
                  <a:schemeClr val="tx1">
                    <a:lumMod val="50000"/>
                    <a:lumOff val="50000"/>
                  </a:schemeClr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-4.0920970303157618E-2"/>
                  <c:y val="2.196635080107595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3.8530374867952542E-2"/>
                  <c:y val="2.600720736084976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4.0920970303157618E-2"/>
                  <c:y val="2.600720736084968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4.0864974161846167E-2"/>
                  <c:y val="2.488899914423659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4.1036962195333586E-2"/>
                  <c:y val="2.488585794370918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4.1036962195333537E-2"/>
                  <c:y val="2.488585794370918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-3.8646201689894799E-2"/>
                  <c:y val="-2.34551656904638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-3.3031457004357806E-2"/>
                  <c:y val="-2.5161196799097146E-2"/>
                </c:manualLayout>
              </c:layout>
              <c:numFmt formatCode="#,##0" sourceLinked="0"/>
              <c:spPr>
                <a:solidFill>
                  <a:schemeClr val="bg1">
                    <a:lumMod val="85000"/>
                  </a:schemeClr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700" b="0" i="0" u="none" strike="noStrike" kern="1200" baseline="0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9219923518997276E-2"/>
                      <c:h val="3.0079351814664496E-2"/>
                    </c:manualLayout>
                  </c15:layout>
                </c:ext>
              </c:extLst>
            </c:dLbl>
            <c:dLbl>
              <c:idx val="8"/>
              <c:layout>
                <c:manualLayout>
                  <c:x val="-4.2970928561061245E-2"/>
                  <c:y val="2.884199248931454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9"/>
              <c:layout>
                <c:manualLayout>
                  <c:x val="-4.0518744295814438E-2"/>
                  <c:y val="3.275822502372812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1"/>
              <c:numFmt formatCode="#,##0" sourceLinked="0"/>
              <c:spPr>
                <a:solidFill>
                  <a:schemeClr val="bg1">
                    <a:lumMod val="85000"/>
                  </a:schemeClr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700" b="0" i="0" u="none" strike="noStrike" kern="1200" baseline="0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Динамика!$B$94:$O$94</c:f>
              <c:strCache>
                <c:ptCount val="13"/>
                <c:pt idx="0">
                  <c:v>1 янв</c:v>
                </c:pt>
                <c:pt idx="1">
                  <c:v>31 янв</c:v>
                </c:pt>
                <c:pt idx="2">
                  <c:v>28 фев</c:v>
                </c:pt>
                <c:pt idx="3">
                  <c:v>31 мар</c:v>
                </c:pt>
                <c:pt idx="4">
                  <c:v>30 апр</c:v>
                </c:pt>
                <c:pt idx="5">
                  <c:v>31 май</c:v>
                </c:pt>
                <c:pt idx="6">
                  <c:v>30 июн</c:v>
                </c:pt>
                <c:pt idx="7">
                  <c:v>31 июл</c:v>
                </c:pt>
                <c:pt idx="8">
                  <c:v>31 авг</c:v>
                </c:pt>
                <c:pt idx="9">
                  <c:v>30 сен</c:v>
                </c:pt>
                <c:pt idx="10">
                  <c:v>31 окт</c:v>
                </c:pt>
                <c:pt idx="11">
                  <c:v>30 ноя</c:v>
                </c:pt>
                <c:pt idx="12">
                  <c:v>31 дек</c:v>
                </c:pt>
              </c:strCache>
              <c:extLst/>
            </c:strRef>
          </c:cat>
          <c:val>
            <c:numRef>
              <c:f>Динамика!$B$97:$O$97</c:f>
              <c:numCache>
                <c:formatCode>#,##0</c:formatCode>
                <c:ptCount val="13"/>
                <c:pt idx="0">
                  <c:v>64764.627621530002</c:v>
                </c:pt>
                <c:pt idx="1">
                  <c:v>65706.632568829998</c:v>
                </c:pt>
                <c:pt idx="2">
                  <c:v>65765.362313990001</c:v>
                </c:pt>
                <c:pt idx="3">
                  <c:v>64748.203864410003</c:v>
                </c:pt>
                <c:pt idx="4">
                  <c:v>66742.411702380006</c:v>
                </c:pt>
                <c:pt idx="5">
                  <c:v>68129.037382969997</c:v>
                </c:pt>
                <c:pt idx="6">
                  <c:v>74995.118734410004</c:v>
                </c:pt>
                <c:pt idx="7">
                  <c:v>75693.101637710002</c:v>
                </c:pt>
              </c:numCache>
              <c:extLst/>
            </c:numRef>
          </c:val>
          <c:smooth val="0"/>
          <c:extLst/>
        </c:ser>
        <c:ser>
          <c:idx val="1"/>
          <c:order val="2"/>
          <c:tx>
            <c:strRef>
              <c:f>Динамика!$A$96</c:f>
              <c:strCache>
                <c:ptCount val="1"/>
                <c:pt idx="0">
                  <c:v>Покупатели ОРЭМ 2020 г. с учетом договоров цессии</c:v>
                </c:pt>
              </c:strCache>
            </c:strRef>
          </c:tx>
          <c:spPr>
            <a:ln w="19050" cap="rnd">
              <a:solidFill>
                <a:schemeClr val="accent2"/>
              </a:solidFill>
              <a:prstDash val="dash"/>
              <a:round/>
            </a:ln>
            <a:effectLst/>
          </c:spPr>
          <c:marker>
            <c:symbol val="circle"/>
            <c:size val="3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dLbls>
            <c:dLbl>
              <c:idx val="2"/>
              <c:layout>
                <c:manualLayout>
                  <c:x val="-4.5279997410097833E-2"/>
                  <c:y val="-2.885329992768010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1.7093166083875982E-2"/>
                  <c:y val="-4.500547475754087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3.3583758278022083E-2"/>
                  <c:y val="-3.2767390676811239E-2"/>
                </c:manualLayout>
              </c:layout>
              <c:numFmt formatCode="#,##0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700" b="0" i="0" u="none" strike="noStrike" kern="1200" baseline="0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atin typeface="Calibri" panose="020F0502020204030204" pitchFamily="34" charset="0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0560420196569056E-2"/>
                      <c:h val="5.3739157871389276E-2"/>
                    </c:manualLayout>
                  </c15:layout>
                </c:ext>
              </c:extLst>
            </c:dLbl>
            <c:dLbl>
              <c:idx val="5"/>
              <c:layout>
                <c:manualLayout>
                  <c:x val="-4.0864974161846167E-2"/>
                  <c:y val="-3.282488468752138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-3.6083685146157618E-2"/>
                  <c:y val="-2.856440139005465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-4.1036962195333586E-2"/>
                  <c:y val="-3.678818389562191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5="http://schemas.microsoft.com/office/drawing/2012/chart"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0"/>
              <c:layout>
                <c:manualLayout>
                  <c:x val="-4.1036962195333759E-2"/>
                  <c:y val="-3.282074191165107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1"/>
              <c:layout>
                <c:manualLayout>
                  <c:x val="-4.1036962195333586E-2"/>
                  <c:y val="-2.488585794370918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2"/>
              <c:layout>
                <c:manualLayout>
                  <c:x val="-2.4067832850424492E-2"/>
                  <c:y val="-2.091841595973827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accent2">
                        <a:lumMod val="60000"/>
                        <a:lumOff val="40000"/>
                      </a:schemeClr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Динамика!$B$94:$O$94</c:f>
              <c:strCache>
                <c:ptCount val="13"/>
                <c:pt idx="0">
                  <c:v>1 янв</c:v>
                </c:pt>
                <c:pt idx="1">
                  <c:v>31 янв</c:v>
                </c:pt>
                <c:pt idx="2">
                  <c:v>28 фев</c:v>
                </c:pt>
                <c:pt idx="3">
                  <c:v>31 мар</c:v>
                </c:pt>
                <c:pt idx="4">
                  <c:v>30 апр</c:v>
                </c:pt>
                <c:pt idx="5">
                  <c:v>31 май</c:v>
                </c:pt>
                <c:pt idx="6">
                  <c:v>30 июн</c:v>
                </c:pt>
                <c:pt idx="7">
                  <c:v>31 июл</c:v>
                </c:pt>
                <c:pt idx="8">
                  <c:v>31 авг</c:v>
                </c:pt>
                <c:pt idx="9">
                  <c:v>30 сен</c:v>
                </c:pt>
                <c:pt idx="10">
                  <c:v>31 окт</c:v>
                </c:pt>
                <c:pt idx="11">
                  <c:v>30 ноя</c:v>
                </c:pt>
                <c:pt idx="12">
                  <c:v>31 дек</c:v>
                </c:pt>
              </c:strCache>
              <c:extLst/>
            </c:strRef>
          </c:cat>
          <c:val>
            <c:numRef>
              <c:f>Динамика!$B$96:$O$96</c:f>
              <c:numCache>
                <c:formatCode>#,##0</c:formatCode>
                <c:ptCount val="13"/>
                <c:pt idx="0">
                  <c:v>98095.627973750001</c:v>
                </c:pt>
                <c:pt idx="1">
                  <c:v>99053.773907340001</c:v>
                </c:pt>
                <c:pt idx="2">
                  <c:v>100750.73943309</c:v>
                </c:pt>
                <c:pt idx="3">
                  <c:v>75207.439427420002</c:v>
                </c:pt>
                <c:pt idx="4">
                  <c:v>77213.87224913</c:v>
                </c:pt>
                <c:pt idx="5">
                  <c:v>77910.115194040001</c:v>
                </c:pt>
                <c:pt idx="6">
                  <c:v>78590.934657980004</c:v>
                </c:pt>
                <c:pt idx="7">
                  <c:v>78566.709118010011</c:v>
                </c:pt>
                <c:pt idx="8">
                  <c:v>78140.25125737999</c:v>
                </c:pt>
                <c:pt idx="9">
                  <c:v>74295.807676439988</c:v>
                </c:pt>
                <c:pt idx="10">
                  <c:v>73897.477879890008</c:v>
                </c:pt>
                <c:pt idx="11">
                  <c:v>74233.258246740006</c:v>
                </c:pt>
                <c:pt idx="12">
                  <c:v>72993.547509070006</c:v>
                </c:pt>
              </c:numCache>
              <c:extLst/>
            </c:numRef>
          </c:val>
          <c:smooth val="0"/>
          <c:extLst/>
        </c:ser>
        <c:ser>
          <c:idx val="3"/>
          <c:order val="3"/>
          <c:tx>
            <c:strRef>
              <c:f>Динамика!$A$98</c:f>
              <c:strCache>
                <c:ptCount val="1"/>
                <c:pt idx="0">
                  <c:v>Покупатели ОРЭМ 2021 г. с учетом договоров цессии</c:v>
                </c:pt>
              </c:strCache>
            </c:strRef>
          </c:tx>
          <c:spPr>
            <a:ln w="19050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3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-3.816519729753539E-2"/>
                  <c:y val="2.061950467371196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4.0521722041892277E-2"/>
                  <c:y val="2.464731594852903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4.0398406299503142E-2"/>
                  <c:y val="2.045321117253024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4.0521789948394914E-2"/>
                  <c:y val="1.992250951447057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4.0521805056407588E-2"/>
                  <c:y val="2.370780883177577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3.5754578160273623E-2"/>
                  <c:y val="2.785675347658818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-4.0521805056407539E-2"/>
                  <c:y val="-4.037793789859905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-3.5190840411022169E-2"/>
                  <c:y val="-3.0582974879547611E-2"/>
                </c:manualLayout>
              </c:layout>
              <c:numFmt formatCode="#,##0" sourceLinked="0"/>
              <c:spPr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700" b="0" i="0" u="none" strike="noStrike" kern="1200" baseline="0">
                      <a:solidFill>
                        <a:schemeClr val="accent2">
                          <a:lumMod val="7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 xmlns:c15="http://schemas.microsoft.com/office/drawing/2012/chart">
                <c:ext xmlns:c15="http://schemas.microsoft.com/office/drawing/2012/chart" uri="{CE6537A1-D6FC-4f65-9D91-7224C49458BB}">
                  <c15:layout>
                    <c:manualLayout>
                      <c:w val="5.9279948198170673E-2"/>
                      <c:h val="3.5585667613766289E-2"/>
                    </c:manualLayout>
                  </c15:layout>
                </c:ext>
              </c:extLst>
            </c:dLbl>
            <c:dLbl>
              <c:idx val="8"/>
              <c:layout>
                <c:manualLayout>
                  <c:x val="-4.4978207246088441E-2"/>
                  <c:y val="3.558502153304290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9"/>
              <c:layout>
                <c:manualLayout>
                  <c:x val="-3.7763080159013786E-2"/>
                  <c:y val="3.563896327097702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0"/>
              <c:layout>
                <c:manualLayout>
                  <c:x val="-2.3601925099383619E-2"/>
                  <c:y val="3.167907846309075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1"/>
              <c:numFmt formatCode="#,##0" sourceLinked="0"/>
              <c:spPr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700" b="0" i="0" u="none" strike="noStrike" kern="1200" baseline="0">
                      <a:solidFill>
                        <a:schemeClr val="accent2">
                          <a:lumMod val="7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accent2">
                        <a:lumMod val="7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Динамика!$B$94:$O$94</c:f>
              <c:strCache>
                <c:ptCount val="13"/>
                <c:pt idx="0">
                  <c:v>1 янв</c:v>
                </c:pt>
                <c:pt idx="1">
                  <c:v>31 янв</c:v>
                </c:pt>
                <c:pt idx="2">
                  <c:v>28 фев</c:v>
                </c:pt>
                <c:pt idx="3">
                  <c:v>31 мар</c:v>
                </c:pt>
                <c:pt idx="4">
                  <c:v>30 апр</c:v>
                </c:pt>
                <c:pt idx="5">
                  <c:v>31 май</c:v>
                </c:pt>
                <c:pt idx="6">
                  <c:v>30 июн</c:v>
                </c:pt>
                <c:pt idx="7">
                  <c:v>31 июл</c:v>
                </c:pt>
                <c:pt idx="8">
                  <c:v>31 авг</c:v>
                </c:pt>
                <c:pt idx="9">
                  <c:v>30 сен</c:v>
                </c:pt>
                <c:pt idx="10">
                  <c:v>31 окт</c:v>
                </c:pt>
                <c:pt idx="11">
                  <c:v>30 ноя</c:v>
                </c:pt>
                <c:pt idx="12">
                  <c:v>31 дек</c:v>
                </c:pt>
              </c:strCache>
              <c:extLst/>
            </c:strRef>
          </c:cat>
          <c:val>
            <c:numRef>
              <c:f>Динамика!$B$98:$O$98</c:f>
              <c:numCache>
                <c:formatCode>#,##0</c:formatCode>
                <c:ptCount val="13"/>
                <c:pt idx="0">
                  <c:v>72993.547509070006</c:v>
                </c:pt>
                <c:pt idx="1">
                  <c:v>74106.77711933</c:v>
                </c:pt>
                <c:pt idx="2">
                  <c:v>74146.371869640003</c:v>
                </c:pt>
                <c:pt idx="3">
                  <c:v>73089.652138539997</c:v>
                </c:pt>
                <c:pt idx="4">
                  <c:v>75116.195158360002</c:v>
                </c:pt>
                <c:pt idx="5">
                  <c:v>76786.159711749991</c:v>
                </c:pt>
                <c:pt idx="6">
                  <c:v>83458.206292729999</c:v>
                </c:pt>
                <c:pt idx="7">
                  <c:v>84327.076627450006</c:v>
                </c:pt>
              </c:numCache>
              <c:extLst/>
            </c:numRef>
          </c:val>
          <c:smooth val="0"/>
          <c:extLst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4989480"/>
        <c:axId val="104991832"/>
      </c:lineChart>
      <c:catAx>
        <c:axId val="104989480"/>
        <c:scaling>
          <c:orientation val="minMax"/>
        </c:scaling>
        <c:delete val="0"/>
        <c:axPos val="b"/>
        <c:numFmt formatCode="[$-419]d\ mmm;@" sourceLinked="0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1200000" spcFirstLastPara="1" vertOverflow="ellipsis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04991832"/>
        <c:crosses val="autoZero"/>
        <c:auto val="0"/>
        <c:lblAlgn val="ctr"/>
        <c:lblOffset val="100"/>
        <c:noMultiLvlLbl val="0"/>
      </c:catAx>
      <c:valAx>
        <c:axId val="104991832"/>
        <c:scaling>
          <c:orientation val="minMax"/>
          <c:min val="60000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out"/>
        <c:minorTickMark val="none"/>
        <c:tickLblPos val="nextTo"/>
        <c:crossAx val="10498948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"/>
          <c:y val="0.90303134435365839"/>
          <c:w val="1"/>
          <c:h val="9.696865564634159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700" b="0" i="0" u="none" strike="noStrike" kern="1200" baseline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  <c:userShapes r:id="rId4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000" b="0" i="0" u="none" strike="noStrike" kern="1200" spc="0" baseline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+mn-ea"/>
                <a:cs typeface="+mn-cs"/>
              </a:defRPr>
            </a:pPr>
            <a:r>
              <a:rPr lang="ru-RU" sz="1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</a:rPr>
              <a:t>Задолженность</a:t>
            </a:r>
            <a:r>
              <a:rPr lang="ru-RU" sz="1000" baseline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</a:rPr>
              <a:t> покупателей, лишенных </a:t>
            </a:r>
            <a:r>
              <a:rPr lang="ru-RU" sz="1000" baseline="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</a:rPr>
              <a:t>статуса субъекта ОРЭМ</a:t>
            </a:r>
            <a:endParaRPr lang="ru-RU" sz="100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</a:endParaRPr>
          </a:p>
        </c:rich>
      </c:tx>
      <c:layout>
        <c:manualLayout>
          <c:xMode val="edge"/>
          <c:yMode val="edge"/>
          <c:x val="0.17559603899775092"/>
          <c:y val="1.944618653095395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spc="0" baseline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ea typeface="+mn-ea"/>
              <a:cs typeface="+mn-cs"/>
            </a:defRPr>
          </a:pPr>
          <a:endParaRPr lang="ru-RU"/>
        </a:p>
      </c:txPr>
    </c:title>
    <c:autoTitleDeleted val="0"/>
    <c:plotArea>
      <c:layout>
        <c:manualLayout>
          <c:layoutTarget val="inner"/>
          <c:xMode val="edge"/>
          <c:yMode val="edge"/>
          <c:x val="3.1209820368581151E-2"/>
          <c:y val="0.21310727162835288"/>
          <c:w val="0.9427130855119622"/>
          <c:h val="0.56067818511494139"/>
        </c:manualLayout>
      </c:layout>
      <c:lineChart>
        <c:grouping val="standard"/>
        <c:varyColors val="0"/>
        <c:ser>
          <c:idx val="0"/>
          <c:order val="0"/>
          <c:tx>
            <c:strRef>
              <c:f>Динамика!$A$101</c:f>
              <c:strCache>
                <c:ptCount val="1"/>
                <c:pt idx="0">
                  <c:v>По договорам ОРЭМ</c:v>
                </c:pt>
              </c:strCache>
            </c:strRef>
          </c:tx>
          <c:spPr>
            <a:ln w="22225" cap="rnd">
              <a:solidFill>
                <a:schemeClr val="tx1">
                  <a:lumMod val="50000"/>
                  <a:lumOff val="50000"/>
                </a:schemeClr>
              </a:solidFill>
              <a:round/>
            </a:ln>
            <a:effectLst/>
          </c:spPr>
          <c:marker>
            <c:symbol val="circle"/>
            <c:size val="3"/>
            <c:spPr>
              <a:solidFill>
                <a:schemeClr val="tx1">
                  <a:lumMod val="50000"/>
                  <a:lumOff val="50000"/>
                </a:schemeClr>
              </a:solidFill>
              <a:ln w="9525">
                <a:solidFill>
                  <a:schemeClr val="tx1">
                    <a:lumMod val="50000"/>
                    <a:lumOff val="50000"/>
                  </a:schemeClr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-4.6237663715310573E-2"/>
                  <c:y val="3.386340426418790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4.8623422940063818E-2"/>
                  <c:y val="7.356662012046434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4.6247579024403657E-2"/>
                  <c:y val="3.386340426418790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4.9668420114306173E-2"/>
                  <c:y val="6.585575540318042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4.4722034580051848E-2"/>
                  <c:y val="3.250383342385514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4.9509853453835434E-2"/>
                  <c:y val="7.882443050374106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-5.8892119662465582E-2"/>
                  <c:y val="3.4056970467476591E-2"/>
                </c:manualLayout>
              </c:layout>
              <c:numFmt formatCode="#,##0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800" b="0" i="0" u="none" strike="noStrike" kern="1200" baseline="0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0150338885874587"/>
                      <c:h val="0.11918672400048412"/>
                    </c:manualLayout>
                  </c15:layout>
                </c:ext>
              </c:extLst>
            </c:dLbl>
            <c:dLbl>
              <c:idx val="7"/>
              <c:layout>
                <c:manualLayout>
                  <c:x val="-1.6222150011533133E-2"/>
                  <c:y val="3.832402409287009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>
                <c:manualLayout>
                  <c:x val="-4.6550919665597761E-2"/>
                  <c:y val="8.662673766699317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7.6161432592033437E-2"/>
                      <c:h val="8.4468852254017193E-2"/>
                    </c:manualLayout>
                  </c15:layout>
                </c:ext>
              </c:extLst>
            </c:dLbl>
            <c:dLbl>
              <c:idx val="9"/>
              <c:layout>
                <c:manualLayout>
                  <c:x val="-4.2623762292887765E-2"/>
                  <c:y val="4.048060690690064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0"/>
              <c:layout>
                <c:manualLayout>
                  <c:x val="-4.3119322177343176E-2"/>
                  <c:y val="8.018382276317709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1"/>
              <c:layout>
                <c:manualLayout>
                  <c:x val="-4.1883509192551759E-2"/>
                  <c:y val="4.048060690690064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2"/>
              <c:layout>
                <c:manualLayout>
                  <c:x val="-4.5877733085721843E-2"/>
                  <c:y val="8.018382276317709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3"/>
              <c:layout>
                <c:manualLayout>
                  <c:x val="-4.3415647906666459E-2"/>
                  <c:y val="4.048060690690058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4"/>
              <c:layout>
                <c:manualLayout>
                  <c:x val="-4.0962542295166243E-2"/>
                  <c:y val="7.356662012046434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5"/>
              <c:layout>
                <c:manualLayout>
                  <c:x val="-4.3884082014131971E-2"/>
                  <c:y val="4.048060690690064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6"/>
              <c:layout>
                <c:manualLayout>
                  <c:x val="-4.1992334790315521E-2"/>
                  <c:y val="8.018382276317709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7"/>
              <c:layout>
                <c:manualLayout>
                  <c:x val="-4.0267697424335405E-2"/>
                  <c:y val="3.386340426418790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8"/>
              <c:layout>
                <c:manualLayout>
                  <c:x val="-4.1399360841864387E-2"/>
                  <c:y val="7.356662012046434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9"/>
              <c:layout>
                <c:manualLayout>
                  <c:x val="-1.8658044785219034E-2"/>
                  <c:y val="3.386340426418784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Динамика!$B$100:$U$100</c:f>
              <c:strCache>
                <c:ptCount val="20"/>
                <c:pt idx="0">
                  <c:v>1 янв</c:v>
                </c:pt>
                <c:pt idx="1">
                  <c:v>31 янв</c:v>
                </c:pt>
                <c:pt idx="2">
                  <c:v>28 фев</c:v>
                </c:pt>
                <c:pt idx="3">
                  <c:v>31 мар</c:v>
                </c:pt>
                <c:pt idx="4">
                  <c:v>30 апр</c:v>
                </c:pt>
                <c:pt idx="5">
                  <c:v>31 май</c:v>
                </c:pt>
                <c:pt idx="6">
                  <c:v>30 июн</c:v>
                </c:pt>
                <c:pt idx="7">
                  <c:v>31 июл</c:v>
                </c:pt>
                <c:pt idx="8">
                  <c:v>31 авг</c:v>
                </c:pt>
                <c:pt idx="9">
                  <c:v>30 сен</c:v>
                </c:pt>
                <c:pt idx="10">
                  <c:v>31 окт</c:v>
                </c:pt>
                <c:pt idx="11">
                  <c:v>30 ноя</c:v>
                </c:pt>
                <c:pt idx="12">
                  <c:v>31 дек</c:v>
                </c:pt>
                <c:pt idx="13">
                  <c:v>31 янв</c:v>
                </c:pt>
                <c:pt idx="14">
                  <c:v>28 фев</c:v>
                </c:pt>
                <c:pt idx="15">
                  <c:v>31 мар</c:v>
                </c:pt>
                <c:pt idx="16">
                  <c:v>30 апр</c:v>
                </c:pt>
                <c:pt idx="17">
                  <c:v>31 май</c:v>
                </c:pt>
                <c:pt idx="18">
                  <c:v>30 июн</c:v>
                </c:pt>
                <c:pt idx="19">
                  <c:v>31 июл</c:v>
                </c:pt>
              </c:strCache>
            </c:strRef>
          </c:cat>
          <c:val>
            <c:numRef>
              <c:f>Динамика!$B$101:$U$101</c:f>
              <c:numCache>
                <c:formatCode>#,##0</c:formatCode>
                <c:ptCount val="20"/>
                <c:pt idx="0">
                  <c:v>23504.982487800007</c:v>
                </c:pt>
                <c:pt idx="1">
                  <c:v>22519.115539050003</c:v>
                </c:pt>
                <c:pt idx="2">
                  <c:v>22058.431411740003</c:v>
                </c:pt>
                <c:pt idx="3">
                  <c:v>20296.607639399994</c:v>
                </c:pt>
                <c:pt idx="4">
                  <c:v>20163.192407269995</c:v>
                </c:pt>
                <c:pt idx="5">
                  <c:v>20115.101054129998</c:v>
                </c:pt>
                <c:pt idx="6">
                  <c:v>20044.026632350004</c:v>
                </c:pt>
                <c:pt idx="7">
                  <c:v>60056.850853010001</c:v>
                </c:pt>
                <c:pt idx="8">
                  <c:v>59598.288901470005</c:v>
                </c:pt>
                <c:pt idx="9">
                  <c:v>59541.554534990006</c:v>
                </c:pt>
                <c:pt idx="10">
                  <c:v>59509.600550070005</c:v>
                </c:pt>
                <c:pt idx="11">
                  <c:v>59493.327762480003</c:v>
                </c:pt>
                <c:pt idx="12">
                  <c:v>59459.204239639999</c:v>
                </c:pt>
                <c:pt idx="13">
                  <c:v>59451.538814150001</c:v>
                </c:pt>
                <c:pt idx="14">
                  <c:v>59337.48273471</c:v>
                </c:pt>
                <c:pt idx="15">
                  <c:v>59337.214674770003</c:v>
                </c:pt>
                <c:pt idx="16">
                  <c:v>59323.41691226</c:v>
                </c:pt>
                <c:pt idx="17">
                  <c:v>59320.426503989998</c:v>
                </c:pt>
                <c:pt idx="18">
                  <c:v>59300.096879819997</c:v>
                </c:pt>
                <c:pt idx="19">
                  <c:v>59299.433883700003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Динамика!$A$102</c:f>
              <c:strCache>
                <c:ptCount val="1"/>
                <c:pt idx="0">
                  <c:v>По договорам ОРЭМ и цессии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3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-4.385190523039232E-2"/>
                  <c:y val="-8.524624330464142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4.3861820169567918E-2"/>
                  <c:y val="-4.554302744836503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4.8603593061712642E-2"/>
                  <c:y val="-9.848064859006695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2.247922492862647E-2"/>
                  <c:y val="-3.892582480565223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4.1502900609544077E-2"/>
                  <c:y val="-8.524624330464147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4.4054132574709581E-2"/>
                  <c:y val="-4.554302744836497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-6.4943599897408444E-2"/>
                  <c:y val="-8.524624330464147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>
                <c:manualLayout>
                  <c:x val="-4.6429976490369694E-2"/>
                  <c:y val="-4.554302744836497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9"/>
              <c:layout>
                <c:manualLayout>
                  <c:x val="-4.6429976490369784E-2"/>
                  <c:y val="-8.524624330464143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0"/>
              <c:layout>
                <c:manualLayout>
                  <c:x val="-4.8805820406029855E-2"/>
                  <c:y val="-4.554302744836497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1"/>
              <c:layout>
                <c:manualLayout>
                  <c:x val="-4.6429976490369694E-2"/>
                  <c:y val="-8.524624330464143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2"/>
              <c:layout>
                <c:manualLayout>
                  <c:x val="-4.4054132574709623E-2"/>
                  <c:y val="-4.554302744836497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3"/>
              <c:layout>
                <c:manualLayout>
                  <c:x val="-4.8805820406029939E-2"/>
                  <c:y val="-8.524624330464143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4"/>
              <c:layout>
                <c:manualLayout>
                  <c:x val="-4.6429976490369868E-2"/>
                  <c:y val="-4.554302744836501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5"/>
              <c:layout>
                <c:manualLayout>
                  <c:x val="-4.644967250417404E-2"/>
                  <c:y val="-8.524624330464143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6"/>
              <c:layout>
                <c:manualLayout>
                  <c:x val="-4.1981881552873225E-2"/>
                  <c:y val="-4.554302744836497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7"/>
              <c:layout>
                <c:manualLayout>
                  <c:x val="-4.2629043117520485E-2"/>
                  <c:y val="-8.524624330464142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8"/>
              <c:layout>
                <c:manualLayout>
                  <c:x val="-4.1419003645891676E-2"/>
                  <c:y val="-4.554302744836497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9"/>
              <c:layout>
                <c:manualLayout>
                  <c:x val="-1.6282200869558873E-2"/>
                  <c:y val="-8.524624330464142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accent2">
                        <a:lumMod val="7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Динамика!$B$100:$U$100</c:f>
              <c:strCache>
                <c:ptCount val="20"/>
                <c:pt idx="0">
                  <c:v>1 янв</c:v>
                </c:pt>
                <c:pt idx="1">
                  <c:v>31 янв</c:v>
                </c:pt>
                <c:pt idx="2">
                  <c:v>28 фев</c:v>
                </c:pt>
                <c:pt idx="3">
                  <c:v>31 мар</c:v>
                </c:pt>
                <c:pt idx="4">
                  <c:v>30 апр</c:v>
                </c:pt>
                <c:pt idx="5">
                  <c:v>31 май</c:v>
                </c:pt>
                <c:pt idx="6">
                  <c:v>30 июн</c:v>
                </c:pt>
                <c:pt idx="7">
                  <c:v>31 июл</c:v>
                </c:pt>
                <c:pt idx="8">
                  <c:v>31 авг</c:v>
                </c:pt>
                <c:pt idx="9">
                  <c:v>30 сен</c:v>
                </c:pt>
                <c:pt idx="10">
                  <c:v>31 окт</c:v>
                </c:pt>
                <c:pt idx="11">
                  <c:v>30 ноя</c:v>
                </c:pt>
                <c:pt idx="12">
                  <c:v>31 дек</c:v>
                </c:pt>
                <c:pt idx="13">
                  <c:v>31 янв</c:v>
                </c:pt>
                <c:pt idx="14">
                  <c:v>28 фев</c:v>
                </c:pt>
                <c:pt idx="15">
                  <c:v>31 мар</c:v>
                </c:pt>
                <c:pt idx="16">
                  <c:v>30 апр</c:v>
                </c:pt>
                <c:pt idx="17">
                  <c:v>31 май</c:v>
                </c:pt>
                <c:pt idx="18">
                  <c:v>30 июн</c:v>
                </c:pt>
                <c:pt idx="19">
                  <c:v>31 июл</c:v>
                </c:pt>
              </c:strCache>
            </c:strRef>
          </c:cat>
          <c:val>
            <c:numRef>
              <c:f>Динамика!$B$102:$U$102</c:f>
              <c:numCache>
                <c:formatCode>#,##0</c:formatCode>
                <c:ptCount val="20"/>
                <c:pt idx="0">
                  <c:v>41509.224214220005</c:v>
                </c:pt>
                <c:pt idx="1">
                  <c:v>40523.196372170001</c:v>
                </c:pt>
                <c:pt idx="2">
                  <c:v>40063.406317320012</c:v>
                </c:pt>
                <c:pt idx="3">
                  <c:v>24405.980477619993</c:v>
                </c:pt>
                <c:pt idx="4">
                  <c:v>24327.845801959997</c:v>
                </c:pt>
                <c:pt idx="5">
                  <c:v>24324.304350049999</c:v>
                </c:pt>
                <c:pt idx="6">
                  <c:v>24273.648248420002</c:v>
                </c:pt>
                <c:pt idx="7">
                  <c:v>66620.071727410002</c:v>
                </c:pt>
                <c:pt idx="8">
                  <c:v>66392.25861017</c:v>
                </c:pt>
                <c:pt idx="9">
                  <c:v>66364.17105818</c:v>
                </c:pt>
                <c:pt idx="10">
                  <c:v>66331.780261570006</c:v>
                </c:pt>
                <c:pt idx="11">
                  <c:v>66318.374344309996</c:v>
                </c:pt>
                <c:pt idx="12">
                  <c:v>66282.879963079991</c:v>
                </c:pt>
                <c:pt idx="13">
                  <c:v>66281.321210330003</c:v>
                </c:pt>
                <c:pt idx="14">
                  <c:v>66164.980697980005</c:v>
                </c:pt>
                <c:pt idx="15">
                  <c:v>66155.738833390002</c:v>
                </c:pt>
                <c:pt idx="16">
                  <c:v>66146.242715229993</c:v>
                </c:pt>
                <c:pt idx="17">
                  <c:v>66143.821725319998</c:v>
                </c:pt>
                <c:pt idx="18">
                  <c:v>66123.678507010001</c:v>
                </c:pt>
                <c:pt idx="19">
                  <c:v>66123.626100620007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4989872"/>
        <c:axId val="104990656"/>
      </c:lineChart>
      <c:catAx>
        <c:axId val="104989872"/>
        <c:scaling>
          <c:orientation val="minMax"/>
        </c:scaling>
        <c:delete val="0"/>
        <c:axPos val="b"/>
        <c:numFmt formatCode="[$-419]d\ mmm\ yy;@" sourceLinked="0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1800000" spcFirstLastPara="1" vertOverflow="ellipsis" wrap="square" anchor="ctr" anchorCtr="1"/>
          <a:lstStyle/>
          <a:p>
            <a:pPr>
              <a:defRPr sz="7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04990656"/>
        <c:crosses val="autoZero"/>
        <c:auto val="0"/>
        <c:lblAlgn val="ctr"/>
        <c:lblOffset val="100"/>
        <c:noMultiLvlLbl val="0"/>
      </c:catAx>
      <c:valAx>
        <c:axId val="104990656"/>
        <c:scaling>
          <c:orientation val="minMax"/>
          <c:max val="70000"/>
          <c:min val="7000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out"/>
        <c:minorTickMark val="none"/>
        <c:tickLblPos val="nextTo"/>
        <c:crossAx val="10498987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1648990739924945"/>
          <c:y val="0.89770169442070824"/>
          <c:w val="0.5670201852015011"/>
          <c:h val="9.568110293657906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700" b="0" i="0" u="none" strike="noStrike" kern="1200" baseline="0">
              <a:solidFill>
                <a:schemeClr val="tx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  <c:userShapes r:id="rId4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9282022378781599"/>
          <c:y val="0.14346911056569289"/>
          <c:w val="0.50375996684624946"/>
          <c:h val="0.64926009612426416"/>
        </c:manualLayout>
      </c:layout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4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5"/>
            <c:bubble3D val="0"/>
            <c:spPr>
              <a:solidFill>
                <a:srgbClr val="FFFF00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7"/>
            <c:bubble3D val="0"/>
            <c:spPr>
              <a:solidFill>
                <a:schemeClr val="tx1">
                  <a:lumMod val="50000"/>
                  <a:lumOff val="5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dLbl>
              <c:idx val="0"/>
              <c:layout>
                <c:manualLayout>
                  <c:x val="-4.6318805219770061E-2"/>
                  <c:y val="-5.092488026410863E-2"/>
                </c:manualLayout>
              </c:layout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3.8058112454253078E-2"/>
                  <c:y val="-8.3373634040936576E-2"/>
                </c:manualLayout>
              </c:layout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8.3200251377028578E-3"/>
                  <c:y val="-9.1890311821760912E-2"/>
                </c:manualLayout>
              </c:layout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9.5770951166316339E-3"/>
                  <c:y val="1.1900259188645235E-2"/>
                </c:manualLayout>
              </c:layout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2.3398765295183085E-2"/>
                  <c:y val="0.1016114801473848"/>
                </c:manualLayout>
              </c:layout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1.4278954567298805E-2"/>
                  <c:y val="0.1981613480360159"/>
                </c:manualLayout>
              </c:layout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3.6850763372888247E-3"/>
                  <c:y val="0.31014574369152692"/>
                </c:manualLayout>
              </c:layout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0.15671335819864624"/>
                  <c:y val="-0.2806447175882516"/>
                </c:manualLayout>
              </c:layout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800"/>
                </a:pPr>
                <a:endParaRPr lang="ru-RU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нс3!$A$19:$A$26</c:f>
              <c:strCache>
                <c:ptCount val="8"/>
                <c:pt idx="0">
                  <c:v>Центральный ФО (3,6%)</c:v>
                </c:pt>
                <c:pt idx="1">
                  <c:v>Южный ФО  (9%)</c:v>
                </c:pt>
                <c:pt idx="2">
                  <c:v>Северо-западный ФО  (0,8%)</c:v>
                </c:pt>
                <c:pt idx="3">
                  <c:v>Дальневосточный ФО (0,01%)</c:v>
                </c:pt>
                <c:pt idx="4">
                  <c:v>Сибирский ФО (1,1%)</c:v>
                </c:pt>
                <c:pt idx="5">
                  <c:v>Уральский ФО (0,1%)</c:v>
                </c:pt>
                <c:pt idx="6">
                  <c:v>Приволжский ФО (0,01%)</c:v>
                </c:pt>
                <c:pt idx="7">
                  <c:v>Северо-Кавказский ФО (85,5%)</c:v>
                </c:pt>
              </c:strCache>
            </c:strRef>
          </c:cat>
          <c:val>
            <c:numRef>
              <c:f>нс3!$B$19:$B$26</c:f>
              <c:numCache>
                <c:formatCode>#\ ##0.0</c:formatCode>
                <c:ptCount val="8"/>
                <c:pt idx="0">
                  <c:v>3003.3553572699998</c:v>
                </c:pt>
                <c:pt idx="1">
                  <c:v>7567.3931918600001</c:v>
                </c:pt>
                <c:pt idx="2">
                  <c:v>664.70979069999999</c:v>
                </c:pt>
                <c:pt idx="3">
                  <c:v>11.946619419999999</c:v>
                </c:pt>
                <c:pt idx="4">
                  <c:v>893.9630717</c:v>
                </c:pt>
                <c:pt idx="5">
                  <c:v>50.192855510000001</c:v>
                </c:pt>
                <c:pt idx="6">
                  <c:v>9.2938978199999998</c:v>
                </c:pt>
                <c:pt idx="7">
                  <c:v>72126.221843170002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29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image" Target="../media/image3.png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0.01181</cdr:x>
      <cdr:y>0.00724</cdr:y>
    </cdr:from>
    <cdr:to>
      <cdr:x>0.17149</cdr:x>
      <cdr:y>0.06708</cdr:y>
    </cdr:to>
    <cdr:sp macro="" textlink="">
      <cdr:nvSpPr>
        <cdr:cNvPr id="2" name="TextBox 4"/>
        <cdr:cNvSpPr txBox="1"/>
      </cdr:nvSpPr>
      <cdr:spPr>
        <a:xfrm xmlns:a="http://schemas.openxmlformats.org/drawingml/2006/main">
          <a:off x="62732" y="22977"/>
          <a:ext cx="848180" cy="189913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700" dirty="0">
              <a:latin typeface="Calibri" panose="020F0502020204030204" pitchFamily="34" charset="0"/>
            </a:rPr>
            <a:t>м</a:t>
          </a:r>
          <a:r>
            <a:rPr lang="ru-RU" sz="700" dirty="0" smtClean="0">
              <a:latin typeface="Calibri" panose="020F0502020204030204" pitchFamily="34" charset="0"/>
            </a:rPr>
            <a:t>лн.₽</a:t>
          </a:r>
          <a:endParaRPr lang="ru-RU" sz="700" dirty="0">
            <a:latin typeface="Calibri" panose="020F0502020204030204" pitchFamily="34" charset="0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</cdr:x>
      <cdr:y>0.07622</cdr:y>
    </cdr:from>
    <cdr:to>
      <cdr:x>0.16158</cdr:x>
      <cdr:y>0.17627</cdr:y>
    </cdr:to>
    <cdr:sp macro="" textlink="">
      <cdr:nvSpPr>
        <cdr:cNvPr id="3" name="TextBox 4"/>
        <cdr:cNvSpPr txBox="1"/>
      </cdr:nvSpPr>
      <cdr:spPr>
        <a:xfrm xmlns:a="http://schemas.openxmlformats.org/drawingml/2006/main">
          <a:off x="0" y="152400"/>
          <a:ext cx="850822" cy="200052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700" dirty="0">
              <a:latin typeface="Calibri" panose="020F0502020204030204" pitchFamily="34" charset="0"/>
            </a:rPr>
            <a:t>м</a:t>
          </a:r>
          <a:r>
            <a:rPr lang="ru-RU" sz="700" dirty="0" smtClean="0">
              <a:latin typeface="Calibri" panose="020F0502020204030204" pitchFamily="34" charset="0"/>
            </a:rPr>
            <a:t>лн.₽</a:t>
          </a:r>
          <a:endParaRPr lang="ru-RU" sz="700" dirty="0">
            <a:latin typeface="Calibri" panose="020F0502020204030204" pitchFamily="34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4" y="1"/>
            <a:ext cx="2944285" cy="497020"/>
          </a:xfrm>
          <a:prstGeom prst="rect">
            <a:avLst/>
          </a:prstGeom>
        </p:spPr>
        <p:txBody>
          <a:bodyPr vert="horz" lIns="91100" tIns="45549" rIns="91100" bIns="45549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8648" y="1"/>
            <a:ext cx="2944285" cy="497020"/>
          </a:xfrm>
          <a:prstGeom prst="rect">
            <a:avLst/>
          </a:prstGeom>
        </p:spPr>
        <p:txBody>
          <a:bodyPr vert="horz" lIns="91100" tIns="45549" rIns="91100" bIns="45549" rtlCol="0"/>
          <a:lstStyle>
            <a:lvl1pPr algn="r">
              <a:defRPr sz="1200"/>
            </a:lvl1pPr>
          </a:lstStyle>
          <a:p>
            <a:fld id="{ECC3689E-820E-4F59-9D2D-A12D91FC3989}" type="datetimeFigureOut">
              <a:rPr lang="ru-RU" smtClean="0"/>
              <a:t>02.08.2021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68400" y="1238250"/>
            <a:ext cx="4457700" cy="3343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100" tIns="45549" rIns="91100" bIns="45549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1" y="4767266"/>
            <a:ext cx="5435600" cy="3900487"/>
          </a:xfrm>
          <a:prstGeom prst="rect">
            <a:avLst/>
          </a:prstGeom>
        </p:spPr>
        <p:txBody>
          <a:bodyPr vert="horz" lIns="91100" tIns="45549" rIns="91100" bIns="45549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4" y="9408984"/>
            <a:ext cx="2944285" cy="497019"/>
          </a:xfrm>
          <a:prstGeom prst="rect">
            <a:avLst/>
          </a:prstGeom>
        </p:spPr>
        <p:txBody>
          <a:bodyPr vert="horz" lIns="91100" tIns="45549" rIns="91100" bIns="45549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8648" y="9408984"/>
            <a:ext cx="2944285" cy="497019"/>
          </a:xfrm>
          <a:prstGeom prst="rect">
            <a:avLst/>
          </a:prstGeom>
        </p:spPr>
        <p:txBody>
          <a:bodyPr vert="horz" lIns="91100" tIns="45549" rIns="91100" bIns="45549" rtlCol="0" anchor="b"/>
          <a:lstStyle>
            <a:lvl1pPr algn="r">
              <a:defRPr sz="1200"/>
            </a:lvl1pPr>
          </a:lstStyle>
          <a:p>
            <a:fld id="{FF45E897-F4D7-4FCC-9058-9B7F747E1D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00086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68400" y="1238250"/>
            <a:ext cx="4457700" cy="334327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45E897-F4D7-4FCC-9058-9B7F747E1DF8}" type="slidenum">
              <a:rPr lang="ru-RU" smtClean="0">
                <a:solidFill>
                  <a:prstClr val="black"/>
                </a:solidFill>
              </a:rPr>
              <a:pPr/>
              <a:t>1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23800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68400" y="1238250"/>
            <a:ext cx="4457700" cy="334327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45E897-F4D7-4FCC-9058-9B7F747E1DF8}" type="slidenum">
              <a:rPr lang="ru-RU" smtClean="0">
                <a:solidFill>
                  <a:prstClr val="black"/>
                </a:solidFill>
              </a:rPr>
              <a:pPr/>
              <a:t>2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02962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60463" y="1243013"/>
            <a:ext cx="4467225" cy="3351212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7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altLang="ru-RU" smtClean="0"/>
          </a:p>
        </p:txBody>
      </p:sp>
      <p:sp>
        <p:nvSpPr>
          <p:cNvPr id="16388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1363" indent="-284163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7013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7013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7013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7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7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7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7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7F4DA167-E663-4DEF-9E98-8AC347CAB2CD}" type="slidenum">
              <a:rPr lang="ru-RU" altLang="ru-RU" smtClean="0">
                <a:solidFill>
                  <a:srgbClr val="000000"/>
                </a:solidFill>
              </a:rPr>
              <a:pPr/>
              <a:t>3</a:t>
            </a:fld>
            <a:endParaRPr lang="ru-RU" altLang="ru-RU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064565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60463" y="1243013"/>
            <a:ext cx="4467225" cy="3351212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altLang="ru-RU" smtClean="0"/>
          </a:p>
        </p:txBody>
      </p:sp>
      <p:sp>
        <p:nvSpPr>
          <p:cNvPr id="18436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1363" indent="-284163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7013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7013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7013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7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7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7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7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6AB06236-7604-43D2-8CC8-91BAAC48DB04}" type="slidenum">
              <a:rPr lang="ru-RU" altLang="ru-RU" smtClean="0">
                <a:solidFill>
                  <a:srgbClr val="000000"/>
                </a:solidFill>
              </a:rPr>
              <a:pPr/>
              <a:t>4</a:t>
            </a:fld>
            <a:endParaRPr lang="ru-RU" altLang="ru-RU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12366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М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31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 smtClean="0"/>
              <a:t>Образец подзаголовка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BD89BB-47DA-42DA-BCF0-6DAF21F96E78}" type="datetime1">
              <a:rPr lang="en-US"/>
              <a:pPr>
                <a:defRPr/>
              </a:pPr>
              <a:t>8/2/2021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A60BE6-9852-46D9-834C-5E78003DE0F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60340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0783EA-C689-4E7E-AB61-F5ADD52728F7}" type="datetime1">
              <a:rPr lang="en-US"/>
              <a:pPr>
                <a:defRPr/>
              </a:pPr>
              <a:t>8/2/2021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F8AE99-4AB4-4B45-871C-1BCAF2EDD3C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190779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4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4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21046E-60C3-4B12-BFDE-0936D0193420}" type="datetime1">
              <a:rPr lang="en-US"/>
              <a:pPr>
                <a:defRPr/>
              </a:pPr>
              <a:t>8/2/2021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D0AC59-55F7-4BCD-9D52-7EEA7535512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992739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М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9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 smtClean="0"/>
              <a:t>Образец подзаголовка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ea typeface="ＭＳ Ｐゴシック" panose="020B0600070205080204" pitchFamily="34" charset="-128"/>
              </a:defRPr>
            </a:lvl1pPr>
          </a:lstStyle>
          <a:p>
            <a:pPr>
              <a:defRPr/>
            </a:pPr>
            <a:fld id="{5C824A96-E714-42FF-9044-98E738A03B7C}" type="datetime1">
              <a:rPr lang="en-US"/>
              <a:pPr>
                <a:defRPr/>
              </a:pPr>
              <a:t>8/2/2021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ea typeface="ＭＳ Ｐゴシック" panose="020B0600070205080204" pitchFamily="34" charset="-128"/>
              </a:defRPr>
            </a:lvl1pPr>
          </a:lstStyle>
          <a:p>
            <a:pPr>
              <a:defRPr/>
            </a:pPr>
            <a:fld id="{B8D7AA98-1AEB-49FD-9358-F9646F82BFEC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3538049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Группа 6"/>
          <p:cNvGrpSpPr>
            <a:grpSpLocks/>
          </p:cNvGrpSpPr>
          <p:nvPr userDrawn="1"/>
        </p:nvGrpSpPr>
        <p:grpSpPr bwMode="auto">
          <a:xfrm>
            <a:off x="468313" y="692150"/>
            <a:ext cx="7991475" cy="19050"/>
            <a:chOff x="467544" y="818044"/>
            <a:chExt cx="7992888" cy="18668"/>
          </a:xfrm>
        </p:grpSpPr>
        <p:cxnSp>
          <p:nvCxnSpPr>
            <p:cNvPr id="5" name="Прямая соединительная линия 4"/>
            <p:cNvCxnSpPr/>
            <p:nvPr userDrawn="1"/>
          </p:nvCxnSpPr>
          <p:spPr>
            <a:xfrm>
              <a:off x="467544" y="818044"/>
              <a:ext cx="7992888" cy="0"/>
            </a:xfrm>
            <a:prstGeom prst="line">
              <a:avLst/>
            </a:prstGeom>
            <a:ln w="38100">
              <a:solidFill>
                <a:srgbClr val="E6102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Прямая соединительная линия 5"/>
            <p:cNvCxnSpPr/>
            <p:nvPr userDrawn="1"/>
          </p:nvCxnSpPr>
          <p:spPr>
            <a:xfrm>
              <a:off x="467544" y="836712"/>
              <a:ext cx="4104413" cy="0"/>
            </a:xfrm>
            <a:prstGeom prst="line">
              <a:avLst/>
            </a:prstGeom>
            <a:ln w="76200">
              <a:solidFill>
                <a:srgbClr val="E6102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" name="Прямоугольник 6"/>
          <p:cNvSpPr/>
          <p:nvPr userDrawn="1"/>
        </p:nvSpPr>
        <p:spPr>
          <a:xfrm>
            <a:off x="395288" y="1268413"/>
            <a:ext cx="8208962" cy="5048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 sz="1350" dirty="0">
              <a:solidFill>
                <a:prstClr val="white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8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ea typeface="ＭＳ Ｐゴシック" panose="020B0600070205080204" pitchFamily="34" charset="-128"/>
              </a:defRPr>
            </a:lvl1pPr>
          </a:lstStyle>
          <a:p>
            <a:pPr>
              <a:defRPr/>
            </a:pPr>
            <a:fld id="{B4B1C1E4-5C0A-4D36-9EE3-42A81ED1C1B2}" type="datetime1">
              <a:rPr lang="en-US"/>
              <a:pPr>
                <a:defRPr/>
              </a:pPr>
              <a:t>8/2/2021</a:t>
            </a:fld>
            <a:endParaRPr lang="ru-RU" dirty="0"/>
          </a:p>
        </p:txBody>
      </p:sp>
      <p:sp>
        <p:nvSpPr>
          <p:cNvPr id="9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ea typeface="ＭＳ Ｐゴシック" panose="020B0600070205080204" pitchFamily="34" charset="-128"/>
              </a:defRPr>
            </a:lvl1pPr>
          </a:lstStyle>
          <a:p>
            <a:pPr>
              <a:defRPr/>
            </a:pPr>
            <a:fld id="{4CECAFF3-72A3-4543-A776-683392B849F7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7574078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4"/>
            <a:ext cx="7772400" cy="1362075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ea typeface="ＭＳ Ｐゴシック" panose="020B0600070205080204" pitchFamily="34" charset="-128"/>
              </a:defRPr>
            </a:lvl1pPr>
          </a:lstStyle>
          <a:p>
            <a:pPr>
              <a:defRPr/>
            </a:pPr>
            <a:fld id="{ECC66E04-76E0-436E-99DF-AC83A6EBA6E5}" type="datetime1">
              <a:rPr lang="en-US"/>
              <a:pPr>
                <a:defRPr/>
              </a:pPr>
              <a:t>8/2/2021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ea typeface="ＭＳ Ｐゴシック" panose="020B0600070205080204" pitchFamily="34" charset="-128"/>
              </a:defRPr>
            </a:lvl1pPr>
          </a:lstStyle>
          <a:p>
            <a:pPr>
              <a:defRPr/>
            </a:pPr>
            <a:fld id="{866FC093-A797-422C-97E4-C5A4E6EDF01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9579024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4"/>
            <a:ext cx="4038600" cy="452596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4"/>
            <a:ext cx="4038600" cy="452596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ea typeface="ＭＳ Ｐゴシック" panose="020B0600070205080204" pitchFamily="34" charset="-128"/>
              </a:defRPr>
            </a:lvl1pPr>
          </a:lstStyle>
          <a:p>
            <a:pPr>
              <a:defRPr/>
            </a:pPr>
            <a:fld id="{DFA944AC-22A2-4851-B481-E9EC0C678EC9}" type="datetime1">
              <a:rPr lang="en-US"/>
              <a:pPr>
                <a:defRPr/>
              </a:pPr>
              <a:t>8/2/2021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ea typeface="ＭＳ Ｐゴシック" panose="020B0600070205080204" pitchFamily="34" charset="-128"/>
              </a:defRPr>
            </a:lvl1pPr>
          </a:lstStyle>
          <a:p>
            <a:pPr>
              <a:defRPr/>
            </a:pPr>
            <a:fld id="{96E82102-E8AA-4C19-8E23-3F75247808ED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0066959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ea typeface="ＭＳ Ｐゴシック" panose="020B0600070205080204" pitchFamily="34" charset="-128"/>
              </a:defRPr>
            </a:lvl1pPr>
          </a:lstStyle>
          <a:p>
            <a:pPr>
              <a:defRPr/>
            </a:pPr>
            <a:fld id="{BB67EF65-5330-4ACB-B36D-0395CA4ECB19}" type="datetime1">
              <a:rPr lang="en-US"/>
              <a:pPr>
                <a:defRPr/>
              </a:pPr>
              <a:t>8/2/2021</a:t>
            </a:fld>
            <a:endParaRPr lang="ru-RU" dirty="0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ea typeface="ＭＳ Ｐゴシック" panose="020B0600070205080204" pitchFamily="34" charset="-128"/>
              </a:defRPr>
            </a:lvl1pPr>
          </a:lstStyle>
          <a:p>
            <a:pPr>
              <a:defRPr/>
            </a:pPr>
            <a:fld id="{30F1D4FB-5AE7-483A-B28A-9291BCB7E64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5594168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ea typeface="ＭＳ Ｐゴシック" panose="020B0600070205080204" pitchFamily="34" charset="-128"/>
              </a:defRPr>
            </a:lvl1pPr>
          </a:lstStyle>
          <a:p>
            <a:pPr>
              <a:defRPr/>
            </a:pPr>
            <a:fld id="{E910AB94-57E3-43EF-862A-F85B5A758C17}" type="datetime1">
              <a:rPr lang="en-US"/>
              <a:pPr>
                <a:defRPr/>
              </a:pPr>
              <a:t>8/2/2021</a:t>
            </a:fld>
            <a:endParaRPr lang="ru-RU" dirty="0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ea typeface="ＭＳ Ｐゴシック" panose="020B0600070205080204" pitchFamily="34" charset="-128"/>
              </a:defRPr>
            </a:lvl1pPr>
          </a:lstStyle>
          <a:p>
            <a:pPr>
              <a:defRPr/>
            </a:pPr>
            <a:fld id="{0863CDE5-9752-41B2-A8EA-84DCBD4B897C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6783181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ea typeface="ＭＳ Ｐゴシック" panose="020B0600070205080204" pitchFamily="34" charset="-128"/>
              </a:defRPr>
            </a:lvl1pPr>
          </a:lstStyle>
          <a:p>
            <a:pPr>
              <a:defRPr/>
            </a:pPr>
            <a:fld id="{D5D6B8CC-EA63-4F9C-AE8A-58D428D55D12}" type="datetime1">
              <a:rPr lang="en-US"/>
              <a:pPr>
                <a:defRPr/>
              </a:pPr>
              <a:t>8/2/2021</a:t>
            </a:fld>
            <a:endParaRPr lang="ru-RU" dirty="0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ea typeface="ＭＳ Ｐゴシック" panose="020B0600070205080204" pitchFamily="34" charset="-128"/>
              </a:defRPr>
            </a:lvl1pPr>
          </a:lstStyle>
          <a:p>
            <a:pPr>
              <a:defRPr/>
            </a:pPr>
            <a:fld id="{4123660D-128D-476C-A251-EA95611ECB2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706360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4"/>
            <a:ext cx="5111750" cy="5853113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ea typeface="ＭＳ Ｐゴシック" panose="020B0600070205080204" pitchFamily="34" charset="-128"/>
              </a:defRPr>
            </a:lvl1pPr>
          </a:lstStyle>
          <a:p>
            <a:pPr>
              <a:defRPr/>
            </a:pPr>
            <a:fld id="{E8637D2A-4AD3-4979-BF3D-3C4B4C8816B9}" type="datetime1">
              <a:rPr lang="en-US"/>
              <a:pPr>
                <a:defRPr/>
              </a:pPr>
              <a:t>8/2/2021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ea typeface="ＭＳ Ｐゴシック" panose="020B0600070205080204" pitchFamily="34" charset="-128"/>
              </a:defRPr>
            </a:lvl1pPr>
          </a:lstStyle>
          <a:p>
            <a:pPr>
              <a:defRPr/>
            </a:pPr>
            <a:fld id="{75C3F80E-6D85-42B0-BBF2-04574008CE6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115292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8C08CA-BE60-4D0A-B3FC-CCF794DF3EE4}" type="datetime1">
              <a:rPr lang="en-US"/>
              <a:pPr>
                <a:defRPr/>
              </a:pPr>
              <a:t>8/2/2021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8CD768-CEA6-4C5E-BBEC-8403C1712EFE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grpSp>
        <p:nvGrpSpPr>
          <p:cNvPr id="7" name="Группа 6"/>
          <p:cNvGrpSpPr/>
          <p:nvPr userDrawn="1"/>
        </p:nvGrpSpPr>
        <p:grpSpPr>
          <a:xfrm>
            <a:off x="467544" y="692696"/>
            <a:ext cx="7992888" cy="18668"/>
            <a:chOff x="467544" y="818044"/>
            <a:chExt cx="7992888" cy="18668"/>
          </a:xfrm>
        </p:grpSpPr>
        <p:cxnSp>
          <p:nvCxnSpPr>
            <p:cNvPr id="8" name="Прямая соединительная линия 7"/>
            <p:cNvCxnSpPr/>
            <p:nvPr userDrawn="1"/>
          </p:nvCxnSpPr>
          <p:spPr>
            <a:xfrm>
              <a:off x="467544" y="818044"/>
              <a:ext cx="7992888" cy="0"/>
            </a:xfrm>
            <a:prstGeom prst="line">
              <a:avLst/>
            </a:prstGeom>
            <a:ln w="38100">
              <a:solidFill>
                <a:srgbClr val="E6102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Прямая соединительная линия 8"/>
            <p:cNvCxnSpPr/>
            <p:nvPr userDrawn="1"/>
          </p:nvCxnSpPr>
          <p:spPr>
            <a:xfrm>
              <a:off x="467544" y="836712"/>
              <a:ext cx="4104456" cy="0"/>
            </a:xfrm>
            <a:prstGeom prst="line">
              <a:avLst/>
            </a:prstGeom>
            <a:ln w="76200">
              <a:solidFill>
                <a:srgbClr val="E6102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" name="Прямоугольник 10"/>
          <p:cNvSpPr/>
          <p:nvPr userDrawn="1"/>
        </p:nvSpPr>
        <p:spPr>
          <a:xfrm>
            <a:off x="395536" y="1268760"/>
            <a:ext cx="8208912" cy="50405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 sz="135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795192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endParaRPr lang="ru-RU" noProof="0" dirty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ea typeface="ＭＳ Ｐゴシック" panose="020B0600070205080204" pitchFamily="34" charset="-128"/>
              </a:defRPr>
            </a:lvl1pPr>
          </a:lstStyle>
          <a:p>
            <a:pPr>
              <a:defRPr/>
            </a:pPr>
            <a:fld id="{37EBEF63-FA33-43D2-BAD6-34BC277C1426}" type="datetime1">
              <a:rPr lang="en-US"/>
              <a:pPr>
                <a:defRPr/>
              </a:pPr>
              <a:t>8/2/2021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ea typeface="ＭＳ Ｐゴシック" panose="020B0600070205080204" pitchFamily="34" charset="-128"/>
              </a:defRPr>
            </a:lvl1pPr>
          </a:lstStyle>
          <a:p>
            <a:pPr>
              <a:defRPr/>
            </a:pPr>
            <a:fld id="{6FF81351-8B86-473D-9A73-FC5B78F8EEA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341505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ea typeface="ＭＳ Ｐゴシック" panose="020B0600070205080204" pitchFamily="34" charset="-128"/>
              </a:defRPr>
            </a:lvl1pPr>
          </a:lstStyle>
          <a:p>
            <a:pPr>
              <a:defRPr/>
            </a:pPr>
            <a:fld id="{D9D15352-3CF0-4F2B-ABB6-FB481F364699}" type="datetime1">
              <a:rPr lang="en-US"/>
              <a:pPr>
                <a:defRPr/>
              </a:pPr>
              <a:t>8/2/2021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ea typeface="ＭＳ Ｐゴシック" panose="020B0600070205080204" pitchFamily="34" charset="-128"/>
              </a:defRPr>
            </a:lvl1pPr>
          </a:lstStyle>
          <a:p>
            <a:pPr>
              <a:defRPr/>
            </a:pPr>
            <a:fld id="{58E674CD-9C82-4285-BBA2-29D06156B04A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2248697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2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ea typeface="ＭＳ Ｐゴシック" panose="020B0600070205080204" pitchFamily="34" charset="-128"/>
              </a:defRPr>
            </a:lvl1pPr>
          </a:lstStyle>
          <a:p>
            <a:pPr>
              <a:defRPr/>
            </a:pPr>
            <a:fld id="{7C1A9F5F-66D8-4D29-BEB9-BE4DF436099D}" type="datetime1">
              <a:rPr lang="en-US"/>
              <a:pPr>
                <a:defRPr/>
              </a:pPr>
              <a:t>8/2/2021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ea typeface="ＭＳ Ｐゴシック" panose="020B0600070205080204" pitchFamily="34" charset="-128"/>
              </a:defRPr>
            </a:lvl1pPr>
          </a:lstStyle>
          <a:p>
            <a:pPr>
              <a:defRPr/>
            </a:pPr>
            <a:fld id="{2E8A6FD7-00D2-457E-83F1-ED11AE69A9BC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770664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6"/>
            <a:ext cx="7772400" cy="1362075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E2DA72-4077-4B5D-9D31-9E9D4939A1BB}" type="datetime1">
              <a:rPr lang="en-US"/>
              <a:pPr>
                <a:defRPr/>
              </a:pPr>
              <a:t>8/2/2021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BCBE90-8D53-46EF-B2C2-6F303A276E9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521929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6"/>
            <a:ext cx="4038600" cy="452596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6"/>
            <a:ext cx="4038600" cy="452596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536483-CD27-418F-A9E2-5173B4DC8DD6}" type="datetime1">
              <a:rPr lang="en-US"/>
              <a:pPr>
                <a:defRPr/>
              </a:pPr>
              <a:t>8/2/2021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52BE18-FF31-43E9-AB37-5538EF9403B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928162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8" y="1535113"/>
            <a:ext cx="4041775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8" y="2174875"/>
            <a:ext cx="4041775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8A9BBF-5153-4232-B191-E99B68D6FF68}" type="datetime1">
              <a:rPr lang="en-US"/>
              <a:pPr>
                <a:defRPr/>
              </a:pPr>
              <a:t>8/2/2021</a:t>
            </a:fld>
            <a:endParaRPr lang="ru-RU" dirty="0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450497-C8FB-4D2B-8971-01069001C12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336909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6A237F-FB07-4D6D-96B2-8ABC321DB2F6}" type="datetime1">
              <a:rPr lang="en-US"/>
              <a:pPr>
                <a:defRPr/>
              </a:pPr>
              <a:t>8/2/2021</a:t>
            </a:fld>
            <a:endParaRPr lang="ru-RU" dirty="0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A96F0B-3631-411E-A893-15C6904B953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464815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1D4A3C-EA68-46E8-A3E2-405172DF37CE}" type="datetime1">
              <a:rPr lang="en-US"/>
              <a:pPr>
                <a:defRPr/>
              </a:pPr>
              <a:t>8/2/2021</a:t>
            </a:fld>
            <a:endParaRPr lang="ru-RU" dirty="0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DE7C90-CEFD-4369-A36D-2268D4F6412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003673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6"/>
            <a:ext cx="5111750" cy="5853113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DCC49C-CEE8-4B2C-8E3D-E95AAAA373E9}" type="datetime1">
              <a:rPr lang="en-US"/>
              <a:pPr>
                <a:defRPr/>
              </a:pPr>
              <a:t>8/2/2021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62066F-C7E4-4C80-9FF8-D820249C739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707465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endParaRPr lang="ru-RU" noProof="0" dirty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B0323A-2DA4-4A97-8BF0-6F36155279DB}" type="datetime1">
              <a:rPr lang="en-US"/>
              <a:pPr>
                <a:defRPr/>
              </a:pPr>
              <a:t>8/2/2021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F8DF1E-9358-4364-989B-C45192A6CAAC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678646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6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6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900">
                <a:solidFill>
                  <a:srgbClr val="898989"/>
                </a:solidFill>
                <a:latin typeface="Calibri" pitchFamily="34" charset="0"/>
                <a:cs typeface="Arial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FA25082-3EED-4916-8F26-427B22C2857B}" type="datetime1">
              <a:rPr lang="en-US">
                <a:ea typeface="ＭＳ Ｐゴシック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8/2/2021</a:t>
            </a:fld>
            <a:endParaRPr lang="ru-RU" dirty="0">
              <a:ea typeface="ＭＳ Ｐゴシック" charset="-128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6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6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900">
                <a:solidFill>
                  <a:srgbClr val="898989"/>
                </a:solidFill>
                <a:latin typeface="Calibri" pitchFamily="34" charset="0"/>
                <a:cs typeface="Arial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77BBA28-F179-49DE-B46B-57ABFFDFE3F1}" type="slidenum">
              <a:rPr lang="ru-RU">
                <a:ea typeface="ＭＳ Ｐゴシック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dirty="0"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788672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5pPr>
      <a:lvl6pPr marL="342900" algn="ctr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6pPr>
      <a:lvl7pPr marL="685800" algn="ctr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7pPr>
      <a:lvl8pPr marL="1028700" algn="ctr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8pPr>
      <a:lvl9pPr marL="1371600" algn="ctr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9pPr>
    </p:titleStyle>
    <p:bodyStyle>
      <a:lvl1pPr marL="257175" indent="-257175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557213" indent="-214313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1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857250" indent="-1714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200150" indent="-1714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15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1543050" indent="-1714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5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900">
                <a:solidFill>
                  <a:srgbClr val="898989"/>
                </a:solidFill>
                <a:latin typeface="Calibri" pitchFamily="34" charset="0"/>
                <a:ea typeface="ＭＳ Ｐゴシック" charset="-128"/>
                <a:cs typeface="Arial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45E204E-C298-483F-B798-807D9283A83A}" type="datetime1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8/2/2021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900">
                <a:solidFill>
                  <a:prstClr val="black">
                    <a:tint val="75000"/>
                  </a:prst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900">
                <a:solidFill>
                  <a:srgbClr val="898989"/>
                </a:solidFill>
                <a:latin typeface="Calibri" pitchFamily="34" charset="0"/>
                <a:ea typeface="ＭＳ Ｐゴシック" charset="-128"/>
                <a:cs typeface="Arial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38C7388-FC51-40BD-B582-D6BC54D5C8DE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950004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MS PGothic" panose="020B0600070205080204" pitchFamily="34" charset="-128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  <a:ea typeface="MS PGothic" panose="020B0600070205080204" pitchFamily="34" charset="-128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  <a:ea typeface="MS PGothic" panose="020B0600070205080204" pitchFamily="34" charset="-128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  <a:ea typeface="MS PGothic" panose="020B0600070205080204" pitchFamily="34" charset="-128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  <a:ea typeface="MS PGothic" panose="020B0600070205080204" pitchFamily="34" charset="-128"/>
          <a:cs typeface="ＭＳ Ｐゴシック" charset="0"/>
        </a:defRPr>
      </a:lvl5pPr>
      <a:lvl6pPr marL="342900" algn="ctr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6pPr>
      <a:lvl7pPr marL="685800" algn="ctr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7pPr>
      <a:lvl8pPr marL="1028700" algn="ctr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8pPr>
      <a:lvl9pPr marL="1371600" algn="ctr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9pPr>
    </p:titleStyle>
    <p:bodyStyle>
      <a:lvl1pPr marL="257175" indent="-257175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charset="0"/>
        </a:defRPr>
      </a:lvl1pPr>
      <a:lvl2pPr marL="557213" indent="-2143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1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2pPr>
      <a:lvl3pPr marL="857250" indent="-1714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3pPr>
      <a:lvl4pPr marL="1200150" indent="-1714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5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4pPr>
      <a:lvl5pPr marL="1543050" indent="-1714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5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chart" Target="../charts/chart2.xml"/><Relationship Id="rId4" Type="http://schemas.openxmlformats.org/officeDocument/2006/relationships/chart" Target="../charts/char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7" Type="http://schemas.openxmlformats.org/officeDocument/2006/relationships/image" Target="../media/image4.png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_____Microsoft_Excel_97-20032.xls"/><Relationship Id="rId5" Type="http://schemas.openxmlformats.org/officeDocument/2006/relationships/image" Target="../media/image3.png"/><Relationship Id="rId4" Type="http://schemas.openxmlformats.org/officeDocument/2006/relationships/oleObject" Target="../embeddings/_____Microsoft_Excel_97-20031.xls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2000" r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615042D-34D1-4327-AE55-36DF9DCEE3AF}" type="slidenum">
              <a:rPr lang="ru-RU" smtClean="0"/>
              <a:pPr>
                <a:defRPr/>
              </a:pPr>
              <a:t>1</a:t>
            </a:fld>
            <a:endParaRPr lang="ru-RU" dirty="0"/>
          </a:p>
        </p:txBody>
      </p:sp>
      <p:sp>
        <p:nvSpPr>
          <p:cNvPr id="16" name="Text Box 3"/>
          <p:cNvSpPr txBox="1">
            <a:spLocks noChangeArrowheads="1"/>
          </p:cNvSpPr>
          <p:nvPr/>
        </p:nvSpPr>
        <p:spPr bwMode="auto">
          <a:xfrm>
            <a:off x="170750" y="146568"/>
            <a:ext cx="832486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300" kern="1200">
                <a:solidFill>
                  <a:schemeClr val="tx1"/>
                </a:solidFill>
                <a:latin typeface="+mj-lt"/>
                <a:ea typeface="ＭＳ Ｐゴシック" charset="0"/>
                <a:cs typeface="ＭＳ Ｐゴシック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pitchFamily="34" charset="0"/>
                <a:ea typeface="ＭＳ Ｐゴシック" charset="0"/>
                <a:cs typeface="ＭＳ Ｐゴシック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pitchFamily="34" charset="0"/>
                <a:ea typeface="ＭＳ Ｐゴシック" charset="0"/>
                <a:cs typeface="ＭＳ Ｐゴシック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pitchFamily="34" charset="0"/>
                <a:ea typeface="ＭＳ Ｐゴシック" charset="0"/>
                <a:cs typeface="ＭＳ Ｐゴシック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pitchFamily="34" charset="0"/>
                <a:ea typeface="ＭＳ Ｐゴシック" charset="0"/>
                <a:cs typeface="ＭＳ Ｐゴシック" charset="0"/>
              </a:defRPr>
            </a:lvl5pPr>
            <a:lvl6pPr marL="342900" algn="ctr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pitchFamily="34" charset="0"/>
              </a:defRPr>
            </a:lvl6pPr>
            <a:lvl7pPr marL="685800" algn="ctr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pitchFamily="34" charset="0"/>
              </a:defRPr>
            </a:lvl7pPr>
            <a:lvl8pPr marL="1028700" algn="ctr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pitchFamily="34" charset="0"/>
              </a:defRPr>
            </a:lvl8pPr>
            <a:lvl9pPr marL="1371600" algn="ctr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ru-RU" sz="1400" b="1" dirty="0" smtClean="0">
                <a:solidFill>
                  <a:prstClr val="black">
                    <a:lumMod val="50000"/>
                    <a:lumOff val="50000"/>
                  </a:prstClr>
                </a:solidFill>
                <a:cs typeface="Arial" pitchFamily="34" charset="0"/>
              </a:rPr>
              <a:t>Динамика задолженности на ОРЭМ в 2020</a:t>
            </a:r>
            <a:r>
              <a:rPr lang="en-US" sz="1400" b="1" dirty="0" smtClean="0">
                <a:solidFill>
                  <a:prstClr val="black">
                    <a:lumMod val="50000"/>
                    <a:lumOff val="50000"/>
                  </a:prstClr>
                </a:solidFill>
                <a:cs typeface="Arial" pitchFamily="34" charset="0"/>
              </a:rPr>
              <a:t>-202</a:t>
            </a:r>
            <a:r>
              <a:rPr lang="ru-RU" sz="1400" b="1" dirty="0" smtClean="0">
                <a:solidFill>
                  <a:prstClr val="black">
                    <a:lumMod val="50000"/>
                    <a:lumOff val="50000"/>
                  </a:prstClr>
                </a:solidFill>
                <a:cs typeface="Arial" pitchFamily="34" charset="0"/>
              </a:rPr>
              <a:t>1 гг.</a:t>
            </a:r>
            <a:endParaRPr lang="ru-RU" sz="1400" b="1" dirty="0">
              <a:solidFill>
                <a:srgbClr val="FF0000"/>
              </a:solidFill>
              <a:cs typeface="Arial" pitchFamily="34" charset="0"/>
            </a:endParaRPr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>
            <p:extLst/>
          </p:nvPr>
        </p:nvGraphicFramePr>
        <p:xfrm>
          <a:off x="5818427" y="534902"/>
          <a:ext cx="2677189" cy="5445787"/>
        </p:xfrm>
        <a:graphic>
          <a:graphicData uri="http://schemas.openxmlformats.org/drawingml/2006/table">
            <a:tbl>
              <a:tblPr/>
              <a:tblGrid>
                <a:gridCol w="1152000"/>
                <a:gridCol w="751496"/>
                <a:gridCol w="773693"/>
              </a:tblGrid>
              <a:tr h="864097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Период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Уровень расчетов на ОРЭМ за период с учетом договоров цессии, 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Прирост/ снижение задолженности, млрд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.₽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20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Январь - декабрь </a:t>
                      </a:r>
                      <a:r>
                        <a:rPr lang="ru-RU" sz="900" b="1" i="0" u="none" strike="noStrike" dirty="0" smtClean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2019</a:t>
                      </a:r>
                      <a:endParaRPr lang="ru-RU" sz="900" b="1" i="0" u="none" strike="noStrike" dirty="0">
                        <a:solidFill>
                          <a:srgbClr val="40404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</a:t>
                      </a:r>
                    </a:p>
                  </a:txBody>
                  <a:tcPr marL="9525" marR="114300" marT="9525" marB="0" anchor="ctr">
                    <a:lnL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-2,2</a:t>
                      </a:r>
                    </a:p>
                  </a:txBody>
                  <a:tcPr marL="9525" marR="114300" marT="9525" marB="0" anchor="ctr">
                    <a:lnL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</a:tr>
              <a:tr h="1980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Январь 2020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99,0</a:t>
                      </a:r>
                    </a:p>
                  </a:txBody>
                  <a:tcPr marL="9525" marR="114300" marT="9525" marB="0" anchor="ctr">
                    <a:lnL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</a:t>
                      </a:r>
                    </a:p>
                  </a:txBody>
                  <a:tcPr marL="9525" marR="114300" marT="9525" marB="0" anchor="ctr">
                    <a:lnL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</a:tr>
              <a:tr h="1980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Февраль 2020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98,9</a:t>
                      </a:r>
                    </a:p>
                  </a:txBody>
                  <a:tcPr marL="9525" marR="114300" marT="9525" marB="0" anchor="ctr">
                    <a:lnL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</a:t>
                      </a:r>
                    </a:p>
                  </a:txBody>
                  <a:tcPr marL="9525" marR="114300" marT="9525" marB="0" anchor="ctr">
                    <a:lnL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</a:tr>
              <a:tr h="1980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Март 2020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99,7</a:t>
                      </a:r>
                    </a:p>
                  </a:txBody>
                  <a:tcPr marL="9525" marR="114300" marT="9525" marB="0" anchor="ctr">
                    <a:lnL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-25,5</a:t>
                      </a:r>
                    </a:p>
                  </a:txBody>
                  <a:tcPr marL="9525" marR="114300" marT="9525" marB="0" anchor="ctr">
                    <a:lnL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</a:tr>
              <a:tr h="1980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Апрель 2020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98,9</a:t>
                      </a:r>
                    </a:p>
                  </a:txBody>
                  <a:tcPr marL="9525" marR="114300" marT="9525" marB="0" anchor="ctr">
                    <a:lnL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2,0</a:t>
                      </a:r>
                    </a:p>
                  </a:txBody>
                  <a:tcPr marL="9525" marR="114300" marT="9525" marB="0" anchor="ctr">
                    <a:lnL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</a:tr>
              <a:tr h="1980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Май 2020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99,6</a:t>
                      </a:r>
                    </a:p>
                  </a:txBody>
                  <a:tcPr marL="9525" marR="114300" marT="9525" marB="0" anchor="ctr">
                    <a:lnL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</a:t>
                      </a:r>
                    </a:p>
                  </a:txBody>
                  <a:tcPr marL="9525" marR="114300" marT="9525" marB="0" anchor="ctr">
                    <a:lnL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</a:tr>
              <a:tr h="1980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Июнь 2020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99,6</a:t>
                      </a:r>
                    </a:p>
                  </a:txBody>
                  <a:tcPr marL="9525" marR="114300" marT="9525" marB="0" anchor="ctr">
                    <a:lnL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</a:t>
                      </a:r>
                    </a:p>
                  </a:txBody>
                  <a:tcPr marL="9525" marR="114300" marT="9525" marB="0" anchor="ctr">
                    <a:lnL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</a:tr>
              <a:tr h="1980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Июль 2020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</a:t>
                      </a:r>
                    </a:p>
                  </a:txBody>
                  <a:tcPr marL="9525" marR="114300" marT="9525" marB="0" anchor="ctr">
                    <a:lnL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9525" marR="114300" marT="9525" marB="0" anchor="ctr">
                    <a:lnL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</a:tr>
              <a:tr h="1980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Август 2020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100,2</a:t>
                      </a:r>
                    </a:p>
                  </a:txBody>
                  <a:tcPr marL="9525" marR="114300" marT="9525" marB="0" anchor="ctr">
                    <a:lnL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-0,4</a:t>
                      </a:r>
                    </a:p>
                  </a:txBody>
                  <a:tcPr marL="9525" marR="114300" marT="9525" marB="0" anchor="ctr">
                    <a:lnL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</a:tr>
              <a:tr h="1980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Сентябрь 2020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100,4</a:t>
                      </a:r>
                    </a:p>
                  </a:txBody>
                  <a:tcPr marL="9525" marR="114300" marT="9525" marB="0" anchor="ctr">
                    <a:lnL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-3,8</a:t>
                      </a:r>
                    </a:p>
                  </a:txBody>
                  <a:tcPr marL="9525" marR="114300" marT="9525" marB="0" anchor="ctr">
                    <a:lnL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</a:tr>
              <a:tr h="1980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Октябрь 2020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100,2</a:t>
                      </a:r>
                    </a:p>
                  </a:txBody>
                  <a:tcPr marL="9525" marR="114300" marT="9525" marB="0" anchor="ctr">
                    <a:lnL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-0,4</a:t>
                      </a:r>
                    </a:p>
                  </a:txBody>
                  <a:tcPr marL="9525" marR="114300" marT="9525" marB="0" anchor="ctr">
                    <a:lnL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</a:tr>
              <a:tr h="1980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Ноябрь 2020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</a:t>
                      </a:r>
                    </a:p>
                  </a:txBody>
                  <a:tcPr marL="9525" marR="114300" marT="9525" marB="0" anchor="ctr">
                    <a:lnL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</a:t>
                      </a:r>
                    </a:p>
                  </a:txBody>
                  <a:tcPr marL="9525" marR="114300" marT="9525" marB="0" anchor="ctr">
                    <a:lnL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</a:tr>
              <a:tr h="1980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Декабрь 2020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100,6</a:t>
                      </a:r>
                    </a:p>
                  </a:txBody>
                  <a:tcPr marL="9525" marR="114300" marT="9525" marB="0" anchor="ctr">
                    <a:lnL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-1,2</a:t>
                      </a:r>
                    </a:p>
                  </a:txBody>
                  <a:tcPr marL="9525" marR="114300" marT="9525" marB="0" anchor="ctr">
                    <a:lnL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</a:tr>
              <a:tr h="2520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1" i="0" u="none" strike="noStrike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Январь – декабрь 2020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1" i="0" u="none" strike="noStrike">
                          <a:solidFill>
                            <a:srgbClr val="953735"/>
                          </a:solidFill>
                          <a:effectLst/>
                          <a:latin typeface="Calibri" panose="020F0502020204030204" pitchFamily="34" charset="0"/>
                        </a:rPr>
                        <a:t>99,9</a:t>
                      </a:r>
                    </a:p>
                  </a:txBody>
                  <a:tcPr marL="9525" marR="114300" marT="9525" marB="0" anchor="ctr">
                    <a:lnL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1" i="0" u="none" strike="noStrike">
                          <a:solidFill>
                            <a:srgbClr val="953735"/>
                          </a:solidFill>
                          <a:effectLst/>
                          <a:latin typeface="Calibri" panose="020F0502020204030204" pitchFamily="34" charset="0"/>
                        </a:rPr>
                        <a:t>-25,1</a:t>
                      </a:r>
                    </a:p>
                  </a:txBody>
                  <a:tcPr marL="9525" marR="114300" marT="9525" marB="0" anchor="ctr">
                    <a:lnL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</a:tr>
              <a:tr h="1980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Январь 2021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99,5</a:t>
                      </a:r>
                    </a:p>
                  </a:txBody>
                  <a:tcPr marL="9525" marR="114300" marT="9525" marB="0" anchor="ctr">
                    <a:lnL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1,11</a:t>
                      </a:r>
                    </a:p>
                  </a:txBody>
                  <a:tcPr marL="9525" marR="114300" marT="9525" marB="0" anchor="ctr">
                    <a:lnL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</a:tr>
              <a:tr h="1980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Февраль 2021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</a:t>
                      </a:r>
                    </a:p>
                  </a:txBody>
                  <a:tcPr marL="9525" marR="114300" marT="9525" marB="0" anchor="ctr">
                    <a:lnL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0,04</a:t>
                      </a:r>
                    </a:p>
                  </a:txBody>
                  <a:tcPr marL="9525" marR="114300" marT="9525" marB="0" anchor="ctr">
                    <a:lnL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</a:tr>
              <a:tr h="1980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Март 2021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100,5</a:t>
                      </a:r>
                    </a:p>
                  </a:txBody>
                  <a:tcPr marL="9525" marR="114300" marT="9525" marB="0" anchor="ctr">
                    <a:lnL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-1,06</a:t>
                      </a:r>
                    </a:p>
                  </a:txBody>
                  <a:tcPr marL="9525" marR="114300" marT="9525" marB="0" anchor="ctr">
                    <a:lnL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</a:tr>
              <a:tr h="1980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Апрель 2021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99,0</a:t>
                      </a:r>
                    </a:p>
                  </a:txBody>
                  <a:tcPr marL="9525" marR="114300" marT="9525" marB="0" anchor="ctr">
                    <a:lnL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2,03</a:t>
                      </a:r>
                    </a:p>
                  </a:txBody>
                  <a:tcPr marL="9525" marR="114300" marT="9525" marB="0" anchor="ctr">
                    <a:lnL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</a:tr>
              <a:tr h="1980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Май 2021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99,1</a:t>
                      </a:r>
                    </a:p>
                  </a:txBody>
                  <a:tcPr marL="9525" marR="114300" marT="9525" marB="0" anchor="ctr">
                    <a:lnL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1,67</a:t>
                      </a:r>
                    </a:p>
                  </a:txBody>
                  <a:tcPr marL="9525" marR="114300" marT="9525" marB="0" anchor="ctr">
                    <a:lnL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</a:tr>
              <a:tr h="1980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Июнь 2021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96,3</a:t>
                      </a:r>
                    </a:p>
                  </a:txBody>
                  <a:tcPr marL="9525" marR="114300" marT="9525" marB="0" anchor="ctr">
                    <a:lnL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6,67</a:t>
                      </a:r>
                    </a:p>
                  </a:txBody>
                  <a:tcPr marL="9525" marR="114300" marT="9525" marB="0" anchor="ctr">
                    <a:lnL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</a:tr>
              <a:tr h="1980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Июль</a:t>
                      </a:r>
                      <a:r>
                        <a:rPr lang="ru-RU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2021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99,5</a:t>
                      </a:r>
                    </a:p>
                  </a:txBody>
                  <a:tcPr marL="9525" marR="114300" marT="9525" marB="0" anchor="ctr">
                    <a:lnL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0,87</a:t>
                      </a:r>
                    </a:p>
                  </a:txBody>
                  <a:tcPr marL="9525" marR="114300" marT="9525" marB="0" anchor="ctr">
                    <a:lnL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1" i="0" u="none" strike="noStrike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Январь – июль 2021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1" i="0" u="none" strike="noStrike">
                          <a:solidFill>
                            <a:srgbClr val="953735"/>
                          </a:solidFill>
                          <a:effectLst/>
                          <a:latin typeface="Calibri" panose="020F0502020204030204" pitchFamily="34" charset="0"/>
                        </a:rPr>
                        <a:t>99,2</a:t>
                      </a:r>
                    </a:p>
                  </a:txBody>
                  <a:tcPr marL="9525" marR="114300" marT="9525" marB="0" anchor="ctr">
                    <a:lnL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1" i="0" u="none" strike="noStrike" dirty="0">
                          <a:solidFill>
                            <a:srgbClr val="953735"/>
                          </a:solidFill>
                          <a:effectLst/>
                          <a:latin typeface="Calibri" panose="020F0502020204030204" pitchFamily="34" charset="0"/>
                        </a:rPr>
                        <a:t>11,33</a:t>
                      </a:r>
                    </a:p>
                  </a:txBody>
                  <a:tcPr marL="9525" marR="114300" marT="9525" marB="0" anchor="ctr">
                    <a:lnL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</a:tr>
            </a:tbl>
          </a:graphicData>
        </a:graphic>
      </p:graphicFrame>
      <p:sp>
        <p:nvSpPr>
          <p:cNvPr id="9" name="Прямоугольник 8"/>
          <p:cNvSpPr/>
          <p:nvPr/>
        </p:nvSpPr>
        <p:spPr>
          <a:xfrm>
            <a:off x="3078074" y="3496275"/>
            <a:ext cx="360000" cy="1440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  <a:scene3d>
            <a:camera prst="orthographicFront">
              <a:rot lat="0" lon="0" rev="12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graphicFrame>
        <p:nvGraphicFramePr>
          <p:cNvPr id="11" name="Диаграмма 10"/>
          <p:cNvGraphicFramePr>
            <a:graphicFrameLocks/>
          </p:cNvGraphicFramePr>
          <p:nvPr>
            <p:extLst/>
          </p:nvPr>
        </p:nvGraphicFramePr>
        <p:xfrm>
          <a:off x="170750" y="454345"/>
          <a:ext cx="5647677" cy="360785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3" name="Диаграмма 12"/>
          <p:cNvGraphicFramePr>
            <a:graphicFrameLocks/>
          </p:cNvGraphicFramePr>
          <p:nvPr>
            <p:extLst/>
          </p:nvPr>
        </p:nvGraphicFramePr>
        <p:xfrm>
          <a:off x="170750" y="4062202"/>
          <a:ext cx="5647677" cy="23709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3438437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2000" r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4"/>
          <p:cNvSpPr txBox="1">
            <a:spLocks/>
          </p:cNvSpPr>
          <p:nvPr/>
        </p:nvSpPr>
        <p:spPr bwMode="auto">
          <a:xfrm>
            <a:off x="161365" y="34182"/>
            <a:ext cx="8299067" cy="4409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300" kern="1200">
                <a:solidFill>
                  <a:schemeClr val="tx1"/>
                </a:solidFill>
                <a:latin typeface="+mj-lt"/>
                <a:ea typeface="ＭＳ Ｐゴシック" charset="0"/>
                <a:cs typeface="ＭＳ Ｐゴシック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pitchFamily="34" charset="0"/>
                <a:ea typeface="ＭＳ Ｐゴシック" charset="0"/>
                <a:cs typeface="ＭＳ Ｐゴシック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pitchFamily="34" charset="0"/>
                <a:ea typeface="ＭＳ Ｐゴシック" charset="0"/>
                <a:cs typeface="ＭＳ Ｐゴシック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pitchFamily="34" charset="0"/>
                <a:ea typeface="ＭＳ Ｐゴシック" charset="0"/>
                <a:cs typeface="ＭＳ Ｐゴシック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pitchFamily="34" charset="0"/>
                <a:ea typeface="ＭＳ Ｐゴシック" charset="0"/>
                <a:cs typeface="ＭＳ Ｐゴシック" charset="0"/>
              </a:defRPr>
            </a:lvl5pPr>
            <a:lvl6pPr marL="342900" algn="ctr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pitchFamily="34" charset="0"/>
              </a:defRPr>
            </a:lvl6pPr>
            <a:lvl7pPr marL="685800" algn="ctr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pitchFamily="34" charset="0"/>
              </a:defRPr>
            </a:lvl7pPr>
            <a:lvl8pPr marL="1028700" algn="ctr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pitchFamily="34" charset="0"/>
              </a:defRPr>
            </a:lvl8pPr>
            <a:lvl9pPr marL="1371600" algn="ctr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ru-RU" sz="1400" b="1" dirty="0" smtClean="0">
                <a:solidFill>
                  <a:prstClr val="black">
                    <a:lumMod val="50000"/>
                    <a:lumOff val="50000"/>
                  </a:prstClr>
                </a:solidFill>
                <a:cs typeface="Arial" pitchFamily="34" charset="0"/>
              </a:rPr>
              <a:t>Структура задолженности и уровень расчетов за покупку по федеральным округам на ОРЭМ</a:t>
            </a:r>
            <a:endParaRPr lang="ru-RU" sz="1400" b="1" dirty="0">
              <a:solidFill>
                <a:prstClr val="black">
                  <a:lumMod val="50000"/>
                  <a:lumOff val="50000"/>
                </a:prstClr>
              </a:solidFill>
              <a:cs typeface="Arial" pitchFamily="34" charset="0"/>
            </a:endParaRPr>
          </a:p>
        </p:txBody>
      </p:sp>
      <p:sp>
        <p:nvSpPr>
          <p:cNvPr id="6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81E6886-3BF8-4A30-B6D9-D45361C291A3}" type="slidenum">
              <a:rPr lang="ru-RU" smtClean="0"/>
              <a:pPr>
                <a:defRPr/>
              </a:pPr>
              <a:t>2</a:t>
            </a:fld>
            <a:endParaRPr lang="ru-RU" dirty="0"/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/>
          </p:nvPr>
        </p:nvGraphicFramePr>
        <p:xfrm>
          <a:off x="161366" y="592889"/>
          <a:ext cx="8299066" cy="2680135"/>
        </p:xfrm>
        <a:graphic>
          <a:graphicData uri="http://schemas.openxmlformats.org/drawingml/2006/table">
            <a:tbl>
              <a:tblPr/>
              <a:tblGrid>
                <a:gridCol w="1551554"/>
                <a:gridCol w="868492"/>
                <a:gridCol w="868492"/>
                <a:gridCol w="835088"/>
                <a:gridCol w="835088"/>
                <a:gridCol w="835088"/>
                <a:gridCol w="835088"/>
                <a:gridCol w="835088"/>
                <a:gridCol w="835088"/>
              </a:tblGrid>
              <a:tr h="817762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Федеральный округ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Задолженность, млн.₽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Прирост(+) снижение (-) задолженности с 01.01.2021 по 31.07.2021, млн.₽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Уровень расчетов на ОРЭМ с учетом договоров цессии, 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355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на 01.01.2021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на 31.07.2021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без учета корректировок обязательств*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абсолютный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с 01.01.2021 по 31.07.2021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с 01.01.2020 по 31.07.2020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 smtClean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Июль </a:t>
                      </a:r>
                      <a:r>
                        <a:rPr lang="ru-RU" sz="9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2021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 smtClean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Июль </a:t>
                      </a:r>
                      <a:r>
                        <a:rPr lang="ru-RU" sz="9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2020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160152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Центральный ФО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3 003,11</a:t>
                      </a:r>
                    </a:p>
                  </a:txBody>
                  <a:tcPr marL="9525" marR="85725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3 003,36</a:t>
                      </a:r>
                    </a:p>
                  </a:txBody>
                  <a:tcPr marL="9525" marR="85725" marT="9525" marB="0" anchor="ctr">
                    <a:lnL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9,04</a:t>
                      </a:r>
                    </a:p>
                  </a:txBody>
                  <a:tcPr marL="9525" marR="85725" marT="9525" marB="0" anchor="ctr">
                    <a:lnL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0,25</a:t>
                      </a:r>
                    </a:p>
                  </a:txBody>
                  <a:tcPr marL="9525" marR="85725" marT="9525" marB="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100,00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99,94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99,99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99,99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160152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Южный ФО 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6 422,67</a:t>
                      </a:r>
                    </a:p>
                  </a:txBody>
                  <a:tcPr marL="9525" marR="85725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7 567,39</a:t>
                      </a:r>
                    </a:p>
                  </a:txBody>
                  <a:tcPr marL="9525" marR="85725" marT="9525" marB="0" anchor="ctr">
                    <a:lnL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1 145,51</a:t>
                      </a:r>
                    </a:p>
                  </a:txBody>
                  <a:tcPr marL="9525" marR="85725" marT="9525" marB="0" anchor="ctr">
                    <a:lnL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1 144,72</a:t>
                      </a:r>
                    </a:p>
                  </a:txBody>
                  <a:tcPr marL="9525" marR="85725" marT="9525" marB="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98,82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98,65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94,41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101,73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160152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Северо-западный ФО 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671,67</a:t>
                      </a:r>
                    </a:p>
                  </a:txBody>
                  <a:tcPr marL="9525" marR="85725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664,71</a:t>
                      </a:r>
                    </a:p>
                  </a:txBody>
                  <a:tcPr marL="9525" marR="85725" marT="9525" marB="0" anchor="ctr">
                    <a:lnL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1,09</a:t>
                      </a:r>
                    </a:p>
                  </a:txBody>
                  <a:tcPr marL="9525" marR="85725" marT="9525" marB="0" anchor="ctr">
                    <a:lnL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-6,96</a:t>
                      </a:r>
                    </a:p>
                  </a:txBody>
                  <a:tcPr marL="9525" marR="85725" marT="9525" marB="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100,00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100,02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100,00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100,00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160152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Дальневосточный ФО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15,64</a:t>
                      </a:r>
                    </a:p>
                  </a:txBody>
                  <a:tcPr marL="9525" marR="85725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11,95</a:t>
                      </a:r>
                    </a:p>
                  </a:txBody>
                  <a:tcPr marL="9525" marR="85725" marT="9525" marB="0" anchor="ctr">
                    <a:lnL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-3,66</a:t>
                      </a:r>
                    </a:p>
                  </a:txBody>
                  <a:tcPr marL="9525" marR="85725" marT="9525" marB="0" anchor="ctr">
                    <a:lnL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-3,69</a:t>
                      </a:r>
                    </a:p>
                  </a:txBody>
                  <a:tcPr marL="9525" marR="85725" marT="9525" marB="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100,01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99,86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100,01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102,01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160152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Сибирский ФО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495,55</a:t>
                      </a:r>
                    </a:p>
                  </a:txBody>
                  <a:tcPr marL="9525" marR="85725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893,96</a:t>
                      </a:r>
                    </a:p>
                  </a:txBody>
                  <a:tcPr marL="9525" marR="85725" marT="9525" marB="0" anchor="ctr">
                    <a:lnL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398,42</a:t>
                      </a:r>
                    </a:p>
                  </a:txBody>
                  <a:tcPr marL="9525" marR="85725" marT="9525" marB="0" anchor="ctr">
                    <a:lnL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398,42</a:t>
                      </a:r>
                    </a:p>
                  </a:txBody>
                  <a:tcPr marL="9525" marR="85725" marT="9525" marB="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99,78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100,07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100,00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100,57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160152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Уральский ФО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84,64</a:t>
                      </a:r>
                    </a:p>
                  </a:txBody>
                  <a:tcPr marL="9525" marR="85725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50,19</a:t>
                      </a:r>
                    </a:p>
                  </a:txBody>
                  <a:tcPr marL="9525" marR="85725" marT="9525" marB="0" anchor="ctr">
                    <a:lnL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-34,45</a:t>
                      </a:r>
                    </a:p>
                  </a:txBody>
                  <a:tcPr marL="9525" marR="85725" marT="9525" marB="0" anchor="ctr">
                    <a:lnL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-34,45</a:t>
                      </a:r>
                    </a:p>
                  </a:txBody>
                  <a:tcPr marL="9525" marR="85725" marT="9525" marB="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100,04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100,10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99,99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100,00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160152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Приволжский ФО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3,71</a:t>
                      </a:r>
                    </a:p>
                  </a:txBody>
                  <a:tcPr marL="9525" marR="85725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9,29</a:t>
                      </a:r>
                    </a:p>
                  </a:txBody>
                  <a:tcPr marL="9525" marR="85725" marT="9525" marB="0" anchor="ctr">
                    <a:lnL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5,65</a:t>
                      </a:r>
                    </a:p>
                  </a:txBody>
                  <a:tcPr marL="9525" marR="85725" marT="9525" marB="0" anchor="ctr">
                    <a:lnL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5,58</a:t>
                      </a:r>
                    </a:p>
                  </a:txBody>
                  <a:tcPr marL="9525" marR="85725" marT="9525" marB="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100,00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100,00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99,98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100,40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160152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Северо-Кавказский ФО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62 296,56</a:t>
                      </a:r>
                    </a:p>
                  </a:txBody>
                  <a:tcPr marL="9525" marR="85725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72 126,22</a:t>
                      </a:r>
                    </a:p>
                  </a:txBody>
                  <a:tcPr marL="9525" marR="85725" marT="9525" marB="0" anchor="ctr">
                    <a:lnL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9 938,51</a:t>
                      </a:r>
                    </a:p>
                  </a:txBody>
                  <a:tcPr marL="9525" marR="85725" marT="9525" marB="0" anchor="ctr">
                    <a:lnL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9 829,66</a:t>
                      </a:r>
                    </a:p>
                  </a:txBody>
                  <a:tcPr marL="9525" marR="85725" marT="9525" marB="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71,02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73,24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99,52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84,50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160152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1" i="0" u="none" strike="noStrike">
                          <a:solidFill>
                            <a:srgbClr val="963634"/>
                          </a:solidFill>
                          <a:effectLst/>
                          <a:latin typeface="Calibri" panose="020F0502020204030204" pitchFamily="34" charset="0"/>
                        </a:rPr>
                        <a:t>ОРЭМ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1" i="0" u="none" strike="noStrike">
                          <a:solidFill>
                            <a:srgbClr val="963634"/>
                          </a:solidFill>
                          <a:effectLst/>
                          <a:latin typeface="Calibri" panose="020F0502020204030204" pitchFamily="34" charset="0"/>
                        </a:rPr>
                        <a:t>72 993,55</a:t>
                      </a:r>
                    </a:p>
                  </a:txBody>
                  <a:tcPr marL="9525" marR="85725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1" i="0" u="none" strike="noStrike">
                          <a:solidFill>
                            <a:srgbClr val="963634"/>
                          </a:solidFill>
                          <a:effectLst/>
                          <a:latin typeface="Calibri" panose="020F0502020204030204" pitchFamily="34" charset="0"/>
                        </a:rPr>
                        <a:t>84 327,08</a:t>
                      </a:r>
                    </a:p>
                  </a:txBody>
                  <a:tcPr marL="9525" marR="85725" marT="9525" marB="0" anchor="ctr">
                    <a:lnL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1" i="0" u="none" strike="noStrike">
                          <a:solidFill>
                            <a:srgbClr val="963634"/>
                          </a:solidFill>
                          <a:effectLst/>
                          <a:latin typeface="Calibri" panose="020F0502020204030204" pitchFamily="34" charset="0"/>
                        </a:rPr>
                        <a:t>11 460,10</a:t>
                      </a:r>
                    </a:p>
                  </a:txBody>
                  <a:tcPr marL="9525" marR="85725" marT="9525" marB="0" anchor="ctr">
                    <a:lnL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1" i="0" u="none" strike="noStrike">
                          <a:solidFill>
                            <a:srgbClr val="963634"/>
                          </a:solidFill>
                          <a:effectLst/>
                          <a:latin typeface="Calibri" panose="020F0502020204030204" pitchFamily="34" charset="0"/>
                        </a:rPr>
                        <a:t>11 333,53</a:t>
                      </a:r>
                    </a:p>
                  </a:txBody>
                  <a:tcPr marL="9525" marR="85725" marT="9525" marB="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1" i="0" u="none" strike="noStrike">
                          <a:solidFill>
                            <a:srgbClr val="963634"/>
                          </a:solidFill>
                          <a:effectLst/>
                          <a:latin typeface="Calibri" panose="020F0502020204030204" pitchFamily="34" charset="0"/>
                        </a:rPr>
                        <a:t>99,17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1" i="0" u="none" strike="noStrike">
                          <a:solidFill>
                            <a:srgbClr val="963634"/>
                          </a:solidFill>
                          <a:effectLst/>
                          <a:latin typeface="Calibri" panose="020F0502020204030204" pitchFamily="34" charset="0"/>
                        </a:rPr>
                        <a:t>99,37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1" i="0" u="none" strike="noStrike">
                          <a:solidFill>
                            <a:srgbClr val="963634"/>
                          </a:solidFill>
                          <a:effectLst/>
                          <a:latin typeface="Calibri" panose="020F0502020204030204" pitchFamily="34" charset="0"/>
                        </a:rPr>
                        <a:t>99,51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1" i="0" u="none" strike="noStrike" dirty="0">
                          <a:solidFill>
                            <a:srgbClr val="963634"/>
                          </a:solidFill>
                          <a:effectLst/>
                          <a:latin typeface="Calibri" panose="020F0502020204030204" pitchFamily="34" charset="0"/>
                        </a:rPr>
                        <a:t>100,04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" name="Диаграмма 8"/>
          <p:cNvGraphicFramePr>
            <a:graphicFrameLocks/>
          </p:cNvGraphicFramePr>
          <p:nvPr>
            <p:extLst/>
          </p:nvPr>
        </p:nvGraphicFramePr>
        <p:xfrm>
          <a:off x="2168375" y="3414192"/>
          <a:ext cx="4524375" cy="29421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244930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Box 19"/>
          <p:cNvSpPr txBox="1">
            <a:spLocks noChangeArrowheads="1"/>
          </p:cNvSpPr>
          <p:nvPr/>
        </p:nvSpPr>
        <p:spPr bwMode="auto">
          <a:xfrm>
            <a:off x="352425" y="220663"/>
            <a:ext cx="8362950" cy="328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1200" smtClean="0">
                <a:solidFill>
                  <a:srgbClr val="595959"/>
                </a:solidFill>
                <a:latin typeface="Verdana" panose="020B0604030504040204" pitchFamily="34" charset="0"/>
              </a:rPr>
              <a:t>Динамика и структура задолженности покупателей на РРЭ в </a:t>
            </a:r>
            <a:r>
              <a:rPr lang="en-US" altLang="ru-RU" sz="1200" smtClean="0">
                <a:solidFill>
                  <a:srgbClr val="595959"/>
                </a:solidFill>
                <a:latin typeface="Verdana" panose="020B0604030504040204" pitchFamily="34" charset="0"/>
              </a:rPr>
              <a:t>20</a:t>
            </a:r>
            <a:r>
              <a:rPr lang="ru-RU" altLang="ru-RU" sz="1200" smtClean="0">
                <a:solidFill>
                  <a:srgbClr val="595959"/>
                </a:solidFill>
                <a:latin typeface="Verdana" panose="020B0604030504040204" pitchFamily="34" charset="0"/>
              </a:rPr>
              <a:t>20</a:t>
            </a:r>
            <a:r>
              <a:rPr lang="en-US" altLang="ru-RU" sz="1200" smtClean="0">
                <a:solidFill>
                  <a:srgbClr val="595959"/>
                </a:solidFill>
                <a:latin typeface="Verdana" panose="020B0604030504040204" pitchFamily="34" charset="0"/>
              </a:rPr>
              <a:t>-</a:t>
            </a:r>
            <a:r>
              <a:rPr lang="ru-RU" altLang="ru-RU" sz="1200" smtClean="0">
                <a:solidFill>
                  <a:srgbClr val="595959"/>
                </a:solidFill>
                <a:latin typeface="Verdana" panose="020B0604030504040204" pitchFamily="34" charset="0"/>
              </a:rPr>
              <a:t>2021гг. </a:t>
            </a:r>
          </a:p>
        </p:txBody>
      </p:sp>
      <p:sp>
        <p:nvSpPr>
          <p:cNvPr id="15363" name="TextBox 1"/>
          <p:cNvSpPr txBox="1">
            <a:spLocks noChangeArrowheads="1"/>
          </p:cNvSpPr>
          <p:nvPr/>
        </p:nvSpPr>
        <p:spPr bwMode="auto">
          <a:xfrm>
            <a:off x="6165850" y="817563"/>
            <a:ext cx="2549525" cy="234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800" smtClean="0">
                <a:solidFill>
                  <a:prstClr val="black"/>
                </a:solidFill>
                <a:latin typeface="Calibri" panose="020F0502020204030204" pitchFamily="34" charset="0"/>
              </a:rPr>
              <a:t>Структура дебиторской </a:t>
            </a:r>
            <a:r>
              <a:rPr lang="ru-RU" altLang="ru-RU" sz="900" smtClean="0">
                <a:solidFill>
                  <a:prstClr val="black"/>
                </a:solidFill>
                <a:latin typeface="Calibri" panose="020F0502020204030204" pitchFamily="34" charset="0"/>
              </a:rPr>
              <a:t>задолженности</a:t>
            </a:r>
            <a:r>
              <a:rPr lang="ru-RU" altLang="ru-RU" sz="800" smtClean="0">
                <a:solidFill>
                  <a:prstClr val="black"/>
                </a:solidFill>
                <a:latin typeface="Calibri" panose="020F0502020204030204" pitchFamily="34" charset="0"/>
              </a:rPr>
              <a:t> на 30.06.21г.</a:t>
            </a:r>
          </a:p>
        </p:txBody>
      </p:sp>
      <p:graphicFrame>
        <p:nvGraphicFramePr>
          <p:cNvPr id="15364" name="Диаграмма 6"/>
          <p:cNvGraphicFramePr>
            <a:graphicFrameLocks/>
          </p:cNvGraphicFramePr>
          <p:nvPr/>
        </p:nvGraphicFramePr>
        <p:xfrm>
          <a:off x="301625" y="604838"/>
          <a:ext cx="5915025" cy="2979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0" name="Диаграмма" r:id="rId4" imgW="5919729" imgH="2987299" progId="Excel.Chart.8">
                  <p:embed/>
                </p:oleObj>
              </mc:Choice>
              <mc:Fallback>
                <p:oleObj name="Диаграмма" r:id="rId4" imgW="5919729" imgH="2987299" progId="Excel.Chart.8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1625" y="604838"/>
                        <a:ext cx="5915025" cy="29797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1585913" y="3533775"/>
          <a:ext cx="5854700" cy="2759074"/>
        </p:xfrm>
        <a:graphic>
          <a:graphicData uri="http://schemas.openxmlformats.org/drawingml/2006/table">
            <a:tbl>
              <a:tblPr/>
              <a:tblGrid>
                <a:gridCol w="2692400"/>
                <a:gridCol w="1003300"/>
                <a:gridCol w="1003300"/>
                <a:gridCol w="1155700"/>
              </a:tblGrid>
              <a:tr h="182922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ГП+ЭСК</a:t>
                      </a:r>
                    </a:p>
                  </a:txBody>
                  <a:tcPr marL="7620" marR="7620" marT="7622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Сравнение уровней расчетов (п.п)</a:t>
                      </a:r>
                    </a:p>
                  </a:txBody>
                  <a:tcPr marL="7620" marR="7620" marT="762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922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Период</a:t>
                      </a:r>
                    </a:p>
                  </a:txBody>
                  <a:tcPr marL="7620" marR="7620" marT="762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Уровень расчетов на РРЭ, %</a:t>
                      </a:r>
                    </a:p>
                  </a:txBody>
                  <a:tcPr marL="7620" marR="7620" marT="762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2865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2020 год</a:t>
                      </a:r>
                    </a:p>
                  </a:txBody>
                  <a:tcPr marL="7620" marR="7620" marT="762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2019 год</a:t>
                      </a:r>
                    </a:p>
                  </a:txBody>
                  <a:tcPr marL="7620" marR="7620" marT="762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90544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b="1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Январь-декабрь</a:t>
                      </a:r>
                    </a:p>
                  </a:txBody>
                  <a:tcPr marR="7620" marT="762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99,07</a:t>
                      </a:r>
                    </a:p>
                  </a:txBody>
                  <a:tcPr marL="7620" marR="7620" marT="7622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99,09</a:t>
                      </a:r>
                    </a:p>
                  </a:txBody>
                  <a:tcPr marL="7620" marR="7620" marT="7622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-0,02</a:t>
                      </a:r>
                    </a:p>
                  </a:txBody>
                  <a:tcPr marL="7620" marR="7620" marT="762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53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b="1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R="7620" marT="762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2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2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2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922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b="1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R="7620" marT="762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Уровень расчетов на РРЭ, %</a:t>
                      </a:r>
                    </a:p>
                  </a:txBody>
                  <a:tcPr marL="7620" marR="7620" marT="762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Сравнение уровней расчетов (п.п)</a:t>
                      </a:r>
                    </a:p>
                  </a:txBody>
                  <a:tcPr marL="7620" marR="7620" marT="762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773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b="1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R="7620" marT="762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2021 год</a:t>
                      </a:r>
                    </a:p>
                  </a:txBody>
                  <a:tcPr marL="7620" marR="7620" marT="762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2020 год</a:t>
                      </a:r>
                    </a:p>
                  </a:txBody>
                  <a:tcPr marL="7620" marR="7620" marT="762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82922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Январь </a:t>
                      </a:r>
                    </a:p>
                  </a:txBody>
                  <a:tcPr marR="7620" marT="762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80,7</a:t>
                      </a:r>
                    </a:p>
                  </a:txBody>
                  <a:tcPr marL="7620" marR="7620" marT="7622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87,6</a:t>
                      </a:r>
                    </a:p>
                  </a:txBody>
                  <a:tcPr marL="7620" marR="7620" marT="7622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-6,9</a:t>
                      </a:r>
                    </a:p>
                  </a:txBody>
                  <a:tcPr marL="7620" marR="7620" marT="762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922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Февраль</a:t>
                      </a:r>
                    </a:p>
                  </a:txBody>
                  <a:tcPr marR="7620" marT="762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97,7</a:t>
                      </a:r>
                    </a:p>
                  </a:txBody>
                  <a:tcPr marL="7620" marR="7620" marT="7622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96,5</a:t>
                      </a:r>
                    </a:p>
                  </a:txBody>
                  <a:tcPr marL="7620" marR="7620" marT="7622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1,2</a:t>
                      </a:r>
                    </a:p>
                  </a:txBody>
                  <a:tcPr marL="7620" marR="7620" marT="762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922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Март</a:t>
                      </a:r>
                    </a:p>
                  </a:txBody>
                  <a:tcPr marR="7620" marT="762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107,4</a:t>
                      </a:r>
                    </a:p>
                  </a:txBody>
                  <a:tcPr marL="7620" marR="7620" marT="7622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103,1</a:t>
                      </a:r>
                    </a:p>
                  </a:txBody>
                  <a:tcPr marL="7620" marR="7620" marT="7622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4,3</a:t>
                      </a:r>
                    </a:p>
                  </a:txBody>
                  <a:tcPr marL="7620" marR="7620" marT="762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922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Апрель</a:t>
                      </a:r>
                    </a:p>
                  </a:txBody>
                  <a:tcPr marR="7620" marT="762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110,5</a:t>
                      </a:r>
                    </a:p>
                  </a:txBody>
                  <a:tcPr marL="7620" marR="7620" marT="7622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102,5</a:t>
                      </a:r>
                    </a:p>
                  </a:txBody>
                  <a:tcPr marL="7620" marR="7620" marT="7622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8,0</a:t>
                      </a:r>
                    </a:p>
                  </a:txBody>
                  <a:tcPr marL="7620" marR="7620" marT="762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922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Май</a:t>
                      </a:r>
                    </a:p>
                  </a:txBody>
                  <a:tcPr marR="7620" marT="762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102,9</a:t>
                      </a:r>
                    </a:p>
                  </a:txBody>
                  <a:tcPr marL="7620" marR="7620" marT="7622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105,1</a:t>
                      </a:r>
                    </a:p>
                  </a:txBody>
                  <a:tcPr marL="7620" marR="7620" marT="7622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-2,2</a:t>
                      </a:r>
                    </a:p>
                  </a:txBody>
                  <a:tcPr marL="7620" marR="7620" marT="762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922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Июнь</a:t>
                      </a:r>
                    </a:p>
                  </a:txBody>
                  <a:tcPr marR="7620" marT="762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99,1</a:t>
                      </a:r>
                    </a:p>
                  </a:txBody>
                  <a:tcPr marL="7620" marR="7620" marT="7622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97,0</a:t>
                      </a:r>
                    </a:p>
                  </a:txBody>
                  <a:tcPr marL="7620" marR="7620" marT="7622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2,1</a:t>
                      </a:r>
                    </a:p>
                  </a:txBody>
                  <a:tcPr marL="7620" marR="7620" marT="762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44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b="1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Январь-июнь</a:t>
                      </a:r>
                    </a:p>
                  </a:txBody>
                  <a:tcPr marR="7620" marT="762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99,4</a:t>
                      </a:r>
                    </a:p>
                  </a:txBody>
                  <a:tcPr marL="7620" marR="7620" marT="7622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98,3</a:t>
                      </a:r>
                    </a:p>
                  </a:txBody>
                  <a:tcPr marL="7620" marR="7620" marT="7622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1,1</a:t>
                      </a:r>
                    </a:p>
                  </a:txBody>
                  <a:tcPr marL="7620" marR="7620" marT="762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5438" name="Диаграмма 8"/>
          <p:cNvGraphicFramePr>
            <a:graphicFrameLocks/>
          </p:cNvGraphicFramePr>
          <p:nvPr/>
        </p:nvGraphicFramePr>
        <p:xfrm>
          <a:off x="5895975" y="931863"/>
          <a:ext cx="3089275" cy="2546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1" name="Диаграмма" r:id="rId6" imgW="3090940" imgH="2554445" progId="Excel.Chart.8">
                  <p:embed/>
                </p:oleObj>
              </mc:Choice>
              <mc:Fallback>
                <p:oleObj name="Диаграмма" r:id="rId6" imgW="3090940" imgH="2554445" progId="Excel.Chart.8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95975" y="931863"/>
                        <a:ext cx="3089275" cy="2546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35530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Номер слайда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229B08E4-C4CE-44B5-B941-7EA635BC5136}" type="slidenum">
              <a:rPr lang="ru-RU" altLang="ru-RU" smtClean="0">
                <a:solidFill>
                  <a:srgbClr val="898989"/>
                </a:solidFill>
                <a:latin typeface="Calibri" panose="020F0502020204030204" pitchFamily="34" charset="0"/>
              </a:rPr>
              <a:pPr/>
              <a:t>4</a:t>
            </a:fld>
            <a:endParaRPr lang="ru-RU" altLang="ru-RU" smtClean="0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  <p:sp>
        <p:nvSpPr>
          <p:cNvPr id="17411" name="TextBox 19"/>
          <p:cNvSpPr txBox="1">
            <a:spLocks noChangeArrowheads="1"/>
          </p:cNvSpPr>
          <p:nvPr/>
        </p:nvSpPr>
        <p:spPr bwMode="auto">
          <a:xfrm>
            <a:off x="352425" y="220663"/>
            <a:ext cx="8362950" cy="328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1200" smtClean="0">
                <a:solidFill>
                  <a:srgbClr val="595959"/>
                </a:solidFill>
                <a:latin typeface="Verdana" panose="020B0604030504040204" pitchFamily="34" charset="0"/>
              </a:rPr>
              <a:t>Структура задолженности на РРЭ в 2021 году по Федеральным округам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altLang="ru-RU" sz="1200" smtClean="0">
              <a:solidFill>
                <a:srgbClr val="595959"/>
              </a:solidFill>
              <a:latin typeface="Verdana" panose="020B0604030504040204" pitchFamily="34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285573"/>
              </p:ext>
            </p:extLst>
          </p:nvPr>
        </p:nvGraphicFramePr>
        <p:xfrm>
          <a:off x="490539" y="765175"/>
          <a:ext cx="7791311" cy="3090900"/>
        </p:xfrm>
        <a:graphic>
          <a:graphicData uri="http://schemas.openxmlformats.org/drawingml/2006/table">
            <a:tbl>
              <a:tblPr/>
              <a:tblGrid>
                <a:gridCol w="2136331"/>
                <a:gridCol w="565498"/>
                <a:gridCol w="565498"/>
                <a:gridCol w="565498"/>
                <a:gridCol w="565498"/>
                <a:gridCol w="565498"/>
                <a:gridCol w="565498"/>
                <a:gridCol w="565498"/>
                <a:gridCol w="565498"/>
                <a:gridCol w="565498"/>
                <a:gridCol w="565498"/>
              </a:tblGrid>
              <a:tr h="583179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Федеральный округ</a:t>
                      </a:r>
                    </a:p>
                  </a:txBody>
                  <a:tcPr marL="6955" marR="6955" marT="69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Среднемесячная ТП, млрд.₽</a:t>
                      </a:r>
                      <a:br>
                        <a:rPr lang="ru-RU" sz="10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ru-RU" sz="10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(2021/2020)</a:t>
                      </a:r>
                    </a:p>
                  </a:txBody>
                  <a:tcPr marL="6955" marR="6955" marT="695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Уровень расчетов, %</a:t>
                      </a:r>
                      <a:br>
                        <a:rPr lang="ru-RU" sz="10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ru-RU" sz="10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(2021/2020)</a:t>
                      </a:r>
                    </a:p>
                  </a:txBody>
                  <a:tcPr marL="6955" marR="6955" marT="6954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Прирост / снижение задолженности, млрд.₽</a:t>
                      </a:r>
                      <a:br>
                        <a:rPr lang="ru-RU" sz="10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ru-RU" sz="10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(2021/2020)</a:t>
                      </a:r>
                    </a:p>
                  </a:txBody>
                  <a:tcPr marL="6955" marR="6955" marT="6954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Относительный прирост</a:t>
                      </a:r>
                      <a:br>
                        <a:rPr lang="ru-RU" sz="10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ru-RU" sz="10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(2021/2020)</a:t>
                      </a:r>
                    </a:p>
                  </a:txBody>
                  <a:tcPr marL="6955" marR="6955" marT="6954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Задолженность на 30.06, млрд.₽</a:t>
                      </a:r>
                      <a:br>
                        <a:rPr lang="ru-RU" sz="10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ru-RU" sz="10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(2021/2020)</a:t>
                      </a:r>
                    </a:p>
                  </a:txBody>
                  <a:tcPr marL="6955" marR="6955" marT="6954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9159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Дальневосточный ФО</a:t>
                      </a:r>
                    </a:p>
                  </a:txBody>
                  <a:tcPr marL="83455" marR="6955" marT="69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15,2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14,0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i="0" u="none" strike="noStrike">
                          <a:solidFill>
                            <a:srgbClr val="009900"/>
                          </a:solidFill>
                          <a:effectLst/>
                          <a:latin typeface="Calibri" panose="020F0502020204030204" pitchFamily="34" charset="0"/>
                        </a:rPr>
                        <a:t>101,4%</a:t>
                      </a:r>
                    </a:p>
                  </a:txBody>
                  <a:tcPr marL="6955" marR="6955" marT="695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100,1%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-1,9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-0,6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-0,13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-0,04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11,1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9,9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29159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Сибирский ФО</a:t>
                      </a:r>
                    </a:p>
                  </a:txBody>
                  <a:tcPr marL="83455" marR="6955" marT="69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34,8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31,4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i="0" u="none" strike="noStrike">
                          <a:solidFill>
                            <a:srgbClr val="009900"/>
                          </a:solidFill>
                          <a:effectLst/>
                          <a:latin typeface="Calibri" panose="020F0502020204030204" pitchFamily="34" charset="0"/>
                        </a:rPr>
                        <a:t>100,2%</a:t>
                      </a:r>
                    </a:p>
                  </a:txBody>
                  <a:tcPr marL="6955" marR="6955" marT="695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98,8%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-0,7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2,0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-0,02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0,06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26,3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26,1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29159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Уральский ФО</a:t>
                      </a:r>
                    </a:p>
                  </a:txBody>
                  <a:tcPr marL="83455" marR="6955" marT="69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44,6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43,0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99,3%</a:t>
                      </a:r>
                    </a:p>
                  </a:txBody>
                  <a:tcPr marL="6955" marR="6955" marT="695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99,5%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1,6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0,8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0,04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0,02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29,9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27,7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26659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Приволжский ФО</a:t>
                      </a:r>
                    </a:p>
                  </a:txBody>
                  <a:tcPr marL="83455" marR="6955" marT="69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65,0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59,2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i="0" u="none" strike="noStrike">
                          <a:solidFill>
                            <a:srgbClr val="009900"/>
                          </a:solidFill>
                          <a:effectLst/>
                          <a:latin typeface="Calibri" panose="020F0502020204030204" pitchFamily="34" charset="0"/>
                        </a:rPr>
                        <a:t>99,4%</a:t>
                      </a:r>
                    </a:p>
                  </a:txBody>
                  <a:tcPr marL="6955" marR="6955" marT="695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99,2%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1,6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2,6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0,03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0,04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62,9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 dirty="0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57,4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26659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Южный ФО</a:t>
                      </a:r>
                    </a:p>
                  </a:txBody>
                  <a:tcPr marL="83455" marR="6955" marT="69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25,4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22,5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i="0" u="none" strike="noStrike">
                          <a:solidFill>
                            <a:srgbClr val="009900"/>
                          </a:solidFill>
                          <a:effectLst/>
                          <a:latin typeface="Calibri" panose="020F0502020204030204" pitchFamily="34" charset="0"/>
                        </a:rPr>
                        <a:t>99,1%</a:t>
                      </a:r>
                    </a:p>
                  </a:txBody>
                  <a:tcPr marL="6955" marR="6955" marT="695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97,2%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0,3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-0,4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0,01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-0,02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31,2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31,2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26659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Северо-Кавказский ФО</a:t>
                      </a:r>
                    </a:p>
                  </a:txBody>
                  <a:tcPr marL="83455" marR="6955" marT="69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6,5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6,0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i="0" u="none" strike="noStrike">
                          <a:solidFill>
                            <a:srgbClr val="009900"/>
                          </a:solidFill>
                          <a:effectLst/>
                          <a:latin typeface="Calibri" panose="020F0502020204030204" pitchFamily="34" charset="0"/>
                        </a:rPr>
                        <a:t>93,5%</a:t>
                      </a:r>
                    </a:p>
                  </a:txBody>
                  <a:tcPr marL="6955" marR="6955" marT="695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86,5%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1,5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4,8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1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0,23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1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0,80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36,3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32,5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26659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Центральный ФО</a:t>
                      </a:r>
                    </a:p>
                  </a:txBody>
                  <a:tcPr marL="83455" marR="6955" marT="69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85,8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75,7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i="0" u="none" strike="noStrike">
                          <a:solidFill>
                            <a:srgbClr val="009900"/>
                          </a:solidFill>
                          <a:effectLst/>
                          <a:latin typeface="Calibri" panose="020F0502020204030204" pitchFamily="34" charset="0"/>
                        </a:rPr>
                        <a:t>99,0%</a:t>
                      </a:r>
                    </a:p>
                  </a:txBody>
                  <a:tcPr marL="6955" marR="6955" marT="695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97,1%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1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4,4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1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12,9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0,05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0,17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67,9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74,0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26659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Северо-Западный ФО</a:t>
                      </a:r>
                    </a:p>
                  </a:txBody>
                  <a:tcPr marL="83455" marR="6955" marT="69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34,7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30,6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i="0" u="none" strike="noStrike">
                          <a:solidFill>
                            <a:srgbClr val="009900"/>
                          </a:solidFill>
                          <a:effectLst/>
                          <a:latin typeface="Calibri" panose="020F0502020204030204" pitchFamily="34" charset="0"/>
                        </a:rPr>
                        <a:t>100,2%</a:t>
                      </a:r>
                    </a:p>
                  </a:txBody>
                  <a:tcPr marL="6955" marR="6955" marT="695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99,5%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-0,6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0,6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-0,02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0,02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27,6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26,9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26659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00" b="1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Итого</a:t>
                      </a:r>
                    </a:p>
                  </a:txBody>
                  <a:tcPr marL="83455" marR="6955" marT="69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1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312,1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1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282,2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i="0" u="none" strike="noStrike">
                          <a:solidFill>
                            <a:srgbClr val="009900"/>
                          </a:solidFill>
                          <a:effectLst/>
                          <a:latin typeface="Calibri" panose="020F0502020204030204" pitchFamily="34" charset="0"/>
                        </a:rPr>
                        <a:t>99,4%</a:t>
                      </a:r>
                    </a:p>
                  </a:txBody>
                  <a:tcPr marL="6955" marR="6955" marT="695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1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98,3%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1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6,3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1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22,7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1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0,02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1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0,08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1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293,2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1" i="0" u="none" strike="noStrike" dirty="0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285,5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2453056"/>
              </p:ext>
            </p:extLst>
          </p:nvPr>
        </p:nvGraphicFramePr>
        <p:xfrm>
          <a:off x="490538" y="4135392"/>
          <a:ext cx="7791310" cy="2017214"/>
        </p:xfrm>
        <a:graphic>
          <a:graphicData uri="http://schemas.openxmlformats.org/drawingml/2006/table">
            <a:tbl>
              <a:tblPr/>
              <a:tblGrid>
                <a:gridCol w="2136330"/>
                <a:gridCol w="565498"/>
                <a:gridCol w="565498"/>
                <a:gridCol w="565498"/>
                <a:gridCol w="565498"/>
                <a:gridCol w="565498"/>
                <a:gridCol w="565498"/>
                <a:gridCol w="565498"/>
                <a:gridCol w="565498"/>
                <a:gridCol w="565498"/>
                <a:gridCol w="565498"/>
              </a:tblGrid>
              <a:tr h="854933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Группа потребителей</a:t>
                      </a:r>
                    </a:p>
                  </a:txBody>
                  <a:tcPr marL="6955" marR="6955" marT="6954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Среднемесячная ТП, млрд.₽</a:t>
                      </a:r>
                      <a:br>
                        <a:rPr lang="ru-RU" sz="10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ru-RU" sz="10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(2021/2020)</a:t>
                      </a:r>
                    </a:p>
                  </a:txBody>
                  <a:tcPr marL="6955" marR="6955" marT="6954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Уровень расчетов, %</a:t>
                      </a:r>
                      <a:br>
                        <a:rPr lang="ru-RU" sz="10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ru-RU" sz="10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(2021/2020)</a:t>
                      </a:r>
                    </a:p>
                  </a:txBody>
                  <a:tcPr marL="6955" marR="6955" marT="6954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Прирост / снижение задолженности, млрд.₽</a:t>
                      </a:r>
                      <a:br>
                        <a:rPr lang="ru-RU" sz="10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ru-RU" sz="10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(2021/2020)</a:t>
                      </a:r>
                    </a:p>
                  </a:txBody>
                  <a:tcPr marL="6955" marR="6955" marT="6954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Относительный прирост</a:t>
                      </a:r>
                      <a:br>
                        <a:rPr lang="ru-RU" sz="10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ru-RU" sz="10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(2021/2020)</a:t>
                      </a:r>
                    </a:p>
                  </a:txBody>
                  <a:tcPr marL="6955" marR="6955" marT="6954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Задолженность на 30.06, млрд.₽</a:t>
                      </a:r>
                      <a:br>
                        <a:rPr lang="ru-RU" sz="10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ru-RU" sz="10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(2021/2020)</a:t>
                      </a:r>
                    </a:p>
                  </a:txBody>
                  <a:tcPr marL="6955" marR="6955" marT="6954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76421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Промышленные потребители</a:t>
                      </a:r>
                    </a:p>
                  </a:txBody>
                  <a:tcPr marL="6955" marR="6955" marT="6954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102,0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 dirty="0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96,3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>
                          <a:solidFill>
                            <a:srgbClr val="009900"/>
                          </a:solidFill>
                          <a:effectLst/>
                          <a:latin typeface="Calibri" panose="020F0502020204030204" pitchFamily="34" charset="0"/>
                        </a:rPr>
                        <a:t>99,7%</a:t>
                      </a:r>
                    </a:p>
                  </a:txBody>
                  <a:tcPr marL="6955" marR="6955" marT="6954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98,5%</a:t>
                      </a:r>
                    </a:p>
                  </a:txBody>
                  <a:tcPr marL="6955" marR="6955" marT="6954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1,2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4,4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0,01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0,05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52,3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57,9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177172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Непромышленные потребители</a:t>
                      </a:r>
                    </a:p>
                  </a:txBody>
                  <a:tcPr marL="6955" marR="6955" marT="6954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137,2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121,1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>
                          <a:solidFill>
                            <a:srgbClr val="009900"/>
                          </a:solidFill>
                          <a:effectLst/>
                          <a:latin typeface="Calibri" panose="020F0502020204030204" pitchFamily="34" charset="0"/>
                        </a:rPr>
                        <a:t>98,8%</a:t>
                      </a:r>
                    </a:p>
                  </a:txBody>
                  <a:tcPr marL="6955" marR="6955" marT="6954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98,0%</a:t>
                      </a:r>
                    </a:p>
                  </a:txBody>
                  <a:tcPr marL="6955" marR="6955" marT="6954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7,0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13,2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0,05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0,11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161,1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150,6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177172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Бюджетные потребители</a:t>
                      </a:r>
                    </a:p>
                  </a:txBody>
                  <a:tcPr marL="6955" marR="6955" marT="6954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21,9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18,9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101,6%</a:t>
                      </a:r>
                    </a:p>
                  </a:txBody>
                  <a:tcPr marL="6955" marR="6955" marT="6954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106,0%</a:t>
                      </a:r>
                    </a:p>
                  </a:txBody>
                  <a:tcPr marL="6955" marR="6955" marT="6954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-2,2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 dirty="0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-6,7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-0,10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-0,35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9,0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7,5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177172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00" b="0" i="0" u="none" strike="noStrike" dirty="0" err="1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Сельхозтоваропроизводители</a:t>
                      </a:r>
                      <a:endParaRPr lang="ru-RU" sz="1000" b="0" i="0" u="none" strike="noStrike" dirty="0">
                        <a:solidFill>
                          <a:srgbClr val="40404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55" marR="6955" marT="6954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7,4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6,4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9900"/>
                          </a:solidFill>
                          <a:effectLst/>
                          <a:latin typeface="Calibri" panose="020F0502020204030204" pitchFamily="34" charset="0"/>
                        </a:rPr>
                        <a:t>102,6%</a:t>
                      </a:r>
                    </a:p>
                  </a:txBody>
                  <a:tcPr marL="6955" marR="6955" marT="6954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101,2%</a:t>
                      </a:r>
                    </a:p>
                  </a:txBody>
                  <a:tcPr marL="6955" marR="6955" marT="6954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-1,2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-0,5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-0,16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 dirty="0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-0,08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2,7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2,7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177172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Население</a:t>
                      </a:r>
                    </a:p>
                  </a:txBody>
                  <a:tcPr marL="6955" marR="6955" marT="6954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43,6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39,5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9900"/>
                          </a:solidFill>
                          <a:effectLst/>
                          <a:latin typeface="Calibri" panose="020F0502020204030204" pitchFamily="34" charset="0"/>
                        </a:rPr>
                        <a:t>99,0%</a:t>
                      </a:r>
                    </a:p>
                  </a:txBody>
                  <a:tcPr marL="6955" marR="6955" marT="6954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94,6%</a:t>
                      </a:r>
                    </a:p>
                  </a:txBody>
                  <a:tcPr marL="6955" marR="6955" marT="6954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1,5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12,3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0,03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0,31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68,2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 dirty="0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66,9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177172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Всего</a:t>
                      </a:r>
                    </a:p>
                  </a:txBody>
                  <a:tcPr marL="6955" marR="6955" marT="6954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312,1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1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282,2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i="0" u="none" strike="noStrike">
                          <a:solidFill>
                            <a:srgbClr val="009900"/>
                          </a:solidFill>
                          <a:effectLst/>
                          <a:latin typeface="Calibri" panose="020F0502020204030204" pitchFamily="34" charset="0"/>
                        </a:rPr>
                        <a:t>99,4%</a:t>
                      </a:r>
                    </a:p>
                  </a:txBody>
                  <a:tcPr marL="6955" marR="6955" marT="6954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98,3%</a:t>
                      </a:r>
                    </a:p>
                  </a:txBody>
                  <a:tcPr marL="6955" marR="6955" marT="6954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6,3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1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22,7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0,02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1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0,08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293,2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1" i="0" u="none" strike="noStrike" dirty="0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285,5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07906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noAutofit/>
      </a:bodyPr>
      <a:lstStyle>
        <a:defPPr>
          <a:defRPr dirty="0"/>
        </a:defPPr>
      </a:lstStyle>
    </a:txDef>
  </a:objectDefaults>
  <a:extraClrSchemeLst/>
</a:theme>
</file>

<file path=ppt/theme/theme2.xml><?xml version="1.0" encoding="utf-8"?>
<a:theme xmlns:a="http://schemas.openxmlformats.org/drawingml/2006/main" name="2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noAutofit/>
      </a:bodyPr>
      <a:lstStyle>
        <a:defPPr>
          <a:defRPr dirty="0"/>
        </a:defPPr>
      </a:lstStyle>
    </a:txDef>
  </a:objectDefaults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17100</TotalTime>
  <Words>790</Words>
  <Application>Microsoft Office PowerPoint</Application>
  <PresentationFormat>Экран (4:3)</PresentationFormat>
  <Paragraphs>488</Paragraphs>
  <Slides>4</Slides>
  <Notes>4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2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12" baseType="lpstr">
      <vt:lpstr>MS PGothic</vt:lpstr>
      <vt:lpstr>MS PGothic</vt:lpstr>
      <vt:lpstr>Arial</vt:lpstr>
      <vt:lpstr>Calibri</vt:lpstr>
      <vt:lpstr>Verdana</vt:lpstr>
      <vt:lpstr>1_Тема Office</vt:lpstr>
      <vt:lpstr>2_Тема Office</vt:lpstr>
      <vt:lpstr>Диаграмма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Пущин Илья Игоревич</dc:creator>
  <cp:lastModifiedBy>Клочков Константин Григорьевич</cp:lastModifiedBy>
  <cp:revision>1047</cp:revision>
  <cp:lastPrinted>2020-03-13T08:27:23Z</cp:lastPrinted>
  <dcterms:created xsi:type="dcterms:W3CDTF">2019-08-06T07:19:04Z</dcterms:created>
  <dcterms:modified xsi:type="dcterms:W3CDTF">2021-08-02T07:01:46Z</dcterms:modified>
</cp:coreProperties>
</file>