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8" r:id="rId2"/>
  </p:sldMasterIdLst>
  <p:notesMasterIdLst>
    <p:notesMasterId r:id="rId7"/>
  </p:notesMasterIdLst>
  <p:sldIdLst>
    <p:sldId id="300" r:id="rId3"/>
    <p:sldId id="301" r:id="rId4"/>
    <p:sldId id="298" r:id="rId5"/>
    <p:sldId id="299" r:id="rId6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2290" autoAdjust="0"/>
  </p:normalViewPr>
  <p:slideViewPr>
    <p:cSldViewPr snapToGrid="0">
      <p:cViewPr varScale="1">
        <p:scale>
          <a:sx n="104" d="100"/>
          <a:sy n="104" d="100"/>
        </p:scale>
        <p:origin x="237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75440378250295603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Динамика!$A$95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9522621341481E-2"/>
                  <c:y val="-3.0615616761319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73167776856807E-2"/>
                  <c:y val="-3.1878835633610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00020805597188E-2"/>
                  <c:y val="-2.5737461633931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673733686533752E-2"/>
                  <c:y val="-3.72227281318190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213276192893824E-2"/>
                  <c:y val="-3.27731443701601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919703703259425E-2"/>
                  <c:y val="-2.5535430135931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8525171176346448E-2"/>
                  <c:y val="-2.9991362222767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3000638948653E-2"/>
                  <c:y val="-2.6023455853199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1036962195333586E-2"/>
                  <c:y val="-2.4885857943709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0518744295814438E-2"/>
                  <c:y val="-3.2758225023728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1036962195333759E-2"/>
                  <c:y val="-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1036962195333586E-2"/>
                  <c:y val="-2.4885857943709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8848611560224249E-2"/>
                  <c:y val="-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  <c:extLst/>
            </c:strRef>
          </c:cat>
          <c:val>
            <c:numRef>
              <c:f>Динамика!$B$95:$O$95</c:f>
              <c:numCache>
                <c:formatCode>#,##0</c:formatCode>
                <c:ptCount val="13"/>
                <c:pt idx="0">
                  <c:v>76026.200934070002</c:v>
                </c:pt>
                <c:pt idx="1">
                  <c:v>76824.442485840002</c:v>
                </c:pt>
                <c:pt idx="2">
                  <c:v>78281.337529419994</c:v>
                </c:pt>
                <c:pt idx="3">
                  <c:v>66847.023947070003</c:v>
                </c:pt>
                <c:pt idx="4">
                  <c:v>68516.750727930004</c:v>
                </c:pt>
                <c:pt idx="5">
                  <c:v>69408.081873820003</c:v>
                </c:pt>
                <c:pt idx="6">
                  <c:v>69609.735345339999</c:v>
                </c:pt>
                <c:pt idx="7">
                  <c:v>69839.191714650005</c:v>
                </c:pt>
                <c:pt idx="8">
                  <c:v>69318.028481479996</c:v>
                </c:pt>
                <c:pt idx="9">
                  <c:v>65729.359346519996</c:v>
                </c:pt>
                <c:pt idx="10">
                  <c:v>65372.547941570003</c:v>
                </c:pt>
                <c:pt idx="11">
                  <c:v>65643.48543303</c:v>
                </c:pt>
                <c:pt idx="12">
                  <c:v>64764.627621530002</c:v>
                </c:pt>
              </c:numCache>
              <c:extLst/>
            </c:numRef>
          </c:val>
          <c:smooth val="0"/>
          <c:extLst/>
        </c:ser>
        <c:ser>
          <c:idx val="2"/>
          <c:order val="1"/>
          <c:tx>
            <c:strRef>
              <c:f>Динамика!$A$97</c:f>
              <c:strCache>
                <c:ptCount val="1"/>
                <c:pt idx="0">
                  <c:v>Покупатели ОРЭМ 2021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0970303157618E-2"/>
                  <c:y val="2.1966350801075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30374867952542E-2"/>
                  <c:y val="2.60072073608497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20970303157618E-2"/>
                  <c:y val="2.60072073608496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864974161846167E-2"/>
                  <c:y val="2.4888999144236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036962195333586E-2"/>
                  <c:y val="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036962195333537E-2"/>
                  <c:y val="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8646201689894799E-2"/>
                  <c:y val="-2.345516569046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3031457004357806E-2"/>
                  <c:y val="-2.5161196799097146E-2"/>
                </c:manualLayout>
              </c:layout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219923518997276E-2"/>
                      <c:h val="3.0079351814664496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4.2970928561061245E-2"/>
                  <c:y val="2.88419924893145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518744295814438E-2"/>
                  <c:y val="3.2758225023728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  <c:extLst/>
            </c:strRef>
          </c:cat>
          <c:val>
            <c:numRef>
              <c:f>Динамика!$B$97:$O$97</c:f>
              <c:numCache>
                <c:formatCode>#,##0</c:formatCode>
                <c:ptCount val="13"/>
                <c:pt idx="0">
                  <c:v>64764.627621530002</c:v>
                </c:pt>
                <c:pt idx="1">
                  <c:v>65706.632568829998</c:v>
                </c:pt>
                <c:pt idx="2">
                  <c:v>65765.362313990001</c:v>
                </c:pt>
                <c:pt idx="3">
                  <c:v>64748.203864410003</c:v>
                </c:pt>
                <c:pt idx="4">
                  <c:v>66742.411702380006</c:v>
                </c:pt>
                <c:pt idx="5">
                  <c:v>68129.037382969997</c:v>
                </c:pt>
                <c:pt idx="6">
                  <c:v>74995.118734410004</c:v>
                </c:pt>
                <c:pt idx="7">
                  <c:v>75693.101637710002</c:v>
                </c:pt>
              </c:numCache>
              <c:extLst/>
            </c:numRef>
          </c:val>
          <c:smooth val="0"/>
          <c:extLst/>
        </c:ser>
        <c:ser>
          <c:idx val="1"/>
          <c:order val="2"/>
          <c:tx>
            <c:strRef>
              <c:f>Динамика!$A$96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4.5279997410097833E-2"/>
                  <c:y val="-2.8853299927680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093166083875982E-2"/>
                  <c:y val="-4.50054747575408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583758278022083E-2"/>
                  <c:y val="-3.276739067681123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560420196569056E-2"/>
                      <c:h val="5.3739157871389276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4.0864974161846167E-2"/>
                  <c:y val="-3.2824884687521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083685146157618E-2"/>
                  <c:y val="-2.8564401390054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1036962195333586E-2"/>
                  <c:y val="-3.6788183895621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1036962195333759E-2"/>
                  <c:y val="-3.2820741911651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1036962195333586E-2"/>
                  <c:y val="-2.4885857943709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4067832850424492E-2"/>
                  <c:y val="-2.0918415959738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  <c:extLst/>
            </c:strRef>
          </c:cat>
          <c:val>
            <c:numRef>
              <c:f>Динамика!$B$96:$O$96</c:f>
              <c:numCache>
                <c:formatCode>#,##0</c:formatCode>
                <c:ptCount val="13"/>
                <c:pt idx="0">
                  <c:v>98095.627973750001</c:v>
                </c:pt>
                <c:pt idx="1">
                  <c:v>99053.773907340001</c:v>
                </c:pt>
                <c:pt idx="2">
                  <c:v>100750.73943309</c:v>
                </c:pt>
                <c:pt idx="3">
                  <c:v>75207.439427420002</c:v>
                </c:pt>
                <c:pt idx="4">
                  <c:v>77213.87224913</c:v>
                </c:pt>
                <c:pt idx="5">
                  <c:v>77910.115194040001</c:v>
                </c:pt>
                <c:pt idx="6">
                  <c:v>78590.934657980004</c:v>
                </c:pt>
                <c:pt idx="7">
                  <c:v>78566.709118010011</c:v>
                </c:pt>
                <c:pt idx="8">
                  <c:v>78140.25125737999</c:v>
                </c:pt>
                <c:pt idx="9">
                  <c:v>74295.807676439988</c:v>
                </c:pt>
                <c:pt idx="10">
                  <c:v>73897.477879890008</c:v>
                </c:pt>
                <c:pt idx="11">
                  <c:v>74233.258246740006</c:v>
                </c:pt>
                <c:pt idx="12">
                  <c:v>72993.547509070006</c:v>
                </c:pt>
              </c:numCache>
              <c:extLst/>
            </c:numRef>
          </c:val>
          <c:smooth val="0"/>
          <c:extLst/>
        </c:ser>
        <c:ser>
          <c:idx val="3"/>
          <c:order val="3"/>
          <c:tx>
            <c:strRef>
              <c:f>Динамика!$A$98</c:f>
              <c:strCache>
                <c:ptCount val="1"/>
                <c:pt idx="0">
                  <c:v>Покупатели ОРЭМ 2021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16519729753539E-2"/>
                  <c:y val="2.0619504673711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521722041892277E-2"/>
                  <c:y val="2.464731594852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398406299503142E-2"/>
                  <c:y val="2.0453211172530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521789948394914E-2"/>
                  <c:y val="1.9922509514470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521805056407588E-2"/>
                  <c:y val="2.3707808831775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754578160273623E-2"/>
                  <c:y val="2.7856753476588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521805056407539E-2"/>
                  <c:y val="-4.0377937898599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5190840411022169E-2"/>
                  <c:y val="-3.0582974879547611E-2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>
                  <c15:layout>
                    <c:manualLayout>
                      <c:w val="5.9279948198170673E-2"/>
                      <c:h val="3.5585667613766289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4.4978207246088441E-2"/>
                  <c:y val="3.5585021533042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763080159013786E-2"/>
                  <c:y val="3.5638963270977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3601925099383619E-2"/>
                  <c:y val="3.1679078463090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  <c:extLst/>
            </c:strRef>
          </c:cat>
          <c:val>
            <c:numRef>
              <c:f>Динамика!$B$98:$O$98</c:f>
              <c:numCache>
                <c:formatCode>#,##0</c:formatCode>
                <c:ptCount val="13"/>
                <c:pt idx="0">
                  <c:v>72993.547509070006</c:v>
                </c:pt>
                <c:pt idx="1">
                  <c:v>74106.77711933</c:v>
                </c:pt>
                <c:pt idx="2">
                  <c:v>74146.371869640003</c:v>
                </c:pt>
                <c:pt idx="3">
                  <c:v>73089.652138539997</c:v>
                </c:pt>
                <c:pt idx="4">
                  <c:v>75116.195158360002</c:v>
                </c:pt>
                <c:pt idx="5">
                  <c:v>76786.159711749991</c:v>
                </c:pt>
                <c:pt idx="6">
                  <c:v>83458.206292729999</c:v>
                </c:pt>
                <c:pt idx="7">
                  <c:v>84327.076627450006</c:v>
                </c:pt>
              </c:numCache>
              <c:extLst/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989480"/>
        <c:axId val="104991832"/>
      </c:lineChart>
      <c:catAx>
        <c:axId val="104989480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991832"/>
        <c:crosses val="autoZero"/>
        <c:auto val="0"/>
        <c:lblAlgn val="ctr"/>
        <c:lblOffset val="100"/>
        <c:noMultiLvlLbl val="0"/>
      </c:catAx>
      <c:valAx>
        <c:axId val="104991832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04989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0303134435365839"/>
          <c:w val="1"/>
          <c:h val="9.69686556463415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1209820368581151E-2"/>
          <c:y val="0.21310727162835288"/>
          <c:w val="0.9427130855119622"/>
          <c:h val="0.56067818511494139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Динамика!$A$101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237663715310573E-2"/>
                  <c:y val="3.3863404264187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623422940063818E-2"/>
                  <c:y val="7.35666201204643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247579024403657E-2"/>
                  <c:y val="3.3863404264187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9668420114306173E-2"/>
                  <c:y val="6.58557554031804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34580051848E-2"/>
                  <c:y val="3.250383342385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509853453835434E-2"/>
                  <c:y val="7.8824430503741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892119662465582E-2"/>
                  <c:y val="3.4056970467476591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50338885874587"/>
                      <c:h val="0.1191867240004841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1.6222150011533133E-2"/>
                  <c:y val="3.8324024092870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550919665597761E-2"/>
                  <c:y val="8.6626737666993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161432592033437E-2"/>
                      <c:h val="8.4468852254017193E-2"/>
                    </c:manualLayout>
                  </c15:layout>
                </c:ext>
              </c:extLst>
            </c:dLbl>
            <c:dLbl>
              <c:idx val="9"/>
              <c:layout>
                <c:manualLayout>
                  <c:x val="-4.2623762292887765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3119322177343176E-2"/>
                  <c:y val="8.0183822763177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1883509192551759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5877733085721843E-2"/>
                  <c:y val="8.0183822763177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3415647906666459E-2"/>
                  <c:y val="4.0480606906900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0962542295166243E-2"/>
                  <c:y val="7.35666201204643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4.3884082014131971E-2"/>
                  <c:y val="4.0480606906900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4.1992334790315521E-2"/>
                  <c:y val="8.01838227631770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4.0267697424335405E-2"/>
                  <c:y val="3.3863404264187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4.1399360841864387E-2"/>
                  <c:y val="7.35666201204643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1.8658044785219034E-2"/>
                  <c:y val="3.3863404264187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Динамика!$B$100:$U$100</c:f>
              <c:strCache>
                <c:ptCount val="20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  <c:pt idx="16">
                  <c:v>30 апр</c:v>
                </c:pt>
                <c:pt idx="17">
                  <c:v>31 май</c:v>
                </c:pt>
                <c:pt idx="18">
                  <c:v>30 июн</c:v>
                </c:pt>
                <c:pt idx="19">
                  <c:v>31 июл</c:v>
                </c:pt>
              </c:strCache>
            </c:strRef>
          </c:cat>
          <c:val>
            <c:numRef>
              <c:f>Динамика!$B$101:$U$101</c:f>
              <c:numCache>
                <c:formatCode>#,##0</c:formatCode>
                <c:ptCount val="20"/>
                <c:pt idx="0">
                  <c:v>23504.982487800007</c:v>
                </c:pt>
                <c:pt idx="1">
                  <c:v>22519.115539050003</c:v>
                </c:pt>
                <c:pt idx="2">
                  <c:v>22058.431411740003</c:v>
                </c:pt>
                <c:pt idx="3">
                  <c:v>20296.607639399994</c:v>
                </c:pt>
                <c:pt idx="4">
                  <c:v>20163.192407269995</c:v>
                </c:pt>
                <c:pt idx="5">
                  <c:v>20115.101054129998</c:v>
                </c:pt>
                <c:pt idx="6">
                  <c:v>20044.026632350004</c:v>
                </c:pt>
                <c:pt idx="7">
                  <c:v>60056.850853010001</c:v>
                </c:pt>
                <c:pt idx="8">
                  <c:v>59598.288901470005</c:v>
                </c:pt>
                <c:pt idx="9">
                  <c:v>59541.554534990006</c:v>
                </c:pt>
                <c:pt idx="10">
                  <c:v>59509.600550070005</c:v>
                </c:pt>
                <c:pt idx="11">
                  <c:v>59493.327762480003</c:v>
                </c:pt>
                <c:pt idx="12">
                  <c:v>59459.204239639999</c:v>
                </c:pt>
                <c:pt idx="13">
                  <c:v>59451.538814150001</c:v>
                </c:pt>
                <c:pt idx="14">
                  <c:v>59337.48273471</c:v>
                </c:pt>
                <c:pt idx="15">
                  <c:v>59337.214674770003</c:v>
                </c:pt>
                <c:pt idx="16">
                  <c:v>59323.41691226</c:v>
                </c:pt>
                <c:pt idx="17">
                  <c:v>59320.426503989998</c:v>
                </c:pt>
                <c:pt idx="18">
                  <c:v>59300.096879819997</c:v>
                </c:pt>
                <c:pt idx="19">
                  <c:v>59299.433883700003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Динамика!$A$102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85190523039232E-2"/>
                  <c:y val="-8.5246243304641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861820169567918E-2"/>
                  <c:y val="-4.5543027448365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603593061712642E-2"/>
                  <c:y val="-9.84806485900669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47922492862647E-2"/>
                  <c:y val="-3.8925824805652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502900609544077E-2"/>
                  <c:y val="-8.5246243304641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4054132574709581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4943599897408444E-2"/>
                  <c:y val="-8.52462433046414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6429976490369694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6429976490369784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8805820406029855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6429976490369694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4054132574709623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8805820406029939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4.6429976490369868E-2"/>
                  <c:y val="-4.5543027448365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4.644967250417404E-2"/>
                  <c:y val="-8.52462433046414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4.1981881552873225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4.2629043117520485E-2"/>
                  <c:y val="-8.5246243304641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4.1419003645891676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1.6282200869558873E-2"/>
                  <c:y val="-8.5246243304641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Динамика!$B$100:$U$100</c:f>
              <c:strCache>
                <c:ptCount val="20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28 фев</c:v>
                </c:pt>
                <c:pt idx="15">
                  <c:v>31 мар</c:v>
                </c:pt>
                <c:pt idx="16">
                  <c:v>30 апр</c:v>
                </c:pt>
                <c:pt idx="17">
                  <c:v>31 май</c:v>
                </c:pt>
                <c:pt idx="18">
                  <c:v>30 июн</c:v>
                </c:pt>
                <c:pt idx="19">
                  <c:v>31 июл</c:v>
                </c:pt>
              </c:strCache>
            </c:strRef>
          </c:cat>
          <c:val>
            <c:numRef>
              <c:f>Динамика!$B$102:$U$102</c:f>
              <c:numCache>
                <c:formatCode>#,##0</c:formatCode>
                <c:ptCount val="20"/>
                <c:pt idx="0">
                  <c:v>41509.224214220005</c:v>
                </c:pt>
                <c:pt idx="1">
                  <c:v>40523.196372170001</c:v>
                </c:pt>
                <c:pt idx="2">
                  <c:v>40063.406317320012</c:v>
                </c:pt>
                <c:pt idx="3">
                  <c:v>24405.980477619993</c:v>
                </c:pt>
                <c:pt idx="4">
                  <c:v>24327.845801959997</c:v>
                </c:pt>
                <c:pt idx="5">
                  <c:v>24324.304350049999</c:v>
                </c:pt>
                <c:pt idx="6">
                  <c:v>24273.648248420002</c:v>
                </c:pt>
                <c:pt idx="7">
                  <c:v>66620.071727410002</c:v>
                </c:pt>
                <c:pt idx="8">
                  <c:v>66392.25861017</c:v>
                </c:pt>
                <c:pt idx="9">
                  <c:v>66364.17105818</c:v>
                </c:pt>
                <c:pt idx="10">
                  <c:v>66331.780261570006</c:v>
                </c:pt>
                <c:pt idx="11">
                  <c:v>66318.374344309996</c:v>
                </c:pt>
                <c:pt idx="12">
                  <c:v>66282.879963079991</c:v>
                </c:pt>
                <c:pt idx="13">
                  <c:v>66281.321210330003</c:v>
                </c:pt>
                <c:pt idx="14">
                  <c:v>66164.980697980005</c:v>
                </c:pt>
                <c:pt idx="15">
                  <c:v>66155.738833390002</c:v>
                </c:pt>
                <c:pt idx="16">
                  <c:v>66146.242715229993</c:v>
                </c:pt>
                <c:pt idx="17">
                  <c:v>66143.821725319998</c:v>
                </c:pt>
                <c:pt idx="18">
                  <c:v>66123.678507010001</c:v>
                </c:pt>
                <c:pt idx="19">
                  <c:v>66123.626100620007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989872"/>
        <c:axId val="104990656"/>
      </c:lineChart>
      <c:catAx>
        <c:axId val="104989872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990656"/>
        <c:crosses val="autoZero"/>
        <c:auto val="0"/>
        <c:lblAlgn val="ctr"/>
        <c:lblOffset val="100"/>
        <c:noMultiLvlLbl val="0"/>
      </c:catAx>
      <c:valAx>
        <c:axId val="104990656"/>
        <c:scaling>
          <c:orientation val="minMax"/>
          <c:max val="70000"/>
          <c:min val="7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0498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48990739924945"/>
          <c:y val="0.89770169442070824"/>
          <c:w val="0.5670201852015011"/>
          <c:h val="9.56811029365790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2022378781599"/>
          <c:y val="0.14346911056569289"/>
          <c:w val="0.50375996684624946"/>
          <c:h val="0.649260096124264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0951166316339E-3"/>
                  <c:y val="1.19002591886452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765295183085E-2"/>
                  <c:y val="0.10161148014738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278954567298805E-2"/>
                  <c:y val="0.19816134803601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50763372888247E-3"/>
                  <c:y val="0.3101457436915269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5671335819864624"/>
                  <c:y val="-0.280644717588251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(3,6%)</c:v>
                </c:pt>
                <c:pt idx="1">
                  <c:v>Южный ФО  (9%)</c:v>
                </c:pt>
                <c:pt idx="2">
                  <c:v>Северо-западный ФО  (0,8%)</c:v>
                </c:pt>
                <c:pt idx="3">
                  <c:v>Дальневосточный ФО (0,01%)</c:v>
                </c:pt>
                <c:pt idx="4">
                  <c:v>Сибирский ФО (1,1%)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(85,5%)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3003.3553572699998</c:v>
                </c:pt>
                <c:pt idx="1">
                  <c:v>7567.3931918600001</c:v>
                </c:pt>
                <c:pt idx="2">
                  <c:v>664.70979069999999</c:v>
                </c:pt>
                <c:pt idx="3">
                  <c:v>11.946619419999999</c:v>
                </c:pt>
                <c:pt idx="4">
                  <c:v>893.9630717</c:v>
                </c:pt>
                <c:pt idx="5">
                  <c:v>50.192855510000001</c:v>
                </c:pt>
                <c:pt idx="6">
                  <c:v>9.2938978199999998</c:v>
                </c:pt>
                <c:pt idx="7">
                  <c:v>72126.221843170002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732" y="22977"/>
          <a:ext cx="848180" cy="1899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80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96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F4DA167-E663-4DEF-9E98-8AC347CAB2CD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45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AB06236-7604-43D2-8CC8-91BAAC48DB04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3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C824A96-E714-42FF-9044-98E738A03B7C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8D7AA98-1AEB-49FD-9358-F9646F82B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380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468313" y="692150"/>
            <a:ext cx="7991475" cy="19050"/>
            <a:chOff x="467544" y="818044"/>
            <a:chExt cx="7992888" cy="18668"/>
          </a:xfrm>
        </p:grpSpPr>
        <p:cxnSp>
          <p:nvCxnSpPr>
            <p:cNvPr id="5" name="Прямая соединительная линия 4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 userDrawn="1"/>
          </p:nvCxnSpPr>
          <p:spPr>
            <a:xfrm>
              <a:off x="467544" y="836712"/>
              <a:ext cx="4104413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 userDrawn="1"/>
        </p:nvSpPr>
        <p:spPr>
          <a:xfrm>
            <a:off x="395288" y="1268413"/>
            <a:ext cx="8208962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4B1C1E4-5C0A-4D36-9EE3-42A81ED1C1B2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CECAFF3-72A3-4543-A776-683392B849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740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CC66E04-76E0-436E-99DF-AC83A6EBA6E5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66FC093-A797-422C-97E4-C5A4E6EDF0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79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FA944AC-22A2-4851-B481-E9EC0C678EC9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96E82102-E8AA-4C19-8E23-3F75247808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6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B67EF65-5330-4ACB-B36D-0395CA4ECB19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0F1D4FB-5AE7-483A-B28A-9291BCB7E6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941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910AB94-57E3-43EF-862A-F85B5A758C17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0863CDE5-9752-41B2-A8EA-84DCBD4B89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31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5D6B8CC-EA63-4F9C-AE8A-58D428D55D12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123660D-128D-476C-A251-EA95611ECB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63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8637D2A-4AD3-4979-BF3D-3C4B4C8816B9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5C3F80E-6D85-42B0-BBF2-04574008CE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52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7EBEF63-FA33-43D2-BAD6-34BC277C1426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6FF81351-8B86-473D-9A73-FC5B78F8E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15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9D15352-3CF0-4F2B-ABB6-FB481F364699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8E674CD-9C82-4285-BBA2-29D06156B0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486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C1A9F5F-66D8-4D29-BEB9-BE4DF436099D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E8A6FD7-00D2-457E-83F1-ED11AE69A9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06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8/2/2021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8/2/2021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5E204E-C298-483F-B798-807D9283A83A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8C7388-FC51-40BD-B582-D6BC54D5C8D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00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2.xls"/><Relationship Id="rId5" Type="http://schemas.openxmlformats.org/officeDocument/2006/relationships/image" Target="../media/image3.png"/><Relationship Id="rId4" Type="http://schemas.openxmlformats.org/officeDocument/2006/relationships/oleObject" Target="../embeddings/_____Microsoft_Excel_97-2003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5042D-34D1-4327-AE55-36DF9DCEE3AF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Динамика задолженности на ОРЭМ в 2020</a:t>
            </a:r>
            <a:r>
              <a:rPr lang="en-US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-202</a:t>
            </a: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1 гг.</a:t>
            </a:r>
            <a:endParaRPr lang="ru-RU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818427" y="534902"/>
          <a:ext cx="2677189" cy="5445787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млрд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</a:t>
                      </a:r>
                      <a:r>
                        <a:rPr lang="ru-RU" sz="900" b="1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ru-RU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-25,1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-1,06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980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июль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11,33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078074" y="3496275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170750" y="454345"/>
          <a:ext cx="5647677" cy="3607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/>
          </p:nvPr>
        </p:nvGraphicFramePr>
        <p:xfrm>
          <a:off x="170750" y="4062202"/>
          <a:ext cx="5647677" cy="2370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3843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E6886-3BF8-4A30-B6D9-D45361C291A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61366" y="592889"/>
          <a:ext cx="8299066" cy="2680135"/>
        </p:xfrm>
        <a:graphic>
          <a:graphicData uri="http://schemas.openxmlformats.org/drawingml/2006/table">
            <a:tbl>
              <a:tblPr/>
              <a:tblGrid>
                <a:gridCol w="1551554"/>
                <a:gridCol w="868492"/>
                <a:gridCol w="868492"/>
                <a:gridCol w="835088"/>
                <a:gridCol w="835088"/>
                <a:gridCol w="835088"/>
                <a:gridCol w="835088"/>
                <a:gridCol w="835088"/>
                <a:gridCol w="835088"/>
              </a:tblGrid>
              <a:tr h="8177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01.01.2021 по 31.07.2021,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31.07.2021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без учета корректировок обязательств*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01.01.2021 по 31.07.2021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31.07.2020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Июль </a:t>
                      </a:r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Июль </a:t>
                      </a:r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3 003,11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3 003,36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9,04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6 422,67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7 567,39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1 145,51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1 144,72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94,41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101,73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671,67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664,71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1,09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-6,96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15,64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11,95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-3,66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-3,69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102,01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495,55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893,96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398,42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398,42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100,57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84,64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50,19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-34,45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-34,45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9,29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5,65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5,58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100,40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62 296,56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72 126,22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9 938,51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9 829,66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71,02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99,52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72 993,55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84 327,08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11 460,10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11 333,53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99,51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100,04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2168375" y="3414192"/>
          <a:ext cx="4524375" cy="294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449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</a:t>
            </a: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</a:t>
            </a:r>
            <a:r>
              <a:rPr lang="en-US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2021гг. 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6165850" y="8175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black"/>
                </a:solidFill>
                <a:latin typeface="Calibri" panose="020F0502020204030204" pitchFamily="34" charset="0"/>
              </a:rPr>
              <a:t>Структура дебиторской </a:t>
            </a:r>
            <a:r>
              <a:rPr lang="ru-RU" altLang="ru-RU" sz="900" smtClean="0">
                <a:solidFill>
                  <a:prstClr val="black"/>
                </a:solidFill>
                <a:latin typeface="Calibri" panose="020F0502020204030204" pitchFamily="34" charset="0"/>
              </a:rPr>
              <a:t>задолженности</a:t>
            </a:r>
            <a:r>
              <a:rPr lang="ru-RU" altLang="ru-RU" sz="800" smtClean="0">
                <a:solidFill>
                  <a:prstClr val="black"/>
                </a:solidFill>
                <a:latin typeface="Calibri" panose="020F0502020204030204" pitchFamily="34" charset="0"/>
              </a:rPr>
              <a:t> на 30.06.21г.</a:t>
            </a:r>
          </a:p>
        </p:txBody>
      </p:sp>
      <p:graphicFrame>
        <p:nvGraphicFramePr>
          <p:cNvPr id="15364" name="Диаграмма 6"/>
          <p:cNvGraphicFramePr>
            <a:graphicFrameLocks/>
          </p:cNvGraphicFramePr>
          <p:nvPr/>
        </p:nvGraphicFramePr>
        <p:xfrm>
          <a:off x="301625" y="604838"/>
          <a:ext cx="5915025" cy="29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Диаграмма" r:id="rId4" imgW="5919729" imgH="2987299" progId="Excel.Chart.8">
                  <p:embed/>
                </p:oleObj>
              </mc:Choice>
              <mc:Fallback>
                <p:oleObj name="Диаграмма" r:id="rId4" imgW="5919729" imgH="298729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604838"/>
                        <a:ext cx="5915025" cy="297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85913" y="3533775"/>
          <a:ext cx="5854700" cy="2759074"/>
        </p:xfrm>
        <a:graphic>
          <a:graphicData uri="http://schemas.openxmlformats.org/drawingml/2006/table">
            <a:tbl>
              <a:tblPr/>
              <a:tblGrid>
                <a:gridCol w="2692400"/>
                <a:gridCol w="1003300"/>
                <a:gridCol w="1003300"/>
                <a:gridCol w="1155700"/>
              </a:tblGrid>
              <a:tr h="1829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ГП+ЭСК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(п.п)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7620"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Январь-декабрь</a:t>
                      </a:r>
                    </a:p>
                  </a:txBody>
                  <a:tcPr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99,07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99,09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(п.п)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 год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9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-6,9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110,5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Июнь</a:t>
                      </a:r>
                    </a:p>
                  </a:txBody>
                  <a:tcPr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Январь-июнь</a:t>
                      </a:r>
                    </a:p>
                  </a:txBody>
                  <a:tcPr marR="7620" marT="76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</a:t>
                      </a:r>
                    </a:p>
                  </a:txBody>
                  <a:tcPr marL="7620" marR="7620" marT="7622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438" name="Диаграмма 8"/>
          <p:cNvGraphicFramePr>
            <a:graphicFrameLocks/>
          </p:cNvGraphicFramePr>
          <p:nvPr/>
        </p:nvGraphicFramePr>
        <p:xfrm>
          <a:off x="5895975" y="931863"/>
          <a:ext cx="3089275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Диаграмма" r:id="rId6" imgW="3090940" imgH="2554445" progId="Excel.Chart.8">
                  <p:embed/>
                </p:oleObj>
              </mc:Choice>
              <mc:Fallback>
                <p:oleObj name="Диаграмма" r:id="rId6" imgW="3090940" imgH="255444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931863"/>
                        <a:ext cx="3089275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553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29B08E4-C4CE-44B5-B941-7EA635BC5136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smtClean="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2021 году по Федеральным округам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smtClean="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85573"/>
              </p:ext>
            </p:extLst>
          </p:nvPr>
        </p:nvGraphicFramePr>
        <p:xfrm>
          <a:off x="490539" y="765175"/>
          <a:ext cx="7791311" cy="3090900"/>
        </p:xfrm>
        <a:graphic>
          <a:graphicData uri="http://schemas.openxmlformats.org/drawingml/2006/table">
            <a:tbl>
              <a:tblPr/>
              <a:tblGrid>
                <a:gridCol w="2136331"/>
                <a:gridCol w="565498"/>
                <a:gridCol w="565498"/>
                <a:gridCol w="565498"/>
                <a:gridCol w="565498"/>
                <a:gridCol w="565498"/>
                <a:gridCol w="565498"/>
                <a:gridCol w="565498"/>
                <a:gridCol w="565498"/>
                <a:gridCol w="565498"/>
                <a:gridCol w="565498"/>
              </a:tblGrid>
              <a:tr h="5831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30.06,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5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-1,9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-0,13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15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34,8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-0,7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26,3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15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44,6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43,0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29,9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65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65,0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59,2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62,9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57,4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65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Южный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25,4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31,2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65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36,3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65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75,7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67,9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74,0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65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34,7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-0,6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65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834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312,1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282,2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293,2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285,5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453056"/>
              </p:ext>
            </p:extLst>
          </p:nvPr>
        </p:nvGraphicFramePr>
        <p:xfrm>
          <a:off x="490538" y="4135392"/>
          <a:ext cx="7791310" cy="2017214"/>
        </p:xfrm>
        <a:graphic>
          <a:graphicData uri="http://schemas.openxmlformats.org/drawingml/2006/table">
            <a:tbl>
              <a:tblPr/>
              <a:tblGrid>
                <a:gridCol w="2136330"/>
                <a:gridCol w="565498"/>
                <a:gridCol w="565498"/>
                <a:gridCol w="565498"/>
                <a:gridCol w="565498"/>
                <a:gridCol w="565498"/>
                <a:gridCol w="565498"/>
                <a:gridCol w="565498"/>
                <a:gridCol w="565498"/>
                <a:gridCol w="565498"/>
                <a:gridCol w="565498"/>
              </a:tblGrid>
              <a:tr h="8549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30.06,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96,3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52,3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57,9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1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137,2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121,1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161,1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150,6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1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106,0%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-6,7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-0,35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1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-0,08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1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43,6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39,5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0,31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68,2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66,9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71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312,1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282,2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293,2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285,5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90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17100</TotalTime>
  <Words>790</Words>
  <Application>Microsoft Office PowerPoint</Application>
  <PresentationFormat>Экран (4:3)</PresentationFormat>
  <Paragraphs>488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Verdana</vt:lpstr>
      <vt:lpstr>1_Тема Office</vt:lpstr>
      <vt:lpstr>2_Тема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Клочков Константин Григорьевич</cp:lastModifiedBy>
  <cp:revision>1047</cp:revision>
  <cp:lastPrinted>2020-03-13T08:27:23Z</cp:lastPrinted>
  <dcterms:created xsi:type="dcterms:W3CDTF">2019-08-06T07:19:04Z</dcterms:created>
  <dcterms:modified xsi:type="dcterms:W3CDTF">2021-08-02T07:01:46Z</dcterms:modified>
</cp:coreProperties>
</file>