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7"/>
  </p:notesMasterIdLst>
  <p:sldIdLst>
    <p:sldId id="288" r:id="rId3"/>
    <p:sldId id="289" r:id="rId4"/>
    <p:sldId id="286" r:id="rId5"/>
    <p:sldId id="287" r:id="rId6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98" autoAdjust="0"/>
    <p:restoredTop sz="92290" autoAdjust="0"/>
  </p:normalViewPr>
  <p:slideViewPr>
    <p:cSldViewPr snapToGrid="0">
      <p:cViewPr>
        <p:scale>
          <a:sx n="90" d="100"/>
          <a:sy n="90" d="100"/>
        </p:scale>
        <p:origin x="1260" y="-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5%20&#1052;&#1040;&#1049;\&#1064;&#1040;&#1041;&#1051;&#1054;&#1053;%20&#1052;&#1086;&#1085;&#1080;&#1090;&#1086;&#1088;&#1080;&#1085;&#1075;%20&#1054;&#1056;&#1069;&#1052;%2004%2005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5%20&#1052;&#1040;&#1049;\&#1064;&#1040;&#1041;&#1051;&#1054;&#1053;%20&#1052;&#1086;&#1085;&#1080;&#1090;&#1086;&#1088;&#1080;&#1085;&#1075;%20&#1054;&#1056;&#1069;&#1052;%2004%2005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1\05%20&#1052;&#1040;&#1049;\&#1064;&#1040;&#1041;&#1051;&#1054;&#1053;%20&#1052;&#1086;&#1085;&#1080;&#1090;&#1086;&#1088;&#1080;&#1085;&#1075;%20&#1054;&#1056;&#1069;&#1052;%2004%2005%20202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Petrova\Desktop\&#1040;&#1087;&#1088;&#1077;&#1083;&#1100;\&#1053;&#1086;&#1074;&#1072;&#1103;%20&#1088;&#1077;&#1076;&#1072;&#1082;&#1094;&#1080;&#1103;%20&#1064;&#1072;&#1073;&#1083;&#1086;&#1085;%20&#1076;&#1083;&#1103;%20&#1079;&#1072;&#1087;&#1086;&#1083;&#1085;&#1077;&#1085;&#1080;&#1103;%20%20&#1052;&#1086;&#1085;&#1080;&#1090;&#1086;&#1088;&#1080;&#1085;&#1075;&#1072;%20&#1074;%20&#1095;&#1072;&#1089;&#1090;&#1080;%20%20&#1056;&#1056;&#106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Динамика!$A$95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663595314776394E-2"/>
                  <c:y val="-4.0825132137180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593629781267433E-2"/>
                  <c:y val="-2.4837134695410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916704824277873E-2"/>
                  <c:y val="-2.9991398624842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3000638948653E-2"/>
                  <c:y val="-2.6023455853199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961500579064787E-2"/>
                  <c:y val="-2.908158371531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853603905888485E-2"/>
                  <c:y val="-2.9938826321409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Динамика!$B$95:$O$95</c:f>
              <c:numCache>
                <c:formatCode>#,##0</c:formatCode>
                <c:ptCount val="13"/>
                <c:pt idx="0">
                  <c:v>76026.216864510003</c:v>
                </c:pt>
                <c:pt idx="1">
                  <c:v>76824.459098000007</c:v>
                </c:pt>
                <c:pt idx="2">
                  <c:v>78281.354141579999</c:v>
                </c:pt>
                <c:pt idx="3">
                  <c:v>66847.04118909</c:v>
                </c:pt>
                <c:pt idx="4">
                  <c:v>68516.769278039996</c:v>
                </c:pt>
                <c:pt idx="5">
                  <c:v>69408.100637430005</c:v>
                </c:pt>
                <c:pt idx="6">
                  <c:v>69609.754152459995</c:v>
                </c:pt>
                <c:pt idx="7">
                  <c:v>69839.213443190005</c:v>
                </c:pt>
                <c:pt idx="8">
                  <c:v>69318.050210019996</c:v>
                </c:pt>
                <c:pt idx="9">
                  <c:v>65729.445927070003</c:v>
                </c:pt>
                <c:pt idx="10">
                  <c:v>65372.698576379997</c:v>
                </c:pt>
                <c:pt idx="11">
                  <c:v>65643.67106311</c:v>
                </c:pt>
                <c:pt idx="12">
                  <c:v>64772.291703559997</c:v>
                </c:pt>
              </c:numCache>
            </c:numRef>
          </c:val>
          <c:smooth val="0"/>
          <c:extLst/>
        </c:ser>
        <c:ser>
          <c:idx val="2"/>
          <c:order val="1"/>
          <c:tx>
            <c:strRef>
              <c:f>Динамика!$A$97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695204533406998E-2"/>
                  <c:y val="2.8811456079538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695204533407012E-2"/>
                  <c:y val="2.8811456079538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695204533406998E-2"/>
                  <c:y val="2.48497677889161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695204533406998E-2"/>
                  <c:y val="2.08880794982942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324777014553633E-2"/>
                  <c:y val="3.9326180493555636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Динамика!$B$97:$O$97</c:f>
              <c:numCache>
                <c:formatCode>#,##0</c:formatCode>
                <c:ptCount val="13"/>
                <c:pt idx="0">
                  <c:v>64772.291703559997</c:v>
                </c:pt>
                <c:pt idx="1">
                  <c:v>65714.742541319996</c:v>
                </c:pt>
                <c:pt idx="2">
                  <c:v>65773.689581280007</c:v>
                </c:pt>
                <c:pt idx="3">
                  <c:v>64757.033428269999</c:v>
                </c:pt>
                <c:pt idx="4">
                  <c:v>67011.174804800001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Динамика!$A$96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2.1853955718178143E-2"/>
                  <c:y val="-5.257649147001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583758278022083E-2"/>
                  <c:y val="-3.67348326607821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864974161846125E-2"/>
                  <c:y val="-3.6792827459163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3266060848369895E-2"/>
                  <c:y val="-4.4415105598473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Динамика!$B$96:$O$96</c:f>
              <c:numCache>
                <c:formatCode>#,##0</c:formatCode>
                <c:ptCount val="13"/>
                <c:pt idx="0">
                  <c:v>98099.245892949999</c:v>
                </c:pt>
                <c:pt idx="1">
                  <c:v>99057.392508260004</c:v>
                </c:pt>
                <c:pt idx="2">
                  <c:v>100754.35803401</c:v>
                </c:pt>
                <c:pt idx="3">
                  <c:v>75211.058658199996</c:v>
                </c:pt>
                <c:pt idx="4">
                  <c:v>77217.492788000003</c:v>
                </c:pt>
                <c:pt idx="5">
                  <c:v>77913.735946410001</c:v>
                </c:pt>
                <c:pt idx="6">
                  <c:v>78594.565520499993</c:v>
                </c:pt>
                <c:pt idx="7">
                  <c:v>78570.343029750002</c:v>
                </c:pt>
                <c:pt idx="8">
                  <c:v>78143.885169119996</c:v>
                </c:pt>
                <c:pt idx="9">
                  <c:v>74299.506440190002</c:v>
                </c:pt>
                <c:pt idx="10">
                  <c:v>73901.240697899993</c:v>
                </c:pt>
                <c:pt idx="11">
                  <c:v>74237.056060019997</c:v>
                </c:pt>
                <c:pt idx="12">
                  <c:v>73004.836121109998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Динамика!$A$98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695204533406998E-2"/>
                  <c:y val="2.48497677889161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695204533407012E-2"/>
                  <c:y val="2.48497677889161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695204533406998E-2"/>
                  <c:y val="2.48497677889162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695204533406998E-2"/>
                  <c:y val="1.6926391207672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78368773857154E-2"/>
                  <c:y val="3.9687232577099725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Динамика!$B$98:$O$98</c:f>
              <c:numCache>
                <c:formatCode>#,##0</c:formatCode>
                <c:ptCount val="13"/>
                <c:pt idx="0">
                  <c:v>73004.836121109998</c:v>
                </c:pt>
                <c:pt idx="1">
                  <c:v>74118.511621829995</c:v>
                </c:pt>
                <c:pt idx="2">
                  <c:v>74158.323666940007</c:v>
                </c:pt>
                <c:pt idx="3">
                  <c:v>73102.111080079994</c:v>
                </c:pt>
                <c:pt idx="4">
                  <c:v>75520.648987890003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00504"/>
        <c:axId val="138387184"/>
      </c:lineChart>
      <c:catAx>
        <c:axId val="17600504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8387184"/>
        <c:crosses val="autoZero"/>
        <c:auto val="0"/>
        <c:lblAlgn val="ctr"/>
        <c:lblOffset val="100"/>
        <c:noMultiLvlLbl val="0"/>
      </c:catAx>
      <c:valAx>
        <c:axId val="138387184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7600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7918211495806442"/>
          <c:w val="1"/>
          <c:h val="0.120817885041935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Динамика!$A$101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237663715310573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623422940063818E-2"/>
                  <c:y val="7.35666201204643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247579024403657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9668420114306173E-2"/>
                  <c:y val="6.58557554031804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509781087496721E-2"/>
                  <c:y val="5.89728225756027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892119662465582E-2"/>
                  <c:y val="3.4056970467476591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1.6222150011533133E-2"/>
                  <c:y val="3.8324024092870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474085435721354E-2"/>
                  <c:y val="8.000953502428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725482834153554E-2"/>
                      <c:h val="8.4468852254017193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4.2623762292887765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3119322177343176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883509192551759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5877733085721843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3415647906666459E-2"/>
                  <c:y val="4.0480606906900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0962542295166243E-2"/>
                  <c:y val="7.35666201204643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3884082014131971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539777145840711E-2"/>
                  <c:y val="8.01838227631770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Динамика!$B$100:$R$100</c:f>
              <c:strCache>
                <c:ptCount val="17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</c:strCache>
            </c:strRef>
          </c:cat>
          <c:val>
            <c:numRef>
              <c:f>Динамика!$B$101:$R$101</c:f>
              <c:numCache>
                <c:formatCode>#,##0</c:formatCode>
                <c:ptCount val="17"/>
                <c:pt idx="0">
                  <c:v>23504.590324220007</c:v>
                </c:pt>
                <c:pt idx="1">
                  <c:v>22518.722130620004</c:v>
                </c:pt>
                <c:pt idx="2">
                  <c:v>22058.033335120006</c:v>
                </c:pt>
                <c:pt idx="3">
                  <c:v>20296.20482784</c:v>
                </c:pt>
                <c:pt idx="4">
                  <c:v>20162.785030659998</c:v>
                </c:pt>
                <c:pt idx="5">
                  <c:v>20114.689120339994</c:v>
                </c:pt>
                <c:pt idx="6">
                  <c:v>20043.605991510005</c:v>
                </c:pt>
                <c:pt idx="7">
                  <c:v>60056.420662190001</c:v>
                </c:pt>
                <c:pt idx="8">
                  <c:v>59597.930725710001</c:v>
                </c:pt>
                <c:pt idx="9">
                  <c:v>59541.187992550003</c:v>
                </c:pt>
                <c:pt idx="10">
                  <c:v>59509.224808790001</c:v>
                </c:pt>
                <c:pt idx="11">
                  <c:v>59492.94254425</c:v>
                </c:pt>
                <c:pt idx="12">
                  <c:v>59465.94074944</c:v>
                </c:pt>
                <c:pt idx="13">
                  <c:v>59458.265386710002</c:v>
                </c:pt>
                <c:pt idx="14">
                  <c:v>59344.205606650001</c:v>
                </c:pt>
                <c:pt idx="15">
                  <c:v>59343.97252743</c:v>
                </c:pt>
                <c:pt idx="16">
                  <c:v>59330.607005489997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Динамика!$A$102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85190523039232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861820169567918E-2"/>
                  <c:y val="-4.5543027448365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603593061712642E-2"/>
                  <c:y val="-9.848064859006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47922492862647E-2"/>
                  <c:y val="-3.8925824805652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861820169567911E-2"/>
                  <c:y val="-7.862904066192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054132574709581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4943599897408444E-2"/>
                  <c:y val="-8.5246243304641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429976490369694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642997649036978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805820406029855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642997649036969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4054132574709623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8805820406029939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6429976490369868E-2"/>
                  <c:y val="-4.5543027448365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5.118166432169019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0646083627086791E-2"/>
                  <c:y val="-5.2160230091077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Динамика!$B$100:$R$100</c:f>
              <c:strCache>
                <c:ptCount val="17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</c:strCache>
            </c:strRef>
          </c:cat>
          <c:val>
            <c:numRef>
              <c:f>Динамика!$B$102:$R$102</c:f>
              <c:numCache>
                <c:formatCode>#,##0</c:formatCode>
                <c:ptCount val="17"/>
                <c:pt idx="0">
                  <c:v>41512.43329310001</c:v>
                </c:pt>
                <c:pt idx="1">
                  <c:v>40526.404206200008</c:v>
                </c:pt>
                <c:pt idx="2">
                  <c:v>40066.609483160006</c:v>
                </c:pt>
                <c:pt idx="3">
                  <c:v>24409.17890852</c:v>
                </c:pt>
                <c:pt idx="4">
                  <c:v>24331.039667809997</c:v>
                </c:pt>
                <c:pt idx="5">
                  <c:v>24327.493658719995</c:v>
                </c:pt>
                <c:pt idx="6">
                  <c:v>24276.83891666001</c:v>
                </c:pt>
                <c:pt idx="7">
                  <c:v>66623.253622050004</c:v>
                </c:pt>
                <c:pt idx="8">
                  <c:v>66395.512519869997</c:v>
                </c:pt>
                <c:pt idx="9">
                  <c:v>66367.416601200006</c:v>
                </c:pt>
                <c:pt idx="10">
                  <c:v>66335.016605750003</c:v>
                </c:pt>
                <c:pt idx="11">
                  <c:v>66321.601211539994</c:v>
                </c:pt>
                <c:pt idx="12">
                  <c:v>66293.24090515</c:v>
                </c:pt>
                <c:pt idx="13">
                  <c:v>66291.672215159997</c:v>
                </c:pt>
                <c:pt idx="14">
                  <c:v>66175.328002189999</c:v>
                </c:pt>
                <c:pt idx="15">
                  <c:v>66166.125965989995</c:v>
                </c:pt>
                <c:pt idx="16">
                  <c:v>66157.265656039992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233632"/>
        <c:axId val="139235592"/>
      </c:lineChart>
      <c:catAx>
        <c:axId val="139233632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235592"/>
        <c:crosses val="autoZero"/>
        <c:auto val="0"/>
        <c:lblAlgn val="ctr"/>
        <c:lblOffset val="100"/>
        <c:noMultiLvlLbl val="0"/>
      </c:catAx>
      <c:valAx>
        <c:axId val="139235592"/>
        <c:scaling>
          <c:orientation val="minMax"/>
          <c:max val="70000"/>
          <c:min val="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92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(4%)</c:v>
                </c:pt>
                <c:pt idx="1">
                  <c:v>Южный ФО  (9,4%)</c:v>
                </c:pt>
                <c:pt idx="2">
                  <c:v>Северо-западный ФО  (0,9%)</c:v>
                </c:pt>
                <c:pt idx="3">
                  <c:v>Дальневосточный ФО (0,16%)</c:v>
                </c:pt>
                <c:pt idx="4">
                  <c:v>Сибирский ФО (0,7%)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(84,9%)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3014.6215007400001</c:v>
                </c:pt>
                <c:pt idx="1">
                  <c:v>7087.2103073400003</c:v>
                </c:pt>
                <c:pt idx="2">
                  <c:v>664.66821614000003</c:v>
                </c:pt>
                <c:pt idx="3">
                  <c:v>119.45582014999999</c:v>
                </c:pt>
                <c:pt idx="4">
                  <c:v>492.33362871999998</c:v>
                </c:pt>
                <c:pt idx="5">
                  <c:v>50.259893529999999</c:v>
                </c:pt>
                <c:pt idx="6">
                  <c:v>4.98620397</c:v>
                </c:pt>
                <c:pt idx="7">
                  <c:v>64087.113417300003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726705861984098E-2"/>
          <c:y val="6.1525801782224429E-2"/>
          <c:w val="0.96984750326211377"/>
          <c:h val="0.7062461173971406"/>
        </c:manualLayout>
      </c:layout>
      <c:lineChart>
        <c:grouping val="standard"/>
        <c:varyColors val="0"/>
        <c:ser>
          <c:idx val="0"/>
          <c:order val="0"/>
          <c:tx>
            <c:strRef>
              <c:f>'РРЭ 1 4 5'!$A$10</c:f>
              <c:strCache>
                <c:ptCount val="1"/>
                <c:pt idx="0">
                  <c:v>ГП 2021г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Pt>
            <c:idx val="3"/>
            <c:marker>
              <c:symbol val="circle"/>
              <c:size val="4"/>
              <c:spPr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marker>
              <c:symbol val="circle"/>
              <c:size val="4"/>
              <c:spPr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marker>
              <c:symbol val="circle"/>
              <c:size val="4"/>
              <c:spPr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marker>
              <c:symbol val="circle"/>
              <c:size val="4"/>
              <c:spPr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marker>
              <c:symbol val="circle"/>
              <c:size val="4"/>
              <c:spPr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</a:ln>
              <a:effectLst/>
            </c:spPr>
          </c:dPt>
          <c:dPt>
            <c:idx val="12"/>
            <c:marker>
              <c:symbol val="circle"/>
              <c:size val="4"/>
              <c:spPr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</a:ln>
              <a:effectLst/>
            </c:spPr>
          </c:dPt>
          <c:dPt>
            <c:idx val="20"/>
            <c:marker>
              <c:symbol val="circle"/>
              <c:size val="4"/>
              <c:spPr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297029104608884E-2"/>
                  <c:y val="3.2860411304495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760433381780213E-2"/>
                  <c:y val="-2.6696373287472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7359947940056769E-2"/>
                  <c:y val="-2.8962742102499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7995368287573223E-2"/>
                  <c:y val="4.0626199478712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5586221521507854E-2"/>
                  <c:y val="3.477714979173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7933770429780717E-2"/>
                  <c:y val="2.5292776256925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4.6487936270592336E-3"/>
                  <c:y val="-2.1836082518750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5'!$B$10:$N$10</c:f>
              <c:numCache>
                <c:formatCode>#\ ##0.0</c:formatCode>
                <c:ptCount val="13"/>
                <c:pt idx="0">
                  <c:v>251.89</c:v>
                </c:pt>
                <c:pt idx="1">
                  <c:v>305.10000000000002</c:v>
                </c:pt>
                <c:pt idx="2">
                  <c:v>312.49</c:v>
                </c:pt>
                <c:pt idx="3">
                  <c:v>288.75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'РРЭ 1 4 5'!$A$11</c:f>
              <c:strCache>
                <c:ptCount val="1"/>
                <c:pt idx="0">
                  <c:v>ГП + ЭСК 2021г</c:v>
                </c:pt>
              </c:strCache>
            </c:strRef>
          </c:tx>
          <c:spPr>
            <a:ln w="22225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0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dash"/>
                <a:round/>
              </a:ln>
              <a:effectLst/>
            </c:spPr>
          </c:dPt>
          <c:dPt>
            <c:idx val="3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solid"/>
                <a:round/>
              </a:ln>
              <a:effectLst/>
            </c:spPr>
          </c:dPt>
          <c:dPt>
            <c:idx val="8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solid"/>
                <a:round/>
              </a:ln>
              <a:effectLst/>
            </c:spPr>
          </c:dPt>
          <c:dPt>
            <c:idx val="9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solid"/>
                <a:round/>
              </a:ln>
              <a:effectLst/>
            </c:spPr>
          </c:dPt>
          <c:dPt>
            <c:idx val="10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solid"/>
                <a:round/>
              </a:ln>
              <a:effectLst/>
            </c:spPr>
          </c:dPt>
          <c:dPt>
            <c:idx val="11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solid"/>
                <a:round/>
              </a:ln>
              <a:effectLst/>
            </c:spPr>
          </c:dPt>
          <c:dPt>
            <c:idx val="12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solid"/>
                <a:round/>
              </a:ln>
              <a:effectLst/>
            </c:spPr>
          </c:dPt>
          <c:dPt>
            <c:idx val="20"/>
            <c:marker>
              <c:symbol val="circle"/>
              <c:size val="4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22225" cap="rnd">
                <a:solidFill>
                  <a:schemeClr val="accent2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1836346835441358E-2"/>
                  <c:y val="2.1566355773998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1004641480922323E-2"/>
                  <c:y val="-5.81454193821232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6236342097951388E-2"/>
                  <c:y val="-4.273172988877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495724795384323E-2"/>
                  <c:y val="1.8616587756402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1120159280580739E-2"/>
                  <c:y val="3.1088826364624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0890910230923498E-2"/>
                  <c:y val="2.7903600092896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3370403359769492E-2"/>
                  <c:y val="-4.3224657179642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7181894058479353E-16"/>
                  <c:y val="2.386345687805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130675290515714E-2"/>
                  <c:y val="-3.02803699070316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5'!$B$11:$N$11</c:f>
              <c:numCache>
                <c:formatCode>#\ ##0.0</c:formatCode>
                <c:ptCount val="13"/>
                <c:pt idx="0">
                  <c:v>286.99</c:v>
                </c:pt>
                <c:pt idx="1">
                  <c:v>352.37</c:v>
                </c:pt>
                <c:pt idx="2">
                  <c:v>359.55045000000001</c:v>
                </c:pt>
                <c:pt idx="3">
                  <c:v>333.18494482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'РРЭ 1 4 5'!$A$13</c:f>
              <c:strCache>
                <c:ptCount val="1"/>
                <c:pt idx="0">
                  <c:v>ГП 2020г</c:v>
                </c:pt>
              </c:strCache>
            </c:strRef>
          </c:tx>
          <c:spPr>
            <a:ln w="28575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75000"/>
                </a:schemeClr>
              </a:solidFill>
              <a:ln w="9525">
                <a:solidFill>
                  <a:schemeClr val="accent3">
                    <a:lumMod val="75000"/>
                  </a:schemeClr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2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3"/>
            <c:marker>
              <c:symbol val="circle"/>
              <c:size val="5"/>
              <c:spPr>
                <a:solidFill>
                  <a:schemeClr val="accent3">
                    <a:lumMod val="75000"/>
                  </a:schemeClr>
                </a:solidFill>
                <a:ln w="9525">
                  <a:solidFill>
                    <a:schemeClr val="accent3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3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60043736542925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618493173599201E-2"/>
                  <c:y val="-3.207200846508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429045091370113E-2"/>
                  <c:y val="-3.5199270681024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835054125436408E-2"/>
                  <c:y val="-2.9807218157056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8805403023999178E-2"/>
                  <c:y val="2.66888372787285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501403224723321E-2"/>
                  <c:y val="2.539244234027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9623403436245589E-2"/>
                  <c:y val="3.5818190364636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267,3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899539307654175E-2"/>
                  <c:y val="2.4679557308412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3454782928779144E-2"/>
                  <c:y val="1.6173948025279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5047975983994149E-2"/>
                  <c:y val="-2.24531191727795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5.8012992466199738E-2"/>
                  <c:y val="-2.5238720796514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7245473051576355E-2"/>
                  <c:y val="1.8700553257111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7092969245608E-3"/>
                  <c:y val="5.30529833101845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5'!$B$13:$N$13</c:f>
              <c:numCache>
                <c:formatCode>0.0</c:formatCode>
                <c:ptCount val="13"/>
                <c:pt idx="0" formatCode="General">
                  <c:v>233.3</c:v>
                </c:pt>
                <c:pt idx="1">
                  <c:v>263.798</c:v>
                </c:pt>
                <c:pt idx="2">
                  <c:v>269.95</c:v>
                </c:pt>
                <c:pt idx="3">
                  <c:v>258.14</c:v>
                </c:pt>
                <c:pt idx="4">
                  <c:v>254</c:v>
                </c:pt>
                <c:pt idx="5" formatCode="#\ ##0.0">
                  <c:v>245.87</c:v>
                </c:pt>
                <c:pt idx="6">
                  <c:v>251.976</c:v>
                </c:pt>
                <c:pt idx="7" formatCode="#\ ##0.0">
                  <c:v>267.25</c:v>
                </c:pt>
                <c:pt idx="8" formatCode="#\ ##0.0">
                  <c:v>266.351</c:v>
                </c:pt>
                <c:pt idx="9" formatCode="#\ ##0.0">
                  <c:v>265.42700000000002</c:v>
                </c:pt>
                <c:pt idx="10" formatCode="#\ ##0.0">
                  <c:v>276.79000000000002</c:v>
                </c:pt>
                <c:pt idx="11" formatCode="#\ ##0.0">
                  <c:v>291.89</c:v>
                </c:pt>
                <c:pt idx="12" formatCode="#\ ##0.0">
                  <c:v>251.89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'РРЭ 1 4 5'!$A$14</c:f>
              <c:strCache>
                <c:ptCount val="1"/>
                <c:pt idx="0">
                  <c:v>ГП + ЭСК 2020г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75000"/>
                </a:schemeClr>
              </a:solidFill>
              <a:ln w="9525">
                <a:solidFill>
                  <a:schemeClr val="accent4">
                    <a:lumMod val="75000"/>
                  </a:schemeClr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2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3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4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5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6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7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8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9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0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1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2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</c:dPt>
          <c:dPt>
            <c:idx val="13"/>
            <c:marker>
              <c:symbol val="circle"/>
              <c:size val="5"/>
              <c:spPr>
                <a:solidFill>
                  <a:schemeClr val="accent4">
                    <a:lumMod val="75000"/>
                  </a:schemeClr>
                </a:solidFill>
                <a:ln w="9525">
                  <a:solidFill>
                    <a:schemeClr val="accent4">
                      <a:lumMod val="75000"/>
                    </a:schemeClr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dash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4.2134719297923749E-2"/>
                  <c:y val="2.90610217676668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306875056799602E-2"/>
                  <c:y val="2.1816610049575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168055838401864E-2"/>
                  <c:y val="3.0826138319283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689250110509E-2"/>
                  <c:y val="-3.6677171850778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9227934909264614E-2"/>
                  <c:y val="-4.2775264145401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5629023247850885E-2"/>
                  <c:y val="-3.104792616088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4257582320918199E-3"/>
                  <c:y val="-1.6424268018261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5995844310446654E-2"/>
                  <c:y val="2.6545699485969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9998361340158814E-2"/>
                  <c:y val="6.48819052450263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>
                <a:glow rad="127000">
                  <a:srgbClr val="FFC0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'РРЭ 1 4 5'!$B$6:$N$6</c:f>
              <c:strCache>
                <c:ptCount val="13"/>
                <c:pt idx="0">
                  <c:v>1 января</c:v>
                </c:pt>
                <c:pt idx="1">
                  <c:v>31 января</c:v>
                </c:pt>
                <c:pt idx="2">
                  <c:v>28 февраля</c:v>
                </c:pt>
                <c:pt idx="3">
                  <c:v>31 марта</c:v>
                </c:pt>
                <c:pt idx="4">
                  <c:v>30 апреля</c:v>
                </c:pt>
                <c:pt idx="5">
                  <c:v>31 мая</c:v>
                </c:pt>
                <c:pt idx="6">
                  <c:v>30 июня</c:v>
                </c:pt>
                <c:pt idx="7">
                  <c:v>31 июля</c:v>
                </c:pt>
                <c:pt idx="8">
                  <c:v>31 августа</c:v>
                </c:pt>
                <c:pt idx="9">
                  <c:v>30 сентября</c:v>
                </c:pt>
                <c:pt idx="10">
                  <c:v>31 октября</c:v>
                </c:pt>
                <c:pt idx="11">
                  <c:v>30 ноября</c:v>
                </c:pt>
                <c:pt idx="12">
                  <c:v>31 декабря</c:v>
                </c:pt>
              </c:strCache>
            </c:strRef>
          </c:cat>
          <c:val>
            <c:numRef>
              <c:f>'РРЭ 1 4 5'!$B$14:$N$14</c:f>
              <c:numCache>
                <c:formatCode>0.0</c:formatCode>
                <c:ptCount val="13"/>
                <c:pt idx="0">
                  <c:v>262.85199999999998</c:v>
                </c:pt>
                <c:pt idx="1">
                  <c:v>301.87900000000002</c:v>
                </c:pt>
                <c:pt idx="2">
                  <c:v>308.93</c:v>
                </c:pt>
                <c:pt idx="3" formatCode="General">
                  <c:v>298.39999999999998</c:v>
                </c:pt>
                <c:pt idx="4">
                  <c:v>291.54000000000002</c:v>
                </c:pt>
                <c:pt idx="5">
                  <c:v>279.12</c:v>
                </c:pt>
                <c:pt idx="6" formatCode="#\ ##0.0">
                  <c:v>285.54500000000002</c:v>
                </c:pt>
                <c:pt idx="7" formatCode="#\ ##0.0">
                  <c:v>304.25</c:v>
                </c:pt>
                <c:pt idx="8" formatCode="#\ ##0.0">
                  <c:v>301.11</c:v>
                </c:pt>
                <c:pt idx="9" formatCode="#\ ##0.0">
                  <c:v>300</c:v>
                </c:pt>
                <c:pt idx="10" formatCode="#\ ##0.0">
                  <c:v>313.64</c:v>
                </c:pt>
                <c:pt idx="11" formatCode="#\ ##0.0">
                  <c:v>330.84899999999999</c:v>
                </c:pt>
                <c:pt idx="12" formatCode="#\ ##0.0">
                  <c:v>286.99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170464"/>
        <c:axId val="154163800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'РРЭ 1 4 5'!$A$7</c15:sqref>
                        </c15:formulaRef>
                      </c:ext>
                    </c:extLst>
                    <c:strCache>
                      <c:ptCount val="1"/>
                      <c:pt idx="0">
                        <c:v>ГП 2018г</c:v>
                      </c:pt>
                    </c:strCache>
                  </c:strRef>
                </c:tx>
                <c:spPr>
                  <a:ln w="28575" cap="rnd">
                    <a:solidFill>
                      <a:schemeClr val="bg1">
                        <a:lumMod val="6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dLbls>
                  <c:dLbl>
                    <c:idx val="12"/>
                    <c:layout>
                      <c:manualLayout>
                        <c:x val="-5.1293778452104061E-3"/>
                        <c:y val="1.1753162131897216E-2"/>
                      </c:manualLayout>
                    </c:layout>
                    <c:dLblPos val="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b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'РРЭ 1 4 5'!$B$6:$N$6</c15:sqref>
                        </c15:formulaRef>
                      </c:ext>
                    </c:extLst>
                    <c:strCache>
                      <c:ptCount val="13"/>
                      <c:pt idx="0">
                        <c:v>1 января</c:v>
                      </c:pt>
                      <c:pt idx="1">
                        <c:v>31 января</c:v>
                      </c:pt>
                      <c:pt idx="2">
                        <c:v>28 февраля</c:v>
                      </c:pt>
                      <c:pt idx="3">
                        <c:v>31 марта</c:v>
                      </c:pt>
                      <c:pt idx="4">
                        <c:v>30 апреля</c:v>
                      </c:pt>
                      <c:pt idx="5">
                        <c:v>31 мая</c:v>
                      </c:pt>
                      <c:pt idx="6">
                        <c:v>30 июня</c:v>
                      </c:pt>
                      <c:pt idx="7">
                        <c:v>31 июля</c:v>
                      </c:pt>
                      <c:pt idx="8">
                        <c:v>31 августа</c:v>
                      </c:pt>
                      <c:pt idx="9">
                        <c:v>30 сентября</c:v>
                      </c:pt>
                      <c:pt idx="10">
                        <c:v>31 октября</c:v>
                      </c:pt>
                      <c:pt idx="11">
                        <c:v>30 ноября</c:v>
                      </c:pt>
                      <c:pt idx="12">
                        <c:v>31 декабря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'РРЭ 1 4 5'!$B$7:$N$7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206.4</c:v>
                      </c:pt>
                      <c:pt idx="1">
                        <c:v>239.4</c:v>
                      </c:pt>
                      <c:pt idx="2">
                        <c:v>251.8</c:v>
                      </c:pt>
                      <c:pt idx="3">
                        <c:v>241.8</c:v>
                      </c:pt>
                      <c:pt idx="4">
                        <c:v>232.5</c:v>
                      </c:pt>
                      <c:pt idx="5">
                        <c:v>217.2</c:v>
                      </c:pt>
                      <c:pt idx="6">
                        <c:v>213.1</c:v>
                      </c:pt>
                      <c:pt idx="7">
                        <c:v>225.8</c:v>
                      </c:pt>
                      <c:pt idx="8">
                        <c:v>228.4</c:v>
                      </c:pt>
                      <c:pt idx="9">
                        <c:v>229.9</c:v>
                      </c:pt>
                      <c:pt idx="10">
                        <c:v>243.7</c:v>
                      </c:pt>
                      <c:pt idx="11">
                        <c:v>257.2</c:v>
                      </c:pt>
                      <c:pt idx="12">
                        <c:v>223.6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'РРЭ 1 4 5'!$A$8</c15:sqref>
                        </c15:formulaRef>
                      </c:ext>
                    </c:extLst>
                    <c:strCache>
                      <c:ptCount val="1"/>
                      <c:pt idx="0">
                        <c:v>ГП + ЭСК 2018г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  <a:lumOff val="4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  <a:lumOff val="40000"/>
                      </a:schemeClr>
                    </a:solidFill>
                    <a:ln w="9525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:marker>
                <c:dLbls>
                  <c:dLbl>
                    <c:idx val="0"/>
                    <c:layout>
                      <c:manualLayout>
                        <c:x val="-3.3911306549556125E-2"/>
                        <c:y val="-1.9845348046320495E-2"/>
                      </c:manualLayout>
                    </c:layout>
                    <c:dLblPos val="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dLbl>
                    <c:idx val="12"/>
                    <c:layout>
                      <c:manualLayout>
                        <c:x val="-3.3560570635461171E-3"/>
                        <c:y val="3.9765461416611152E-3"/>
                      </c:manualLayout>
                    </c:layout>
                    <c:dLblPos val="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'РРЭ 1 4 5'!$B$6:$N$6</c15:sqref>
                        </c15:formulaRef>
                      </c:ext>
                    </c:extLst>
                    <c:strCache>
                      <c:ptCount val="13"/>
                      <c:pt idx="0">
                        <c:v>1 января</c:v>
                      </c:pt>
                      <c:pt idx="1">
                        <c:v>31 января</c:v>
                      </c:pt>
                      <c:pt idx="2">
                        <c:v>28 февраля</c:v>
                      </c:pt>
                      <c:pt idx="3">
                        <c:v>31 марта</c:v>
                      </c:pt>
                      <c:pt idx="4">
                        <c:v>30 апреля</c:v>
                      </c:pt>
                      <c:pt idx="5">
                        <c:v>31 мая</c:v>
                      </c:pt>
                      <c:pt idx="6">
                        <c:v>30 июня</c:v>
                      </c:pt>
                      <c:pt idx="7">
                        <c:v>31 июля</c:v>
                      </c:pt>
                      <c:pt idx="8">
                        <c:v>31 августа</c:v>
                      </c:pt>
                      <c:pt idx="9">
                        <c:v>30 сентября</c:v>
                      </c:pt>
                      <c:pt idx="10">
                        <c:v>31 октября</c:v>
                      </c:pt>
                      <c:pt idx="11">
                        <c:v>30 ноября</c:v>
                      </c:pt>
                      <c:pt idx="12">
                        <c:v>31 декабря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'РРЭ 1 4 5'!$B$8:$N$8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226.5</c:v>
                      </c:pt>
                      <c:pt idx="1">
                        <c:v>266.7</c:v>
                      </c:pt>
                      <c:pt idx="2">
                        <c:v>279.39999999999998</c:v>
                      </c:pt>
                      <c:pt idx="3">
                        <c:v>269.7</c:v>
                      </c:pt>
                      <c:pt idx="4">
                        <c:v>259.8</c:v>
                      </c:pt>
                      <c:pt idx="5">
                        <c:v>243.8</c:v>
                      </c:pt>
                      <c:pt idx="6">
                        <c:v>237.8</c:v>
                      </c:pt>
                      <c:pt idx="7">
                        <c:v>251.3</c:v>
                      </c:pt>
                      <c:pt idx="8">
                        <c:v>253.3</c:v>
                      </c:pt>
                      <c:pt idx="9">
                        <c:v>256.5</c:v>
                      </c:pt>
                      <c:pt idx="10">
                        <c:v>272.7</c:v>
                      </c:pt>
                      <c:pt idx="11">
                        <c:v>285.8</c:v>
                      </c:pt>
                      <c:pt idx="12">
                        <c:v>243.6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54170464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163800"/>
        <c:crosses val="autoZero"/>
        <c:auto val="1"/>
        <c:lblAlgn val="ctr"/>
        <c:lblOffset val="100"/>
        <c:noMultiLvlLbl val="1"/>
      </c:catAx>
      <c:valAx>
        <c:axId val="154163800"/>
        <c:scaling>
          <c:orientation val="minMax"/>
          <c:max val="380"/>
          <c:min val="2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170464"/>
        <c:crosses val="autoZero"/>
        <c:crossBetween val="midCat"/>
      </c:valAx>
      <c:spPr>
        <a:noFill/>
        <a:ln w="9525">
          <a:solidFill>
            <a:schemeClr val="accent4">
              <a:lumMod val="75000"/>
            </a:schemeClr>
          </a:solidFill>
          <a:prstDash val="sysDot"/>
        </a:ln>
        <a:effectLst/>
      </c:spPr>
    </c:plotArea>
    <c:legend>
      <c:legendPos val="b"/>
      <c:layout>
        <c:manualLayout>
          <c:xMode val="edge"/>
          <c:yMode val="edge"/>
          <c:x val="0.20099155759624734"/>
          <c:y val="0.91415902968628759"/>
          <c:w val="0.65346077434432837"/>
          <c:h val="8.10387099994403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0.00545</cdr:x>
      <cdr:y>0.00732</cdr:y>
    </cdr:from>
    <cdr:to>
      <cdr:x>0.10367</cdr:x>
      <cdr:y>0.10745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712" y="21973"/>
          <a:ext cx="842458" cy="300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err="1"/>
            <a:t>млрд.₽</a:t>
          </a:r>
          <a:endParaRPr lang="ru-R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50476" cy="498772"/>
          </a:xfrm>
          <a:prstGeom prst="rect">
            <a:avLst/>
          </a:prstGeom>
        </p:spPr>
        <p:txBody>
          <a:bodyPr vert="horz" lIns="91364" tIns="45681" rIns="91364" bIns="456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2" y="1"/>
            <a:ext cx="2950476" cy="498772"/>
          </a:xfrm>
          <a:prstGeom prst="rect">
            <a:avLst/>
          </a:prstGeom>
        </p:spPr>
        <p:txBody>
          <a:bodyPr vert="horz" lIns="91364" tIns="45681" rIns="91364" bIns="45681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4" tIns="45681" rIns="91364" bIns="456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4"/>
            <a:ext cx="5447030" cy="3914239"/>
          </a:xfrm>
          <a:prstGeom prst="rect">
            <a:avLst/>
          </a:prstGeom>
        </p:spPr>
        <p:txBody>
          <a:bodyPr vert="horz" lIns="91364" tIns="45681" rIns="91364" bIns="4568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42157"/>
            <a:ext cx="2950476" cy="498771"/>
          </a:xfrm>
          <a:prstGeom prst="rect">
            <a:avLst/>
          </a:prstGeom>
        </p:spPr>
        <p:txBody>
          <a:bodyPr vert="horz" lIns="91364" tIns="45681" rIns="91364" bIns="456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2" y="9442157"/>
            <a:ext cx="2950476" cy="498771"/>
          </a:xfrm>
          <a:prstGeom prst="rect">
            <a:avLst/>
          </a:prstGeom>
        </p:spPr>
        <p:txBody>
          <a:bodyPr vert="horz" lIns="91364" tIns="45681" rIns="91364" bIns="45681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218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5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7775"/>
            <a:ext cx="4481512" cy="33623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3513" indent="-284987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6315" indent="-227671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4841" indent="-227671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63366" indent="-227671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21892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80418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38944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97470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CFD6EB-5C48-4C5A-8D21-32BB46B35E25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75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7775"/>
            <a:ext cx="4481512" cy="33623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3513" indent="-284987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6315" indent="-227671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4841" indent="-227671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63366" indent="-227671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21892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80418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38944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97470" indent="-2276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AF80F1-63FF-4CAC-8EBA-A3E9989894EB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71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0F10D6A-CD98-4FEF-90E2-0DE35F278898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06DFA5F-5C80-4A72-B226-9E65E3EC55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935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 userDrawn="1"/>
        </p:nvGrpSpPr>
        <p:grpSpPr bwMode="auto">
          <a:xfrm>
            <a:off x="468313" y="692150"/>
            <a:ext cx="7991475" cy="19050"/>
            <a:chOff x="467544" y="818044"/>
            <a:chExt cx="7992888" cy="18668"/>
          </a:xfrm>
        </p:grpSpPr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467544" y="836712"/>
              <a:ext cx="4104413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 userDrawn="1"/>
        </p:nvSpPr>
        <p:spPr>
          <a:xfrm>
            <a:off x="395288" y="1268413"/>
            <a:ext cx="8208962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350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6999949-9657-4F02-BA7C-54E50EE61C9E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1659FE7-43F9-4AA7-96A5-E893E768B4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508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5ADB61F-5301-4BEA-922F-4EF36E7E0C24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FD900B0-96EF-4CF0-B3A2-62A64BD0D4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277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1852C51-4DB2-48A2-ABB7-19F10820253F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58FAB0D-90E7-4D0C-942C-452A0C2A71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299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C186607-A05D-4689-94D5-DAC9CF8BDEFB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EB0F5B8-1B3B-4322-8475-E3CD55A5D9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173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6737B6D-9E62-46F4-BAE3-66B58DFA895A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79C37CF-D215-43E6-B9F7-CE39EEC210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03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1EB51F5-2AF7-43D5-809F-98EE9C2AF3C6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58BA152-B57D-4652-8772-C39FBED8DF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768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51B1A83-F24D-46F9-AF0C-EF18E6C18D70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7345E9C-E9C0-4445-B6D4-73FAB0D37E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04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D300F26-5EE6-4016-9038-5D6A72F960DE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593656E-BD6F-41C9-8DA6-D21EED5E1F6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296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966BCE4B-03E4-404F-8A7F-35FB523BBE8B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26AC6460-59BD-4752-B9EA-7BDF1A8A79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220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8F8D7A16-0B3D-41F6-AF92-C7639DEF48C2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674B808F-A1ED-45AF-9B32-1221F0DAC3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78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5/5/2021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5/5/2021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BA5BD2-B9D8-4420-8AFE-7F457E2BB2A7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5/5/2021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306B41-1CE7-4C13-A3A7-6D169CB802D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83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5042D-34D1-4327-AE55-36DF9DCEE3A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2020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-202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1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534902"/>
          <a:ext cx="2677189" cy="5747632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апрель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2,51</a:t>
                      </a:r>
                      <a:endParaRPr lang="ru-RU" sz="9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47540" y="3197337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/>
          </p:nvPr>
        </p:nvGraphicFramePr>
        <p:xfrm>
          <a:off x="170748" y="534902"/>
          <a:ext cx="5647678" cy="3509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/>
          </p:nvPr>
        </p:nvGraphicFramePr>
        <p:xfrm>
          <a:off x="170747" y="4044091"/>
          <a:ext cx="5647680" cy="2242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6042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E6886-3BF8-4A30-B6D9-D45361C291A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61366" y="592889"/>
          <a:ext cx="8299066" cy="2680135"/>
        </p:xfrm>
        <a:graphic>
          <a:graphicData uri="http://schemas.openxmlformats.org/drawingml/2006/table">
            <a:tbl>
              <a:tblPr/>
              <a:tblGrid>
                <a:gridCol w="1551554"/>
                <a:gridCol w="868492"/>
                <a:gridCol w="868492"/>
                <a:gridCol w="835088"/>
                <a:gridCol w="835088"/>
                <a:gridCol w="835088"/>
                <a:gridCol w="835088"/>
                <a:gridCol w="835088"/>
                <a:gridCol w="835088"/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01.01.2021 по 30.04.2021,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30.04.2021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обязательств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01.01.2021 по 30.04.2021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30.04.2020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Апрель 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Апрель 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3 003,34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3 014,62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17,74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11,28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6 422,67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7 087,21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665,08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664,54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96,97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95,09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671,72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664,67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-7,05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119,46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103,85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103,82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101,67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492,33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-3,21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-3,21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84,90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50,26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-34,64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-34,64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62 307,30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64 087,11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1 888,61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1 779,81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72,74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54,66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75,91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73 004,84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75 520,65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2 639,67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2 515,81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98,78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98,90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2168375" y="3414192"/>
          <a:ext cx="4524375" cy="294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807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en-US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2021гг.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Структура дебиторской </a:t>
            </a:r>
            <a:r>
              <a:rPr lang="ru-RU" altLang="ru-RU" sz="900" smtClean="0">
                <a:solidFill>
                  <a:prstClr val="black"/>
                </a:solidFill>
                <a:latin typeface="Calibri" panose="020F0502020204030204" pitchFamily="34" charset="0"/>
              </a:rPr>
              <a:t>задолженности</a:t>
            </a:r>
            <a:r>
              <a:rPr lang="ru-RU" altLang="ru-RU" sz="800" smtClean="0">
                <a:solidFill>
                  <a:prstClr val="black"/>
                </a:solidFill>
                <a:latin typeface="Calibri" panose="020F0502020204030204" pitchFamily="34" charset="0"/>
              </a:rPr>
              <a:t> на 31.03.21г.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395536" y="692696"/>
          <a:ext cx="5770314" cy="3021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365" name="Диаграмма 7"/>
          <p:cNvGraphicFramePr>
            <a:graphicFrameLocks/>
          </p:cNvGraphicFramePr>
          <p:nvPr/>
        </p:nvGraphicFramePr>
        <p:xfrm>
          <a:off x="5926138" y="949325"/>
          <a:ext cx="3089275" cy="254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Диаграмма" r:id="rId6" imgW="3090940" imgH="2554445" progId="Excel.Chart.8">
                  <p:embed/>
                </p:oleObj>
              </mc:Choice>
              <mc:Fallback>
                <p:oleObj name="Диаграмма" r:id="rId6" imgW="3090940" imgH="255444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6138" y="949325"/>
                        <a:ext cx="3089275" cy="254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491534"/>
              </p:ext>
            </p:extLst>
          </p:nvPr>
        </p:nvGraphicFramePr>
        <p:xfrm>
          <a:off x="1476375" y="4143375"/>
          <a:ext cx="5854700" cy="1844676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82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ГП+ЭСК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94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</a:t>
                      </a:r>
                    </a:p>
                  </a:txBody>
                  <a:tcPr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 год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9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-6,9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4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Январь-март</a:t>
                      </a:r>
                    </a:p>
                  </a:txBody>
                  <a:tcPr marR="7620" marT="76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</a:t>
                      </a:r>
                    </a:p>
                  </a:txBody>
                  <a:tcPr marL="7620" marR="7620" marT="762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-0,5</a:t>
                      </a:r>
                    </a:p>
                  </a:txBody>
                  <a:tcPr marL="7620" marR="7620" marT="762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1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F166F85-24A6-4DEB-BB70-A03751F51C1A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smtClean="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2021 году по Федеральным округам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200" smtClean="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43457"/>
              </p:ext>
            </p:extLst>
          </p:nvPr>
        </p:nvGraphicFramePr>
        <p:xfrm>
          <a:off x="450850" y="873125"/>
          <a:ext cx="7186410" cy="2962172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7088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31.03,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4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17,3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84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37,6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34,6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846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47,2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47,2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33,2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32,9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6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68,5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65,1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68,3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62,5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6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24,9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-1,9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34,3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6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30,5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6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92,6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82,7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17,8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81,3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74,2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6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33,7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33,0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6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834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334,9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310,8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955" marR="69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46,2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35,6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333,2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298,4</a:t>
                      </a:r>
                    </a:p>
                  </a:txBody>
                  <a:tcPr marL="6955" marR="83455" marT="69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010810"/>
              </p:ext>
            </p:extLst>
          </p:nvPr>
        </p:nvGraphicFramePr>
        <p:xfrm>
          <a:off x="450850" y="4006395"/>
          <a:ext cx="7186410" cy="2080894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8909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31.03, млрд.₽</a:t>
                      </a:r>
                      <a:b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7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104,1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102,6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63,1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4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149,0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136,5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176,1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154,2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4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23,5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4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4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40,8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61,5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4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334,9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310,8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333,2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298,4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62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16992</TotalTime>
  <Words>757</Words>
  <Application>Microsoft Office PowerPoint</Application>
  <PresentationFormat>Экран (4:3)</PresentationFormat>
  <Paragraphs>471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ＭＳ Ｐゴシック</vt:lpstr>
      <vt:lpstr>ＭＳ Ｐゴシック</vt:lpstr>
      <vt:lpstr>Arial</vt:lpstr>
      <vt:lpstr>Calibri</vt:lpstr>
      <vt:lpstr>Verdana</vt:lpstr>
      <vt:lpstr>1_Тема Office</vt:lpstr>
      <vt:lpstr>4_Тема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1043</cp:revision>
  <cp:lastPrinted>2021-05-05T06:28:56Z</cp:lastPrinted>
  <dcterms:created xsi:type="dcterms:W3CDTF">2019-08-06T07:19:04Z</dcterms:created>
  <dcterms:modified xsi:type="dcterms:W3CDTF">2021-05-05T06:53:04Z</dcterms:modified>
</cp:coreProperties>
</file>