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350" r:id="rId5"/>
    <p:sldId id="342" r:id="rId6"/>
    <p:sldId id="349" r:id="rId7"/>
    <p:sldId id="345" r:id="rId8"/>
    <p:sldId id="346" r:id="rId9"/>
    <p:sldId id="347" r:id="rId10"/>
    <p:sldId id="343" r:id="rId11"/>
  </p:sldIdLst>
  <p:sldSz cx="9144000" cy="6858000" type="screen4x3"/>
  <p:notesSz cx="6797675" cy="9928225"/>
  <p:custDataLst>
    <p:tags r:id="rId1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A0"/>
    <a:srgbClr val="0E961B"/>
    <a:srgbClr val="D9ECFF"/>
    <a:srgbClr val="B9DCFF"/>
    <a:srgbClr val="95642F"/>
    <a:srgbClr val="91E5E3"/>
    <a:srgbClr val="D2B3FF"/>
    <a:srgbClr val="B3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6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F30A83A3-76EF-4B36-B9B9-BA77699617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00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952E9-6E96-4D15-BFC8-98BCD4028A0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0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5" y="2197100"/>
            <a:ext cx="8207375" cy="2919413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5937250"/>
            <a:ext cx="8186737" cy="909638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5789823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D0E-79B6-4231-8698-7BF0E9EEB3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178420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198687" cy="670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670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41C24-A2D2-4399-9D4D-70C86EA886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55945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11250" y="0"/>
            <a:ext cx="7443788" cy="10636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388" y="1192213"/>
            <a:ext cx="4321175" cy="2679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52963" y="1192213"/>
            <a:ext cx="4322762" cy="2679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79388" y="4024313"/>
            <a:ext cx="4321175" cy="2681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963" y="4024313"/>
            <a:ext cx="4322762" cy="2681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9043E-3C64-469A-B54C-3AB2D2DB2F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85172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D2B98-2010-4D6B-B98D-DAADC53913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690224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450C6-837E-42AD-A1D5-80A002FBB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2156278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192213"/>
            <a:ext cx="4321175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963" y="1192213"/>
            <a:ext cx="4322762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669CA-C620-4999-8A62-8D87CFA16A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32683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59FBD-5A41-47AC-BACD-C49A62CCB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13568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70C2C-F13A-4D27-BF9A-FDB897B887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03761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9161D-A467-4396-92A5-FD02905BDF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41634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35577-16A0-4D22-83EC-79375EB5B5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620851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F53CB-1E89-4A04-A95C-5A073F133F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85380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1063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2213"/>
            <a:ext cx="8796337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b="0" dirty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95642F"/>
                </a:solidFill>
              </a:defRPr>
            </a:lvl1pPr>
          </a:lstStyle>
          <a:p>
            <a:fld id="{377EBEF5-E56E-4943-95C0-2E1EEE9ECE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Grp="1" noChangeArrowheads="1"/>
          </p:cNvSpPr>
          <p:nvPr>
            <p:ph type="ctrTitle"/>
          </p:nvPr>
        </p:nvSpPr>
        <p:spPr>
          <a:xfrm>
            <a:off x="874183" y="2822848"/>
            <a:ext cx="7772400" cy="19431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Выбор состава включенного генерирующего оборудования</a:t>
            </a:r>
            <a:b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ВСВГО</a:t>
            </a:r>
          </a:p>
        </p:txBody>
      </p:sp>
    </p:spTree>
    <p:extLst>
      <p:ext uri="{BB962C8B-B14F-4D97-AF65-F5344CB8AC3E}">
        <p14:creationId xmlns:p14="http://schemas.microsoft.com/office/powerpoint/2010/main" val="20864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Математическая модель ВСВГО</a:t>
            </a:r>
          </a:p>
        </p:txBody>
      </p:sp>
      <p:sp>
        <p:nvSpPr>
          <p:cNvPr id="409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29EEF8-720F-4F85-AFE5-2B29108B0A07}" type="slidenum">
              <a:rPr lang="ru-RU" altLang="ru-RU" sz="2000">
                <a:solidFill>
                  <a:srgbClr val="95642F"/>
                </a:solidFill>
              </a:rPr>
              <a:pPr/>
              <a:t>2</a:t>
            </a:fld>
            <a:endParaRPr lang="ru-RU" altLang="ru-RU" sz="2000">
              <a:solidFill>
                <a:srgbClr val="95642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822700" y="1265238"/>
            <a:ext cx="3838575" cy="1055687"/>
          </a:xfrm>
          <a:prstGeom prst="roundRect">
            <a:avLst/>
          </a:prstGeom>
          <a:ln>
            <a:solidFill>
              <a:srgbClr val="0070C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u="sng" dirty="0">
                <a:solidFill>
                  <a:schemeClr val="tx1"/>
                </a:solidFill>
              </a:rPr>
              <a:t>Цена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tx1"/>
                </a:solidFill>
              </a:rPr>
              <a:t>(обеспечивает максимизацию выработки электростанций с наиболее дешевыми ценовыми заявками)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795463" y="5384800"/>
            <a:ext cx="3303587" cy="1055688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u="sng" dirty="0">
                <a:solidFill>
                  <a:schemeClr val="tx1"/>
                </a:solidFill>
              </a:rPr>
              <a:t>Стабильность состава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tx1"/>
                </a:solidFill>
              </a:rPr>
              <a:t>(обеспечивает надежность работы оборудования, минимизацию потерь топлива при пусках/остановах)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848350" y="5384800"/>
            <a:ext cx="3117850" cy="1055688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u="sng" dirty="0">
                <a:solidFill>
                  <a:schemeClr val="tx1"/>
                </a:solidFill>
              </a:rPr>
              <a:t>Объем избытков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tx1"/>
                </a:solidFill>
              </a:rPr>
              <a:t>(определяет объемы низкоэффективных режимов работы с минимальной мощностью)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7348538" y="4983163"/>
            <a:ext cx="490537" cy="258762"/>
          </a:xfrm>
          <a:prstGeom prst="straightConnector1">
            <a:avLst/>
          </a:prstGeom>
          <a:noFill/>
          <a:ln w="476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Прямая соединительная линия 43"/>
          <p:cNvCxnSpPr/>
          <p:nvPr/>
        </p:nvCxnSpPr>
        <p:spPr bwMode="auto">
          <a:xfrm flipH="1">
            <a:off x="3851275" y="2593975"/>
            <a:ext cx="1838325" cy="260350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 flipH="1" flipV="1">
            <a:off x="5791200" y="2593975"/>
            <a:ext cx="1995488" cy="260350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 flipH="1" flipV="1">
            <a:off x="3878263" y="5219700"/>
            <a:ext cx="3903662" cy="22225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/>
          <p:nvPr/>
        </p:nvCxnSpPr>
        <p:spPr bwMode="auto">
          <a:xfrm flipH="1" flipV="1">
            <a:off x="5741988" y="2471738"/>
            <a:ext cx="6350" cy="990600"/>
          </a:xfrm>
          <a:prstGeom prst="straightConnector1">
            <a:avLst/>
          </a:prstGeom>
          <a:noFill/>
          <a:ln w="476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 стрелкой 28"/>
          <p:cNvCxnSpPr/>
          <p:nvPr/>
        </p:nvCxnSpPr>
        <p:spPr bwMode="auto">
          <a:xfrm flipH="1">
            <a:off x="3800475" y="4430713"/>
            <a:ext cx="1298575" cy="803275"/>
          </a:xfrm>
          <a:prstGeom prst="straightConnector1">
            <a:avLst/>
          </a:prstGeom>
          <a:noFill/>
          <a:ln w="476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Объект 2"/>
          <p:cNvSpPr txBox="1">
            <a:spLocks/>
          </p:cNvSpPr>
          <p:nvPr/>
        </p:nvSpPr>
        <p:spPr bwMode="auto">
          <a:xfrm>
            <a:off x="34925" y="1144588"/>
            <a:ext cx="4156075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buFont typeface="Arial" charset="0"/>
              <a:buNone/>
              <a:defRPr/>
            </a:pPr>
            <a:r>
              <a:rPr lang="ru-RU" altLang="ru-RU" sz="1400" dirty="0"/>
              <a:t>Действующий алгоритм </a:t>
            </a:r>
            <a:r>
              <a:rPr lang="ru-RU" altLang="ru-RU" sz="1400" dirty="0" smtClean="0"/>
              <a:t>ВСВГО -  </a:t>
            </a:r>
            <a:r>
              <a:rPr lang="ru-RU" altLang="ru-RU" sz="1400" dirty="0"/>
              <a:t/>
            </a:r>
            <a:br>
              <a:rPr lang="ru-RU" altLang="ru-RU" sz="1400" dirty="0"/>
            </a:br>
            <a:r>
              <a:rPr lang="ru-RU" altLang="ru-RU" sz="1400" dirty="0"/>
              <a:t>одновременное решение трех </a:t>
            </a:r>
            <a:r>
              <a:rPr lang="ru-RU" altLang="ru-RU" sz="1400" dirty="0" smtClean="0"/>
              <a:t>задач:</a:t>
            </a:r>
          </a:p>
          <a:p>
            <a:pPr marL="0" indent="0" algn="l">
              <a:buFont typeface="Arial" charset="0"/>
              <a:buNone/>
              <a:defRPr/>
            </a:pPr>
            <a:endParaRPr lang="ru-RU" sz="1400" kern="0" dirty="0" smtClean="0"/>
          </a:p>
          <a:p>
            <a:pPr algn="l"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/>
              <a:t>отобрать для покрытия потребления наиболее экономичное оборудование</a:t>
            </a:r>
          </a:p>
          <a:p>
            <a:pPr algn="l"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/>
              <a:t>минимизировать максимальную мощность включенного оборудования</a:t>
            </a:r>
          </a:p>
          <a:p>
            <a:pPr algn="l"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/>
              <a:t>минимизировать количество перепусков</a:t>
            </a:r>
          </a:p>
          <a:p>
            <a:pPr marL="0" indent="0" algn="l">
              <a:buFont typeface="Arial" charset="0"/>
              <a:buNone/>
              <a:defRPr/>
            </a:pPr>
            <a:endParaRPr lang="ru-RU" sz="1400" kern="0" dirty="0"/>
          </a:p>
        </p:txBody>
      </p:sp>
      <p:cxnSp>
        <p:nvCxnSpPr>
          <p:cNvPr id="4110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5099050" y="3462338"/>
            <a:ext cx="628650" cy="968375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1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5748338" y="3452813"/>
            <a:ext cx="1600200" cy="153035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2" name="Прямая соединительная линия 55"/>
          <p:cNvCxnSpPr>
            <a:cxnSpLocks noChangeShapeType="1"/>
          </p:cNvCxnSpPr>
          <p:nvPr/>
        </p:nvCxnSpPr>
        <p:spPr bwMode="auto">
          <a:xfrm flipH="1" flipV="1">
            <a:off x="5099050" y="4430713"/>
            <a:ext cx="2308225" cy="552450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3" name="Прямая соединительная линия 69"/>
          <p:cNvCxnSpPr>
            <a:cxnSpLocks noChangeShapeType="1"/>
          </p:cNvCxnSpPr>
          <p:nvPr/>
        </p:nvCxnSpPr>
        <p:spPr bwMode="auto">
          <a:xfrm>
            <a:off x="5738813" y="3462338"/>
            <a:ext cx="9525" cy="593725"/>
          </a:xfrm>
          <a:prstGeom prst="line">
            <a:avLst/>
          </a:prstGeom>
          <a:noFill/>
          <a:ln w="34925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4" name="Прямая соединительная линия 74"/>
          <p:cNvCxnSpPr>
            <a:cxnSpLocks noChangeShapeType="1"/>
          </p:cNvCxnSpPr>
          <p:nvPr/>
        </p:nvCxnSpPr>
        <p:spPr bwMode="auto">
          <a:xfrm flipH="1">
            <a:off x="5157788" y="4032250"/>
            <a:ext cx="593725" cy="398463"/>
          </a:xfrm>
          <a:prstGeom prst="line">
            <a:avLst/>
          </a:prstGeom>
          <a:noFill/>
          <a:ln w="34925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5" name="Прямая соединительная линия 76"/>
          <p:cNvCxnSpPr>
            <a:cxnSpLocks noChangeShapeType="1"/>
          </p:cNvCxnSpPr>
          <p:nvPr/>
        </p:nvCxnSpPr>
        <p:spPr bwMode="auto">
          <a:xfrm>
            <a:off x="5772150" y="4056063"/>
            <a:ext cx="1609725" cy="949325"/>
          </a:xfrm>
          <a:prstGeom prst="line">
            <a:avLst/>
          </a:prstGeom>
          <a:noFill/>
          <a:ln w="34925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Объект 2"/>
          <p:cNvSpPr txBox="1">
            <a:spLocks/>
          </p:cNvSpPr>
          <p:nvPr/>
        </p:nvSpPr>
        <p:spPr bwMode="auto">
          <a:xfrm>
            <a:off x="268288" y="3271838"/>
            <a:ext cx="4156075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buFont typeface="Arial" charset="0"/>
              <a:buNone/>
              <a:defRPr/>
            </a:pPr>
            <a:r>
              <a:rPr lang="ru-RU" altLang="ru-RU" sz="1200" dirty="0" smtClean="0">
                <a:solidFill>
                  <a:srgbClr val="C00000"/>
                </a:solidFill>
              </a:rPr>
              <a:t>Математическая модель (формульный ряд):</a:t>
            </a:r>
            <a:endParaRPr lang="ru-RU" sz="1200" kern="0" dirty="0" smtClean="0">
              <a:solidFill>
                <a:srgbClr val="C00000"/>
              </a:solidFill>
            </a:endParaRPr>
          </a:p>
          <a:p>
            <a:pPr algn="l">
              <a:buFont typeface="Wingdings" panose="05000000000000000000" pitchFamily="2" charset="2"/>
              <a:buChar char="ü"/>
              <a:defRPr/>
            </a:pPr>
            <a:r>
              <a:rPr lang="ru-RU" sz="1200" kern="0" dirty="0">
                <a:solidFill>
                  <a:srgbClr val="C00000"/>
                </a:solidFill>
              </a:rPr>
              <a:t>с</a:t>
            </a:r>
            <a:r>
              <a:rPr lang="ru-RU" sz="1200" kern="0" dirty="0" smtClean="0">
                <a:solidFill>
                  <a:srgbClr val="C00000"/>
                </a:solidFill>
              </a:rPr>
              <a:t>одержит компоненту исключающую внутрисуточные перепуски и ограничивающую их на недельном интервале</a:t>
            </a:r>
          </a:p>
          <a:p>
            <a:pPr algn="l">
              <a:buFont typeface="Wingdings" panose="05000000000000000000" pitchFamily="2" charset="2"/>
              <a:buChar char="ü"/>
              <a:defRPr/>
            </a:pPr>
            <a:r>
              <a:rPr lang="ru-RU" sz="1200" kern="0" dirty="0" smtClean="0">
                <a:solidFill>
                  <a:srgbClr val="C00000"/>
                </a:solidFill>
              </a:rPr>
              <a:t>Целевая функция исключает возможность включения заведомо избыточного состава с не выпускаемой мощностью (кроме ценопринимающих заявок)</a:t>
            </a:r>
            <a:endParaRPr lang="ru-RU" sz="1200" kern="0" dirty="0">
              <a:solidFill>
                <a:srgbClr val="C00000"/>
              </a:solidFill>
            </a:endParaRPr>
          </a:p>
        </p:txBody>
      </p:sp>
      <p:sp>
        <p:nvSpPr>
          <p:cNvPr id="4117" name="Прямоугольная выноска 66"/>
          <p:cNvSpPr>
            <a:spLocks noChangeArrowheads="1"/>
          </p:cNvSpPr>
          <p:nvPr/>
        </p:nvSpPr>
        <p:spPr bwMode="auto">
          <a:xfrm>
            <a:off x="6548438" y="2862263"/>
            <a:ext cx="2347912" cy="830262"/>
          </a:xfrm>
          <a:prstGeom prst="wedgeRectCallout">
            <a:avLst>
              <a:gd name="adj1" fmla="val -74616"/>
              <a:gd name="adj2" fmla="val 60819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rgbClr val="003CA0"/>
                </a:solidFill>
              </a:rPr>
              <a:t>Модельные ограничения - зона ограниченного влияния ценовых заявок на результаты отбора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Ценопринимание в ВСВГО</a:t>
            </a: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F927FC-A966-44DE-B09C-773217F8A573}" type="slidenum">
              <a:rPr lang="ru-RU" altLang="ru-RU" sz="2000">
                <a:solidFill>
                  <a:srgbClr val="95642F"/>
                </a:solidFill>
              </a:rPr>
              <a:pPr/>
              <a:t>3</a:t>
            </a:fld>
            <a:endParaRPr lang="ru-RU" altLang="ru-RU" sz="2000">
              <a:solidFill>
                <a:srgbClr val="95642F"/>
              </a:solidFill>
            </a:endParaRPr>
          </a:p>
        </p:txBody>
      </p:sp>
      <p:graphicFrame>
        <p:nvGraphicFramePr>
          <p:cNvPr id="5124" name="Объект 4"/>
          <p:cNvGraphicFramePr>
            <a:graphicFrameLocks noGrp="1"/>
          </p:cNvGraphicFramePr>
          <p:nvPr>
            <p:ph idx="1"/>
          </p:nvPr>
        </p:nvGraphicFramePr>
        <p:xfrm>
          <a:off x="128588" y="1141413"/>
          <a:ext cx="8897937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Диаграмма" r:id="rId4" imgW="8900931" imgH="5620999" progId="Excel.Chart.8">
                  <p:embed/>
                </p:oleObj>
              </mc:Choice>
              <mc:Fallback>
                <p:oleObj name="Диаграмма" r:id="rId4" imgW="8900931" imgH="5620999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141413"/>
                        <a:ext cx="8897937" cy="561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Математическая модель ВСВГО</a:t>
            </a: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385064-DDD3-43E5-B4B5-DB962E96221C}" type="slidenum">
              <a:rPr lang="ru-RU" altLang="ru-RU" sz="2000">
                <a:solidFill>
                  <a:srgbClr val="95642F"/>
                </a:solidFill>
              </a:rPr>
              <a:pPr/>
              <a:t>4</a:t>
            </a:fld>
            <a:endParaRPr lang="ru-RU" altLang="ru-RU" sz="2000">
              <a:solidFill>
                <a:srgbClr val="95642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822700" y="1265238"/>
            <a:ext cx="3838575" cy="1055687"/>
          </a:xfrm>
          <a:prstGeom prst="roundRect">
            <a:avLst/>
          </a:prstGeom>
          <a:ln>
            <a:solidFill>
              <a:srgbClr val="0070C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u="sng" dirty="0">
                <a:solidFill>
                  <a:schemeClr val="tx1"/>
                </a:solidFill>
              </a:rPr>
              <a:t>Цена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tx1"/>
                </a:solidFill>
              </a:rPr>
              <a:t>(обеспечивает максимизацию выработки электростанций с наиболее дешевыми ценовыми заявками)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795463" y="5384800"/>
            <a:ext cx="3303587" cy="1055688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u="sng" dirty="0">
                <a:solidFill>
                  <a:schemeClr val="tx1"/>
                </a:solidFill>
              </a:rPr>
              <a:t>Стабильность состава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tx1"/>
                </a:solidFill>
              </a:rPr>
              <a:t>(обеспечивает надежность работы оборудования, минимизацию потерь топлива при пусках/остановах)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848350" y="5384800"/>
            <a:ext cx="3117850" cy="1055688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u="sng" dirty="0">
                <a:solidFill>
                  <a:schemeClr val="tx1"/>
                </a:solidFill>
              </a:rPr>
              <a:t>Объем избытков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tx1"/>
                </a:solidFill>
              </a:rPr>
              <a:t>(определяет объемы низкоэффективных режимов работы с минимальной мощностью)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6111875" y="4259263"/>
            <a:ext cx="1727200" cy="982662"/>
          </a:xfrm>
          <a:prstGeom prst="straightConnector1">
            <a:avLst/>
          </a:prstGeom>
          <a:noFill/>
          <a:ln w="476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Прямая соединительная линия 43"/>
          <p:cNvCxnSpPr/>
          <p:nvPr/>
        </p:nvCxnSpPr>
        <p:spPr bwMode="auto">
          <a:xfrm flipH="1">
            <a:off x="3851275" y="2593975"/>
            <a:ext cx="1838325" cy="260350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 flipH="1" flipV="1">
            <a:off x="5791200" y="2593975"/>
            <a:ext cx="1995488" cy="260350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 flipH="1" flipV="1">
            <a:off x="3878263" y="5219700"/>
            <a:ext cx="3903662" cy="22225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/>
          <p:nvPr/>
        </p:nvCxnSpPr>
        <p:spPr bwMode="auto">
          <a:xfrm flipH="1" flipV="1">
            <a:off x="5741988" y="2471738"/>
            <a:ext cx="6350" cy="1416050"/>
          </a:xfrm>
          <a:prstGeom prst="straightConnector1">
            <a:avLst/>
          </a:prstGeom>
          <a:noFill/>
          <a:ln w="476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 стрелкой 28"/>
          <p:cNvCxnSpPr/>
          <p:nvPr/>
        </p:nvCxnSpPr>
        <p:spPr bwMode="auto">
          <a:xfrm flipH="1">
            <a:off x="3800475" y="4200525"/>
            <a:ext cx="1652588" cy="1033463"/>
          </a:xfrm>
          <a:prstGeom prst="straightConnector1">
            <a:avLst/>
          </a:prstGeom>
          <a:noFill/>
          <a:ln w="476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Объект 2"/>
          <p:cNvSpPr txBox="1">
            <a:spLocks/>
          </p:cNvSpPr>
          <p:nvPr/>
        </p:nvSpPr>
        <p:spPr bwMode="auto">
          <a:xfrm>
            <a:off x="35261" y="1145375"/>
            <a:ext cx="4155131" cy="231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buFont typeface="Arial" charset="0"/>
              <a:buNone/>
              <a:defRPr/>
            </a:pPr>
            <a:r>
              <a:rPr lang="ru-RU" altLang="ru-RU" sz="1400" dirty="0" smtClean="0"/>
              <a:t>Предлагаемый </a:t>
            </a:r>
            <a:r>
              <a:rPr lang="ru-RU" altLang="ru-RU" sz="1400" dirty="0"/>
              <a:t>алгоритм </a:t>
            </a:r>
            <a:r>
              <a:rPr lang="ru-RU" altLang="ru-RU" sz="1400" dirty="0" smtClean="0"/>
              <a:t>ВСВГО -  </a:t>
            </a:r>
            <a:r>
              <a:rPr lang="ru-RU" altLang="ru-RU" sz="1400" dirty="0"/>
              <a:t/>
            </a:r>
            <a:br>
              <a:rPr lang="ru-RU" altLang="ru-RU" sz="1400" dirty="0"/>
            </a:br>
            <a:r>
              <a:rPr lang="ru-RU" altLang="ru-RU" sz="1400" dirty="0" smtClean="0"/>
              <a:t>решение задачи:</a:t>
            </a:r>
          </a:p>
          <a:p>
            <a:pPr marL="0" indent="0" algn="l">
              <a:buFont typeface="Arial" charset="0"/>
              <a:buNone/>
              <a:defRPr/>
            </a:pPr>
            <a:endParaRPr lang="ru-RU" sz="1400" kern="0" dirty="0" smtClean="0"/>
          </a:p>
          <a:p>
            <a:pPr algn="l"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/>
              <a:t>отобрать для покрытия потребления наиболее экономичное оборудование</a:t>
            </a:r>
          </a:p>
          <a:p>
            <a:pPr algn="l">
              <a:buFont typeface="Wingdings" panose="05000000000000000000" pitchFamily="2" charset="2"/>
              <a:buChar char="ü"/>
              <a:defRPr/>
            </a:pPr>
            <a:r>
              <a:rPr lang="ru-RU" sz="1400" strike="sngStrike" kern="0" dirty="0" smtClean="0"/>
              <a:t>минимизировать максимальную мощность включенного оборудования</a:t>
            </a:r>
          </a:p>
          <a:p>
            <a:pPr algn="l">
              <a:buFont typeface="Wingdings" panose="05000000000000000000" pitchFamily="2" charset="2"/>
              <a:buChar char="ü"/>
              <a:defRPr/>
            </a:pPr>
            <a:r>
              <a:rPr lang="ru-RU" sz="1400" strike="sngStrike" kern="0" dirty="0" smtClean="0"/>
              <a:t>минимизировать количество перепусков</a:t>
            </a:r>
          </a:p>
          <a:p>
            <a:pPr marL="0" indent="0" algn="l">
              <a:buFont typeface="Arial" charset="0"/>
              <a:buNone/>
              <a:defRPr/>
            </a:pPr>
            <a:endParaRPr lang="ru-RU" sz="1400" kern="0" dirty="0"/>
          </a:p>
        </p:txBody>
      </p:sp>
      <p:cxnSp>
        <p:nvCxnSpPr>
          <p:cNvPr id="6158" name="Прямая соединительная линия 51"/>
          <p:cNvCxnSpPr>
            <a:cxnSpLocks noChangeShapeType="1"/>
          </p:cNvCxnSpPr>
          <p:nvPr/>
        </p:nvCxnSpPr>
        <p:spPr bwMode="auto">
          <a:xfrm flipH="1">
            <a:off x="5454650" y="3916363"/>
            <a:ext cx="280988" cy="290512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9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5748338" y="3910013"/>
            <a:ext cx="336550" cy="341312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0" name="Прямая соединительная линия 55"/>
          <p:cNvCxnSpPr>
            <a:cxnSpLocks noChangeShapeType="1"/>
          </p:cNvCxnSpPr>
          <p:nvPr/>
        </p:nvCxnSpPr>
        <p:spPr bwMode="auto">
          <a:xfrm flipH="1" flipV="1">
            <a:off x="5499100" y="4229100"/>
            <a:ext cx="555625" cy="30163"/>
          </a:xfrm>
          <a:prstGeom prst="line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1" name="Прямая соединительная линия 69"/>
          <p:cNvCxnSpPr>
            <a:cxnSpLocks noChangeShapeType="1"/>
          </p:cNvCxnSpPr>
          <p:nvPr/>
        </p:nvCxnSpPr>
        <p:spPr bwMode="auto">
          <a:xfrm flipH="1">
            <a:off x="5748338" y="3903663"/>
            <a:ext cx="11112" cy="152400"/>
          </a:xfrm>
          <a:prstGeom prst="line">
            <a:avLst/>
          </a:prstGeom>
          <a:noFill/>
          <a:ln w="34925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2" name="Прямая соединительная линия 74"/>
          <p:cNvCxnSpPr>
            <a:cxnSpLocks noChangeShapeType="1"/>
          </p:cNvCxnSpPr>
          <p:nvPr/>
        </p:nvCxnSpPr>
        <p:spPr bwMode="auto">
          <a:xfrm flipH="1">
            <a:off x="5441950" y="4032250"/>
            <a:ext cx="309563" cy="196850"/>
          </a:xfrm>
          <a:prstGeom prst="line">
            <a:avLst/>
          </a:prstGeom>
          <a:noFill/>
          <a:ln w="34925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3" name="Прямая соединительная линия 76"/>
          <p:cNvCxnSpPr>
            <a:cxnSpLocks noChangeShapeType="1"/>
          </p:cNvCxnSpPr>
          <p:nvPr/>
        </p:nvCxnSpPr>
        <p:spPr bwMode="auto">
          <a:xfrm>
            <a:off x="5772150" y="4056063"/>
            <a:ext cx="339725" cy="203200"/>
          </a:xfrm>
          <a:prstGeom prst="line">
            <a:avLst/>
          </a:prstGeom>
          <a:noFill/>
          <a:ln w="34925" algn="ctr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Объект 2"/>
          <p:cNvSpPr txBox="1">
            <a:spLocks/>
          </p:cNvSpPr>
          <p:nvPr/>
        </p:nvSpPr>
        <p:spPr bwMode="auto">
          <a:xfrm>
            <a:off x="268288" y="3271838"/>
            <a:ext cx="4156075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solidFill>
                  <a:srgbClr val="C00000"/>
                </a:solidFill>
              </a:rPr>
              <a:t>Расширяется зона непосредственного влияния ценовых заявок ВСВГО на результаты отбора</a:t>
            </a:r>
          </a:p>
          <a:p>
            <a:pPr algn="l">
              <a:buFont typeface="Wingdings" panose="05000000000000000000" pitchFamily="2" charset="2"/>
              <a:buChar char="ü"/>
              <a:defRPr/>
            </a:pPr>
            <a:r>
              <a:rPr lang="ru-RU" altLang="ru-RU" sz="1400" u="sng" dirty="0" smtClean="0">
                <a:solidFill>
                  <a:srgbClr val="C00000"/>
                </a:solidFill>
              </a:rPr>
              <a:t>Стабильность состава оборудования</a:t>
            </a:r>
            <a:r>
              <a:rPr lang="ru-RU" altLang="ru-RU" sz="1400" dirty="0" smtClean="0">
                <a:solidFill>
                  <a:srgbClr val="C00000"/>
                </a:solidFill>
              </a:rPr>
              <a:t> и </a:t>
            </a:r>
            <a:r>
              <a:rPr lang="ru-RU" altLang="ru-RU" sz="1400" u="sng" dirty="0" smtClean="0">
                <a:solidFill>
                  <a:srgbClr val="C00000"/>
                </a:solidFill>
              </a:rPr>
              <a:t>объемы избытков</a:t>
            </a:r>
            <a:r>
              <a:rPr lang="ru-RU" altLang="ru-RU" sz="1400" dirty="0" smtClean="0">
                <a:solidFill>
                  <a:srgbClr val="C00000"/>
                </a:solidFill>
              </a:rPr>
              <a:t> будут определятся прежде всего ценовыми стратегиями участников, а не модельными ограничениями</a:t>
            </a:r>
            <a:endParaRPr lang="ru-RU" sz="1400" kern="0" dirty="0">
              <a:solidFill>
                <a:srgbClr val="C00000"/>
              </a:solidFill>
            </a:endParaRPr>
          </a:p>
        </p:txBody>
      </p:sp>
      <p:sp>
        <p:nvSpPr>
          <p:cNvPr id="6165" name="Прямоугольная выноска 66"/>
          <p:cNvSpPr>
            <a:spLocks noChangeArrowheads="1"/>
          </p:cNvSpPr>
          <p:nvPr/>
        </p:nvSpPr>
        <p:spPr bwMode="auto">
          <a:xfrm>
            <a:off x="6350000" y="2728913"/>
            <a:ext cx="2489200" cy="830262"/>
          </a:xfrm>
          <a:prstGeom prst="wedgeRectCallout">
            <a:avLst>
              <a:gd name="adj1" fmla="val -73273"/>
              <a:gd name="adj2" fmla="val 10797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rgbClr val="003CA0"/>
                </a:solidFill>
              </a:rPr>
              <a:t>Модельные ограничения -зона ограниченного влияния ценовых заявок на результаты отбора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lr>
                <a:srgbClr val="003CA0"/>
              </a:buClr>
              <a:buFont typeface="Arial" charset="0"/>
              <a:buChar char="■"/>
              <a:defRPr sz="2000" b="1">
                <a:solidFill>
                  <a:srgbClr val="003CA0"/>
                </a:solidFill>
                <a:latin typeface="Arial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5642F"/>
              </a:buClr>
              <a:buSzPct val="85000"/>
              <a:buFont typeface="Arial" charset="0"/>
              <a:buChar char="▬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C1E0BE4-95FB-41D4-A3A7-997CA11F2493}" type="slidenum">
              <a:rPr lang="ru-RU" altLang="ru-RU">
                <a:solidFill>
                  <a:srgbClr val="95642F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solidFill>
                <a:srgbClr val="95642F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55713" y="0"/>
            <a:ext cx="7443787" cy="1063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Ценовые заявки ВСВГО и РСВ</a:t>
            </a:r>
            <a:endParaRPr lang="ru-RU" kern="0" dirty="0">
              <a:latin typeface="Arial Cyr" pitchFamily="34" charset="0"/>
              <a:cs typeface="Arial Cyr" pitchFamily="34" charset="0"/>
            </a:endParaRPr>
          </a:p>
        </p:txBody>
      </p:sp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47763"/>
            <a:ext cx="42338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203325"/>
            <a:ext cx="42465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460375" y="4711700"/>
            <a:ext cx="838358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rgbClr val="003CA0"/>
              </a:buClr>
              <a:buFont typeface="Arial" charset="0"/>
              <a:buChar char="■"/>
              <a:defRPr sz="2000" b="1">
                <a:solidFill>
                  <a:srgbClr val="003CA0"/>
                </a:solidFill>
                <a:latin typeface="Arial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5642F"/>
              </a:buClr>
              <a:buSzPct val="85000"/>
              <a:buFont typeface="Arial" charset="0"/>
              <a:buChar char="▬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400"/>
              <a:t>Сохраняется значительная разница между ценами, указываемыми в заявках ВСВГО, и ценами, заявляемым в РСВ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400"/>
              <a:t> Уровень ценовых заявок ВСВГО по многим генераторам существенно превышает цены, подаваемые по тому же оборудованию в РСВ, что создает риски непредсказуемого отбора для участников, подающих заявки соответствующие реальной стоимости производства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D72CE4-A8F7-465E-892D-F386A1FA6FEE}" type="slidenum">
              <a:rPr lang="ru-RU" altLang="ru-RU" sz="2000">
                <a:solidFill>
                  <a:srgbClr val="95642F"/>
                </a:solidFill>
              </a:rPr>
              <a:pPr/>
              <a:t>6</a:t>
            </a:fld>
            <a:endParaRPr lang="ru-RU" altLang="ru-RU" sz="2000">
              <a:solidFill>
                <a:srgbClr val="95642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9" y="1292841"/>
            <a:ext cx="8744190" cy="48738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5713" y="0"/>
            <a:ext cx="7443787" cy="1063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Избытки включенной мощности</a:t>
            </a:r>
            <a:endParaRPr lang="ru-RU" kern="0" dirty="0">
              <a:latin typeface="Arial Cyr" pitchFamily="34" charset="0"/>
              <a:cs typeface="Arial Cyr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Резервы на загрузку / разгрузку</a:t>
            </a: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257A21-13BD-4953-A616-712F3BC728DB}" type="slidenum">
              <a:rPr lang="ru-RU" altLang="ru-RU" sz="2000">
                <a:solidFill>
                  <a:srgbClr val="95642F"/>
                </a:solidFill>
              </a:rPr>
              <a:pPr/>
              <a:t>7</a:t>
            </a:fld>
            <a:endParaRPr lang="ru-RU" altLang="ru-RU" sz="2000">
              <a:solidFill>
                <a:srgbClr val="95642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3756025"/>
            <a:ext cx="5541963" cy="3003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1" name="Стрелка вправо 11"/>
          <p:cNvSpPr>
            <a:spLocks noChangeArrowheads="1"/>
          </p:cNvSpPr>
          <p:nvPr/>
        </p:nvSpPr>
        <p:spPr bwMode="auto">
          <a:xfrm rot="2235980">
            <a:off x="1177925" y="5068888"/>
            <a:ext cx="477838" cy="377825"/>
          </a:xfrm>
          <a:prstGeom prst="rightArrow">
            <a:avLst>
              <a:gd name="adj1" fmla="val 50000"/>
              <a:gd name="adj2" fmla="val 50149"/>
            </a:avLst>
          </a:prstGeom>
          <a:solidFill>
            <a:srgbClr val="0E961B"/>
          </a:solidFill>
          <a:ln w="9525" algn="ctr">
            <a:solidFill>
              <a:srgbClr val="0E961B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225" y="1135063"/>
            <a:ext cx="5519738" cy="306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65125" y="1404938"/>
            <a:ext cx="29956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u="sng" dirty="0">
                <a:solidFill>
                  <a:srgbClr val="003CA0"/>
                </a:solidFill>
                <a:latin typeface="Arial" panose="020B0604020202020204" pitchFamily="34" charset="0"/>
              </a:rPr>
              <a:t>27 мая 2015</a:t>
            </a:r>
          </a:p>
          <a:p>
            <a:pPr>
              <a:defRPr/>
            </a:pPr>
            <a:endParaRPr lang="ru-RU" sz="1200" u="sng" dirty="0">
              <a:solidFill>
                <a:srgbClr val="003CA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3CA0"/>
                </a:solidFill>
                <a:latin typeface="Arial" panose="020B0604020202020204" pitchFamily="34" charset="0"/>
              </a:rPr>
              <a:t>Резерв на разгрузку близок к минимально допустимому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ru-RU" sz="1200" dirty="0">
              <a:solidFill>
                <a:srgbClr val="003CA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3CA0"/>
                </a:solidFill>
                <a:latin typeface="Arial" panose="020B0604020202020204" pitchFamily="34" charset="0"/>
              </a:rPr>
              <a:t>Потенциал включения дополнительного оборудования близок к нулю</a:t>
            </a:r>
          </a:p>
        </p:txBody>
      </p:sp>
      <p:sp>
        <p:nvSpPr>
          <p:cNvPr id="9224" name="Стрелка вправо 10"/>
          <p:cNvSpPr>
            <a:spLocks noChangeArrowheads="1"/>
          </p:cNvSpPr>
          <p:nvPr/>
        </p:nvSpPr>
        <p:spPr bwMode="auto">
          <a:xfrm rot="2235980">
            <a:off x="4398963" y="2641600"/>
            <a:ext cx="477837" cy="377825"/>
          </a:xfrm>
          <a:prstGeom prst="rightArrow">
            <a:avLst>
              <a:gd name="adj1" fmla="val 50000"/>
              <a:gd name="adj2" fmla="val 50149"/>
            </a:avLst>
          </a:prstGeom>
          <a:solidFill>
            <a:srgbClr val="0E961B"/>
          </a:solidFill>
          <a:ln w="9525" algn="ctr">
            <a:solidFill>
              <a:srgbClr val="0E961B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5741988" y="4770438"/>
            <a:ext cx="33448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u="sng" dirty="0">
                <a:solidFill>
                  <a:srgbClr val="C00000"/>
                </a:solidFill>
                <a:latin typeface="Arial" panose="020B0604020202020204" pitchFamily="34" charset="0"/>
              </a:rPr>
              <a:t>1 июля 2015</a:t>
            </a:r>
          </a:p>
          <a:p>
            <a:pPr>
              <a:defRPr/>
            </a:pPr>
            <a:endParaRPr lang="ru-RU" sz="1200" u="sng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</a:rPr>
              <a:t>Резерв на разгрузку превышает минимально необходимый на 5,5 ГВт</a:t>
            </a:r>
          </a:p>
          <a:p>
            <a:pPr>
              <a:defRPr/>
            </a:pPr>
            <a:endParaRPr lang="ru-RU" sz="12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</a:rPr>
              <a:t>Потенциал дополнительного включения ~ 11 ГВт (Рмин = 0,5 Рмакс)</a:t>
            </a:r>
          </a:p>
          <a:p>
            <a:pPr>
              <a:defRPr/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050" i="1" dirty="0">
                <a:solidFill>
                  <a:srgbClr val="C00000"/>
                </a:solidFill>
                <a:latin typeface="Arial" panose="020B0604020202020204" pitchFamily="34" charset="0"/>
              </a:rPr>
              <a:t>или 45 блоков 300 МВт с Рмин -120 МВт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 - &amp;quot;Название презентации&amp;quot;&quot;/&gt;&lt;property id=&quot;20307&quot; value=&quot;257&quot;/&gt;&lt;/object&gt;&lt;object type=&quot;3&quot; unique_id=&quot;10005&quot;&gt;&lt;property id=&quot;20148&quot; value=&quot;5&quot;/&gt;&lt;property id=&quot;20300&quot; value=&quot;Слайд 2 - &amp;quot;Оперативно-диспетчерское управление &amp;#x0D;&amp;#x0A;Единой энергетической системой России&amp;quot;&quot;/&gt;&lt;property id=&quot;20307&quot; value=&quot;273&quot;/&gt;&lt;/object&gt;&lt;object type=&quot;3&quot; unique_id=&quot;10006&quot;&gt;&lt;property id=&quot;20148&quot; value=&quot;5&quot;/&gt;&lt;property id=&quot;20300&quot; value=&quot;Слайд 3 - &amp;quot;Объект управления.&amp;#x0D;&amp;#x0A;Основные производственные показатели ЕЭС России&amp;quot;&quot;/&gt;&lt;property id=&quot;20307&quot; value=&quot;279&quot;/&gt;&lt;/object&gt;&lt;object type=&quot;3&quot; unique_id=&quot;10007&quot;&gt;&lt;property id=&quot;20148&quot; value=&quot;5&quot;/&gt;&lt;property id=&quot;20300&quot; value=&quot;Слайд 5 - &amp;quot;Системный оператор сегодня&amp;quot;&quot;/&gt;&lt;property id=&quot;20307&quot; value=&quot;276&quot;/&gt;&lt;/object&gt;&lt;object type=&quot;3&quot; unique_id=&quot;10008&quot;&gt;&lt;property id=&quot;20148&quot; value=&quot;5&quot;/&gt;&lt;property id=&quot;20300&quot; value=&quot;Слайд 7 - &amp;quot;Уровни полномочий Системного оператора&amp;quot;&quot;/&gt;&lt;property id=&quot;20307&quot; value=&quot;278&quot;/&gt;&lt;/object&gt;&lt;object type=&quot;3&quot; unique_id=&quot;10010&quot;&gt;&lt;property id=&quot;20148&quot; value=&quot;5&quot;/&gt;&lt;property id=&quot;20300&quot; value=&quot;Слайд 6 - &amp;quot;Основные функции Системного оператора&amp;quot;&quot;/&gt;&lt;property id=&quot;20307&quot; value=&quot;274&quot;/&gt;&lt;/object&gt;&lt;object type=&quot;3&quot; unique_id=&quot;11300&quot;&gt;&lt;property id=&quot;20148&quot; value=&quot;5&quot;/&gt;&lt;property id=&quot;20300&quot; value=&quot;Слайд 4 - &amp;quot;Достижение постсоветских исторических&amp;#x0D;&amp;#x0A;максимумов потребления мощности&amp;quot;&quot;/&gt;&lt;property id=&quot;20307&quot; value=&quot;285&quot;/&gt;&lt;/object&gt;&lt;object type=&quot;3&quot; unique_id=&quot;11364&quot;&gt;&lt;property id=&quot;20148&quot; value=&quot;5&quot;/&gt;&lt;property id=&quot;20300&quot; value=&quot;Слайд 8 - &amp;quot;Спасибо за внимание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8__x043d__x0441__x0442__x0440__x0443__x043a__x0446__x0438__x0438_ xmlns="974fca33-4970-4d2d-ba16-e20f9040fc2f">
      <Url xsi:nil="true"/>
      <Description xsi:nil="true"/>
    </_x0418__x043d__x0441__x0442__x0440__x0443__x043a__x0446__x0438__x0438_>
    <_x003a_ xmlns="974fca33-4970-4d2d-ba16-e20f9040fc2f">Организация проведения мероприятий</_x003a_>
    <FileTyp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F7122F58C57448B74238A64DE90697" ma:contentTypeVersion="3" ma:contentTypeDescription="Создание документа." ma:contentTypeScope="" ma:versionID="7026febfae57fe031bcd86dd0fcc9cb5">
  <xsd:schema xmlns:xsd="http://www.w3.org/2001/XMLSchema" xmlns:xs="http://www.w3.org/2001/XMLSchema" xmlns:p="http://schemas.microsoft.com/office/2006/metadata/properties" xmlns:ns1="http://schemas.microsoft.com/sharepoint/v3" xmlns:ns2="8e7233b4-5965-433d-8056-65ca843b7609" xmlns:ns3="974fca33-4970-4d2d-ba16-e20f9040fc2f" targetNamespace="http://schemas.microsoft.com/office/2006/metadata/properties" ma:root="true" ma:fieldsID="ffb8f9a3b6c3b611c2086e6d334d2b0e" ns1:_="" ns2:_="" ns3:_="">
    <xsd:import namespace="http://schemas.microsoft.com/sharepoint/v3"/>
    <xsd:import namespace="8e7233b4-5965-433d-8056-65ca843b7609"/>
    <xsd:import namespace="974fca33-4970-4d2d-ba16-e20f9040fc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1:FileType" minOccurs="0"/>
                <xsd:element ref="ns3:_x003a_" minOccurs="0"/>
                <xsd:element ref="ns3:_x0418__x043d__x0441__x0442__x0440__x0443__x043a__x0446__x0438__x0438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Type" ma:index="10" nillable="true" ma:displayName="Тип файла" ma:internalName="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33b4-5965-433d-8056-65ca843b7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fca33-4970-4d2d-ba16-e20f9040fc2f" elementFormDefault="qualified">
    <xsd:import namespace="http://schemas.microsoft.com/office/2006/documentManagement/types"/>
    <xsd:import namespace="http://schemas.microsoft.com/office/infopath/2007/PartnerControls"/>
    <xsd:element name="_x003a_" ma:index="11" nillable="true" ma:displayName=":" ma:default="Организация проведения мероприятий" ma:format="Dropdown" ma:internalName="_x003a_">
      <xsd:simpleType>
        <xsd:restriction base="dms:Choice">
          <xsd:enumeration value="Организация проведения мероприятий"/>
          <xsd:enumeration value="Паспортно-визовое обеспечение"/>
          <xsd:enumeration value="Медиа Центр"/>
          <xsd:enumeration value="Переводы"/>
          <xsd:enumeration value="Фирменный стиль"/>
        </xsd:restriction>
      </xsd:simpleType>
    </xsd:element>
    <xsd:element name="_x0418__x043d__x0441__x0442__x0440__x0443__x043a__x0446__x0438__x0438_" ma:index="12" nillable="true" ma:displayName="Инструкции" ma:format="Hyperlink" ma:internalName="_x0418__x043d__x0441__x0442__x0440__x0443__x043a__x0446__x0438__x0438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B3AD544-992F-4EE2-93E0-8B3DC34BCB08}">
  <ds:schemaRefs>
    <ds:schemaRef ds:uri="http://schemas.microsoft.com/office/2006/metadata/properties"/>
    <ds:schemaRef ds:uri="http://schemas.microsoft.com/office/infopath/2007/PartnerControls"/>
    <ds:schemaRef ds:uri="974fca33-4970-4d2d-ba16-e20f9040fc2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ECF7FEF-BEE9-4B76-A546-9B57CF1AD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7233b4-5965-433d-8056-65ca843b7609"/>
    <ds:schemaRef ds:uri="974fca33-4970-4d2d-ba16-e20f9040fc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A1141D-1641-45E0-A1B6-2A67B974BC1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14170</TotalTime>
  <Words>306</Words>
  <Application>Microsoft Office PowerPoint</Application>
  <PresentationFormat>Экран (4:3)</PresentationFormat>
  <Paragraphs>56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Оформление по умолчанию</vt:lpstr>
      <vt:lpstr>Диаграмма</vt:lpstr>
      <vt:lpstr> Выбор состава включенного генерирующего оборудования  ВСВГО</vt:lpstr>
      <vt:lpstr>Математическая модель ВСВГО</vt:lpstr>
      <vt:lpstr>Ценопринимание в ВСВГО</vt:lpstr>
      <vt:lpstr>Математическая модель ВСВГО</vt:lpstr>
      <vt:lpstr>Презентация PowerPoint</vt:lpstr>
      <vt:lpstr>Презентация PowerPoint</vt:lpstr>
      <vt:lpstr>Резервы на загрузку / разгрузку</vt:lpstr>
    </vt:vector>
  </TitlesOfParts>
  <Company>ОАО "СО ЕЭС"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Александр Попов</cp:lastModifiedBy>
  <cp:revision>1032</cp:revision>
  <cp:lastPrinted>2015-07-02T10:23:58Z</cp:lastPrinted>
  <dcterms:created xsi:type="dcterms:W3CDTF">2006-09-14T10:04:19Z</dcterms:created>
  <dcterms:modified xsi:type="dcterms:W3CDTF">2015-07-02T14:32:14Z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Полищук Яков И.</vt:lpwstr>
  </property>
  <property fmtid="{D5CDD505-2E9C-101B-9397-08002B2CF9AE}" pid="3" name="display_urn:schemas-microsoft-com:office:office#Author">
    <vt:lpwstr>Полищук Яков И.</vt:lpwstr>
  </property>
  <property fmtid="{D5CDD505-2E9C-101B-9397-08002B2CF9AE}" pid="4" name="_dlc_DocId">
    <vt:lpwstr>ADCXMQC75VVE-2148-3</vt:lpwstr>
  </property>
  <property fmtid="{D5CDD505-2E9C-101B-9397-08002B2CF9AE}" pid="5" name="_dlc_DocIdItemGuid">
    <vt:lpwstr>8eab1d31-95e2-4360-9a21-43002708a2c2</vt:lpwstr>
  </property>
  <property fmtid="{D5CDD505-2E9C-101B-9397-08002B2CF9AE}" pid="6" name="_dlc_DocIdUrl">
    <vt:lpwstr>http://portal.cdu.so/ia/CorpKult/_layouts/DocIdRedir.aspx?ID=ADCXMQC75VVE-2148-3, ADCXMQC75VVE-2148-3</vt:lpwstr>
  </property>
</Properties>
</file>