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44" r:id="rId2"/>
    <p:sldMasterId id="2147483756" r:id="rId3"/>
  </p:sldMasterIdLst>
  <p:notesMasterIdLst>
    <p:notesMasterId r:id="rId8"/>
  </p:notesMasterIdLst>
  <p:sldIdLst>
    <p:sldId id="294" r:id="rId4"/>
    <p:sldId id="295" r:id="rId5"/>
    <p:sldId id="296" r:id="rId6"/>
    <p:sldId id="297" r:id="rId7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98" autoAdjust="0"/>
    <p:restoredTop sz="92290" autoAdjust="0"/>
  </p:normalViewPr>
  <p:slideViewPr>
    <p:cSldViewPr snapToGrid="0">
      <p:cViewPr varScale="1">
        <p:scale>
          <a:sx n="69" d="100"/>
          <a:sy n="69" d="100"/>
        </p:scale>
        <p:origin x="186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NULL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75440378250295603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Динамика!$A$95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9522621341481E-2"/>
                  <c:y val="-3.0615616761319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73167776856807E-2"/>
                  <c:y val="-3.187883563361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00020805597188E-2"/>
                  <c:y val="-2.57374616339313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6673733686533752E-2"/>
                  <c:y val="-3.72227281318190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1213276192893824E-2"/>
                  <c:y val="-3.27731443701601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919703703259425E-2"/>
                  <c:y val="-2.5535430135931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8963663702328328E-2"/>
                  <c:y val="-2.9991428293250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0961500579064787E-2"/>
                  <c:y val="-2.9081583715312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1036962195333586E-2"/>
                  <c:y val="-2.4885857943709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0518744295814438E-2"/>
                  <c:y val="-3.2758225023728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1036962195333759E-2"/>
                  <c:y val="-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036962195333586E-2"/>
                  <c:y val="-2.4885857943709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8848611560224249E-2"/>
                  <c:y val="-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Динамика!$B$95:$O$95</c:f>
              <c:numCache>
                <c:formatCode>#,##0</c:formatCode>
                <c:ptCount val="13"/>
                <c:pt idx="0">
                  <c:v>76026.200934070002</c:v>
                </c:pt>
                <c:pt idx="1">
                  <c:v>76824.442485840002</c:v>
                </c:pt>
                <c:pt idx="2">
                  <c:v>78281.337529419994</c:v>
                </c:pt>
                <c:pt idx="3">
                  <c:v>66847.023947070003</c:v>
                </c:pt>
                <c:pt idx="4">
                  <c:v>68516.750727930004</c:v>
                </c:pt>
                <c:pt idx="5">
                  <c:v>69408.081873820003</c:v>
                </c:pt>
                <c:pt idx="6">
                  <c:v>69609.735345339999</c:v>
                </c:pt>
                <c:pt idx="7">
                  <c:v>69839.191714650005</c:v>
                </c:pt>
                <c:pt idx="8">
                  <c:v>69318.028481479996</c:v>
                </c:pt>
                <c:pt idx="9">
                  <c:v>65729.359346519996</c:v>
                </c:pt>
                <c:pt idx="10">
                  <c:v>65372.547941570003</c:v>
                </c:pt>
                <c:pt idx="11">
                  <c:v>65643.48543303</c:v>
                </c:pt>
                <c:pt idx="12">
                  <c:v>64764.627621530002</c:v>
                </c:pt>
              </c:numCache>
            </c:numRef>
          </c:val>
          <c:smooth val="0"/>
          <c:extLst/>
        </c:ser>
        <c:ser>
          <c:idx val="2"/>
          <c:order val="1"/>
          <c:tx>
            <c:strRef>
              <c:f>Динамика!$A$97</c:f>
              <c:strCache>
                <c:ptCount val="1"/>
                <c:pt idx="0">
                  <c:v>Покупатели ОРЭМ 2021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70303157618E-2"/>
                  <c:y val="2.19663508010759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530374867952542E-2"/>
                  <c:y val="2.60072073608497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70303157618E-2"/>
                  <c:y val="2.60072073608496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864974161846167E-2"/>
                  <c:y val="2.48889991442365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1036962195333586E-2"/>
                  <c:y val="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1036962195333537E-2"/>
                  <c:y val="2.4885857943709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397442700777681E-2"/>
                  <c:y val="-2.8832975330100312E-2"/>
                </c:manualLayout>
              </c:layout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71211349374266E-2"/>
                      <c:h val="3.7806157693249055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4.3070168151636605E-2"/>
                  <c:y val="3.667601656790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2970928561061245E-2"/>
                  <c:y val="2.88419924893145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0518744295814438E-2"/>
                  <c:y val="3.27582250237281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Динамика!$B$97:$O$97</c:f>
              <c:numCache>
                <c:formatCode>#,##0</c:formatCode>
                <c:ptCount val="13"/>
                <c:pt idx="0">
                  <c:v>64764.627621530002</c:v>
                </c:pt>
                <c:pt idx="1">
                  <c:v>65706.632568829998</c:v>
                </c:pt>
                <c:pt idx="2">
                  <c:v>65765.362313990001</c:v>
                </c:pt>
                <c:pt idx="3">
                  <c:v>64748.203864410003</c:v>
                </c:pt>
                <c:pt idx="4">
                  <c:v>66742.424088419997</c:v>
                </c:pt>
                <c:pt idx="5">
                  <c:v>68129.061285860007</c:v>
                </c:pt>
                <c:pt idx="6">
                  <c:v>75015.666026880004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Динамика!$A$96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2"/>
              <c:layout>
                <c:manualLayout>
                  <c:x val="-4.5279997410097833E-2"/>
                  <c:y val="-2.88532999276801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7093166083875982E-2"/>
                  <c:y val="-4.50054747575408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3583758278022083E-2"/>
                  <c:y val="-3.276739067681123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latin typeface="Calibri" panose="020F050202020403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560420196569056E-2"/>
                      <c:h val="5.3739157871389276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4.0864974161846167E-2"/>
                  <c:y val="-3.2824884687521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6083685146157618E-2"/>
                  <c:y val="-2.85644013900546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1036962195333669E-2"/>
                  <c:y val="-3.282074191165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1036962195333759E-2"/>
                  <c:y val="-3.67881838956219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036962195333586E-2"/>
                  <c:y val="-3.282074191165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8848611560224249E-2"/>
                  <c:y val="-4.47230678635637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Динамика!$B$96:$O$96</c:f>
              <c:numCache>
                <c:formatCode>#,##0</c:formatCode>
                <c:ptCount val="13"/>
                <c:pt idx="0">
                  <c:v>98095.627973750001</c:v>
                </c:pt>
                <c:pt idx="1">
                  <c:v>99053.773907340001</c:v>
                </c:pt>
                <c:pt idx="2">
                  <c:v>100750.73943309</c:v>
                </c:pt>
                <c:pt idx="3">
                  <c:v>75207.439427420002</c:v>
                </c:pt>
                <c:pt idx="4">
                  <c:v>77213.87224913</c:v>
                </c:pt>
                <c:pt idx="5">
                  <c:v>77910.115194040001</c:v>
                </c:pt>
                <c:pt idx="6">
                  <c:v>78590.934657980004</c:v>
                </c:pt>
                <c:pt idx="7">
                  <c:v>78566.709118010011</c:v>
                </c:pt>
                <c:pt idx="8">
                  <c:v>78140.25125737999</c:v>
                </c:pt>
                <c:pt idx="9">
                  <c:v>74295.807676439988</c:v>
                </c:pt>
                <c:pt idx="10">
                  <c:v>73897.477879890008</c:v>
                </c:pt>
                <c:pt idx="11">
                  <c:v>74233.258246740006</c:v>
                </c:pt>
                <c:pt idx="12">
                  <c:v>72993.547509070006</c:v>
                </c:pt>
              </c:numCache>
            </c:numRef>
          </c:val>
          <c:smooth val="0"/>
          <c:extLst/>
        </c:ser>
        <c:ser>
          <c:idx val="3"/>
          <c:order val="3"/>
          <c:tx>
            <c:strRef>
              <c:f>Динамика!$A$98</c:f>
              <c:strCache>
                <c:ptCount val="1"/>
                <c:pt idx="0">
                  <c:v>Покупатели ОРЭМ 2021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16519729753539E-2"/>
                  <c:y val="2.0619504673711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521722041892277E-2"/>
                  <c:y val="2.46473159485290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398406299503142E-2"/>
                  <c:y val="2.0453211172530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0521789948394914E-2"/>
                  <c:y val="1.9922509514470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521805056407588E-2"/>
                  <c:y val="2.3707808831775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754578160273623E-2"/>
                  <c:y val="2.78567534765881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8273258190934079E-2"/>
                  <c:y val="-2.8857817715048313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71211349374266E-2"/>
                      <c:h val="4.1391365520971633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3.5613818239530547E-2"/>
                  <c:y val="-3.56027942443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4.4978207246088441E-2"/>
                  <c:y val="3.5585021533042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7763080159013786E-2"/>
                  <c:y val="3.5638963270977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2.3601925099383619E-2"/>
                  <c:y val="3.1679078463090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Динамика!$B$94:$O$94</c:f>
              <c:strCache>
                <c:ptCount val="13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</c:strCache>
            </c:strRef>
          </c:cat>
          <c:val>
            <c:numRef>
              <c:f>Динамика!$B$98:$O$98</c:f>
              <c:numCache>
                <c:formatCode>#,##0</c:formatCode>
                <c:ptCount val="13"/>
                <c:pt idx="0">
                  <c:v>72993.547509070006</c:v>
                </c:pt>
                <c:pt idx="1">
                  <c:v>74106.77711933</c:v>
                </c:pt>
                <c:pt idx="2">
                  <c:v>74146.371869640003</c:v>
                </c:pt>
                <c:pt idx="3">
                  <c:v>73089.652138539997</c:v>
                </c:pt>
                <c:pt idx="4">
                  <c:v>75116.207544399993</c:v>
                </c:pt>
                <c:pt idx="5">
                  <c:v>76786.183614640002</c:v>
                </c:pt>
                <c:pt idx="6">
                  <c:v>83479.219109600002</c:v>
                </c:pt>
              </c:numCache>
            </c:numRef>
          </c:val>
          <c:smooth val="0"/>
          <c:extLst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031360"/>
        <c:axId val="132174904"/>
      </c:lineChart>
      <c:catAx>
        <c:axId val="130031360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174904"/>
        <c:crosses val="autoZero"/>
        <c:auto val="0"/>
        <c:lblAlgn val="ctr"/>
        <c:lblOffset val="100"/>
        <c:noMultiLvlLbl val="0"/>
      </c:catAx>
      <c:valAx>
        <c:axId val="132174904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30031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90303134435365839"/>
          <c:w val="1"/>
          <c:h val="9.69686556463415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1271240858798566E-2"/>
          <c:y val="0.21659584563698681"/>
          <c:w val="0.9424835587063991"/>
          <c:h val="0.57198431628403545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Динамика!$A$101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237663715310573E-2"/>
                  <c:y val="3.3863404264187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862350472019604E-2"/>
                  <c:y val="8.67959415398397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6247579024403657E-2"/>
                  <c:y val="3.3863404264187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9668387724108809E-2"/>
                  <c:y val="7.908528391512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07016984894E-2"/>
                  <c:y val="3.91184099503109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950983302160928E-2"/>
                  <c:y val="7.88170463660322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5313517502260011E-2"/>
                  <c:y val="3.4056533016656648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802531765420186E-2"/>
                      <c:h val="7.9497796806150184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1.6222150011533133E-2"/>
                  <c:y val="3.83240240928700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1403284261529597E-2"/>
                  <c:y val="8.66243215933831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040426940472851E-2"/>
                      <c:h val="8.4468785482879657E-2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-4.2623762292887765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3119322177343176E-2"/>
                  <c:y val="8.0183822763177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1883509192551759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5877733085721843E-2"/>
                  <c:y val="8.01838227631770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3415647906666459E-2"/>
                  <c:y val="4.0480606906900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0962532246344413E-2"/>
                  <c:y val="8.01811514943175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3884082014131971E-2"/>
                  <c:y val="4.04806069069006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4.4485145066259446E-2"/>
                  <c:y val="8.01836333518329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4.5164983306669591E-2"/>
                  <c:y val="4.11434732335384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1.9930175815373367E-2"/>
                  <c:y val="8.0154588164213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Динамика!$B$100:$T$100</c:f>
              <c:strCache>
                <c:ptCount val="19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  <c:pt idx="16">
                  <c:v>30 апр</c:v>
                </c:pt>
                <c:pt idx="17">
                  <c:v>31 май</c:v>
                </c:pt>
                <c:pt idx="18">
                  <c:v>30 июн</c:v>
                </c:pt>
              </c:strCache>
            </c:strRef>
          </c:cat>
          <c:val>
            <c:numRef>
              <c:f>Динамика!$B$101:$T$101</c:f>
              <c:numCache>
                <c:formatCode>#,##0</c:formatCode>
                <c:ptCount val="19"/>
                <c:pt idx="0">
                  <c:v>23504.982487800007</c:v>
                </c:pt>
                <c:pt idx="1">
                  <c:v>22519.115539050003</c:v>
                </c:pt>
                <c:pt idx="2">
                  <c:v>22058.431411740003</c:v>
                </c:pt>
                <c:pt idx="3">
                  <c:v>20296.607639400001</c:v>
                </c:pt>
                <c:pt idx="4">
                  <c:v>20163.192407269995</c:v>
                </c:pt>
                <c:pt idx="5">
                  <c:v>20115.101054129998</c:v>
                </c:pt>
                <c:pt idx="6">
                  <c:v>20044.026632350004</c:v>
                </c:pt>
                <c:pt idx="7">
                  <c:v>60056.850853010001</c:v>
                </c:pt>
                <c:pt idx="8">
                  <c:v>59598.288901470005</c:v>
                </c:pt>
                <c:pt idx="9">
                  <c:v>59541.554534989999</c:v>
                </c:pt>
                <c:pt idx="10">
                  <c:v>59509.600550070005</c:v>
                </c:pt>
                <c:pt idx="11">
                  <c:v>59493.327762480003</c:v>
                </c:pt>
                <c:pt idx="12">
                  <c:v>59459.204239639999</c:v>
                </c:pt>
                <c:pt idx="13">
                  <c:v>59451.538814150001</c:v>
                </c:pt>
                <c:pt idx="14">
                  <c:v>59337.48273471</c:v>
                </c:pt>
                <c:pt idx="15">
                  <c:v>59337.214674770003</c:v>
                </c:pt>
                <c:pt idx="16">
                  <c:v>59323.41691226</c:v>
                </c:pt>
                <c:pt idx="17">
                  <c:v>59320.426503989998</c:v>
                </c:pt>
                <c:pt idx="18">
                  <c:v>59320.240098130002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Динамика!$A$102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85190523039232E-2"/>
                  <c:y val="-8.5246243304641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861820169567918E-2"/>
                  <c:y val="-4.5543027448365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8603593061712642E-2"/>
                  <c:y val="-9.84806485900669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247922492862647E-2"/>
                  <c:y val="-3.89258248056522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3861791397618415E-2"/>
                  <c:y val="-9.1858599747908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4054132574709581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4943555277354251E-2"/>
                  <c:y val="-9.18612039959582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9469412844133259E-2"/>
                  <c:y val="-8.65308290884090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6429976490369694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6430039428271279E-2"/>
                  <c:y val="-9.1861203995958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8805820406029855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6429976490369694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4054132574709623E-2"/>
                  <c:y val="-4.55430274483649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4.8805820406029939E-2"/>
                  <c:y val="-8.524624330464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6429976490369868E-2"/>
                  <c:y val="-4.55430274483650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5.118166432169019E-2"/>
                  <c:y val="-8.5246243304641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4.4505434841828048E-2"/>
                  <c:y val="-4.5434903258332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4.0393313349930231E-2"/>
                  <c:y val="-8.6641770055314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1.754434083700351E-2"/>
                  <c:y val="-4.55264227007094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Динамика!$B$100:$T$100</c:f>
              <c:strCache>
                <c:ptCount val="19"/>
                <c:pt idx="0">
                  <c:v>1 янв</c:v>
                </c:pt>
                <c:pt idx="1">
                  <c:v>31 янв</c:v>
                </c:pt>
                <c:pt idx="2">
                  <c:v>28 фев</c:v>
                </c:pt>
                <c:pt idx="3">
                  <c:v>31 мар</c:v>
                </c:pt>
                <c:pt idx="4">
                  <c:v>30 апр</c:v>
                </c:pt>
                <c:pt idx="5">
                  <c:v>31 май</c:v>
                </c:pt>
                <c:pt idx="6">
                  <c:v>30 июн</c:v>
                </c:pt>
                <c:pt idx="7">
                  <c:v>31 июл</c:v>
                </c:pt>
                <c:pt idx="8">
                  <c:v>31 авг</c:v>
                </c:pt>
                <c:pt idx="9">
                  <c:v>30 сен</c:v>
                </c:pt>
                <c:pt idx="10">
                  <c:v>31 окт</c:v>
                </c:pt>
                <c:pt idx="11">
                  <c:v>30 ноя</c:v>
                </c:pt>
                <c:pt idx="12">
                  <c:v>31 дек</c:v>
                </c:pt>
                <c:pt idx="13">
                  <c:v>31 янв</c:v>
                </c:pt>
                <c:pt idx="14">
                  <c:v>28 фев</c:v>
                </c:pt>
                <c:pt idx="15">
                  <c:v>31 мар</c:v>
                </c:pt>
                <c:pt idx="16">
                  <c:v>30 апр</c:v>
                </c:pt>
                <c:pt idx="17">
                  <c:v>31 май</c:v>
                </c:pt>
                <c:pt idx="18">
                  <c:v>30 июн</c:v>
                </c:pt>
              </c:strCache>
            </c:strRef>
          </c:cat>
          <c:val>
            <c:numRef>
              <c:f>Динамика!$B$102:$T$102</c:f>
              <c:numCache>
                <c:formatCode>#,##0</c:formatCode>
                <c:ptCount val="19"/>
                <c:pt idx="0">
                  <c:v>41509.224214220005</c:v>
                </c:pt>
                <c:pt idx="1">
                  <c:v>40523.196372170001</c:v>
                </c:pt>
                <c:pt idx="2">
                  <c:v>40063.406317320005</c:v>
                </c:pt>
                <c:pt idx="3">
                  <c:v>24405.98047762</c:v>
                </c:pt>
                <c:pt idx="4">
                  <c:v>24327.845801959997</c:v>
                </c:pt>
                <c:pt idx="5">
                  <c:v>24324.304350049999</c:v>
                </c:pt>
                <c:pt idx="6">
                  <c:v>24273.648248420002</c:v>
                </c:pt>
                <c:pt idx="7">
                  <c:v>66620.071727410002</c:v>
                </c:pt>
                <c:pt idx="8">
                  <c:v>66392.25861017</c:v>
                </c:pt>
                <c:pt idx="9">
                  <c:v>66364.17105818</c:v>
                </c:pt>
                <c:pt idx="10">
                  <c:v>66331.780261570006</c:v>
                </c:pt>
                <c:pt idx="11">
                  <c:v>66318.374344309996</c:v>
                </c:pt>
                <c:pt idx="12">
                  <c:v>66282.879963079991</c:v>
                </c:pt>
                <c:pt idx="13">
                  <c:v>66281.321210330003</c:v>
                </c:pt>
                <c:pt idx="14">
                  <c:v>66164.980697980005</c:v>
                </c:pt>
                <c:pt idx="15">
                  <c:v>66155.738833390002</c:v>
                </c:pt>
                <c:pt idx="16">
                  <c:v>66146.242715229993</c:v>
                </c:pt>
                <c:pt idx="17">
                  <c:v>66143.821725319998</c:v>
                </c:pt>
                <c:pt idx="18">
                  <c:v>66143.821725319998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102272"/>
        <c:axId val="130101488"/>
      </c:lineChart>
      <c:catAx>
        <c:axId val="130102272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800000" spcFirstLastPara="1" vertOverflow="ellipsis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0101488"/>
        <c:crosses val="autoZero"/>
        <c:auto val="0"/>
        <c:lblAlgn val="ctr"/>
        <c:lblOffset val="100"/>
        <c:noMultiLvlLbl val="0"/>
      </c:catAx>
      <c:valAx>
        <c:axId val="130101488"/>
        <c:scaling>
          <c:orientation val="minMax"/>
          <c:max val="70000"/>
          <c:min val="7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30102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466225602014549"/>
          <c:y val="0.92248611935789671"/>
          <c:w val="0.57067548795970902"/>
          <c:h val="7.07881496296759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282022378781599"/>
          <c:y val="0.14346911056569289"/>
          <c:w val="0.50375996684624946"/>
          <c:h val="0.6492600961242641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5671335819864624"/>
                  <c:y val="-0.280644717588251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(3,6%)</c:v>
                </c:pt>
                <c:pt idx="1">
                  <c:v>Южный ФО  (8,1%)</c:v>
                </c:pt>
                <c:pt idx="2">
                  <c:v>Северо-западный ФО  (0,8%)</c:v>
                </c:pt>
                <c:pt idx="3">
                  <c:v>Дальневосточный ФО (0,01%)</c:v>
                </c:pt>
                <c:pt idx="4">
                  <c:v>Сибирский ФО (1,1%)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(86,4%)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2997.0594813100001</c:v>
                </c:pt>
                <c:pt idx="1">
                  <c:v>6725.3722719799998</c:v>
                </c:pt>
                <c:pt idx="2">
                  <c:v>664.34828489999995</c:v>
                </c:pt>
                <c:pt idx="3">
                  <c:v>12.46679494</c:v>
                </c:pt>
                <c:pt idx="4">
                  <c:v>894.95223073</c:v>
                </c:pt>
                <c:pt idx="5">
                  <c:v>49.63823902</c:v>
                </c:pt>
                <c:pt idx="6">
                  <c:v>5.7401325300000003</c:v>
                </c:pt>
                <c:pt idx="7">
                  <c:v>72129.641674190003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12.07.2021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48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543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4C04F5A-EE5D-4D29-9EFD-7CE290625C86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1B49449-0DF3-4581-8C8B-D59AA88BCE09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92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609BA-A645-4B56-BD25-FE13B58B7822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56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E798-11A3-4DA1-A063-2C6EB43E4F77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939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04259-5D3B-4B63-A20D-04A877F0E1D1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43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FFCF4-EABB-410E-BA49-291E694D320A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787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BECB-6DAA-4205-99F8-90F549C55007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2313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0E423-A8D5-47EC-BFD8-A4AC6101414E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07094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DCE6F-269F-4DD5-894A-2D986522B7AB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43934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8B2FA-E9EE-413A-9AAC-B9CF64B37496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953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DE4DC-A1D7-4D79-BDEA-6A4BA123E1BC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25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37B6F-CB09-4982-B1B7-340CB5390E20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370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2BD69-CE79-46E7-9CAD-5BDCCE3F4718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3861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609BA-A645-4B56-BD25-FE13B58B7822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76175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E798-11A3-4DA1-A063-2C6EB43E4F77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0999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04259-5D3B-4B63-A20D-04A877F0E1D1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88592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FFCF4-EABB-410E-BA49-291E694D320A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17640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5BECB-6DAA-4205-99F8-90F549C55007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5880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0E423-A8D5-47EC-BFD8-A4AC6101414E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2439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DCE6F-269F-4DD5-894A-2D986522B7AB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555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8B2FA-E9EE-413A-9AAC-B9CF64B37496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101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DE4DC-A1D7-4D79-BDEA-6A4BA123E1BC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30892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37B6F-CB09-4982-B1B7-340CB5390E20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52793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2BD69-CE79-46E7-9CAD-5BDCCE3F4718}" type="datetime1">
              <a:rPr lang="en-US" smtClean="0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82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7/12/2021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7/12/2021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3A4E04-615A-48D4-877C-B21C61DC84F9}" type="datetime1">
              <a:rPr lang="en-US" smtClean="0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7/12/2021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388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3A4E04-615A-48D4-877C-B21C61DC84F9}" type="datetime1">
              <a:rPr lang="en-US" smtClean="0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7/12/2021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8751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2.xls"/><Relationship Id="rId5" Type="http://schemas.openxmlformats.org/officeDocument/2006/relationships/image" Target="../media/image3.png"/><Relationship Id="rId4" Type="http://schemas.openxmlformats.org/officeDocument/2006/relationships/oleObject" Target="../embeddings/_____Microsoft_Excel_97-2003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15042D-34D1-4327-AE55-36DF9DCEE3AF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Динамика задолженности на ОРЭМ в 2020</a:t>
            </a:r>
            <a:r>
              <a:rPr lang="en-US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-202</a:t>
            </a: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1 гг.</a:t>
            </a:r>
            <a:endParaRPr lang="ru-RU" sz="1400" b="1" dirty="0">
              <a:solidFill>
                <a:srgbClr val="FF0000"/>
              </a:solidFill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/>
          </p:nvPr>
        </p:nvGraphicFramePr>
        <p:xfrm>
          <a:off x="5818427" y="534902"/>
          <a:ext cx="2677189" cy="564378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млрд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Октябрь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Ноябрь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декабрь 2020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-25,1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-1,06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июнь 2021</a:t>
                      </a:r>
                    </a:p>
                  </a:txBody>
                  <a:tcPr marL="114300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99,1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953735"/>
                          </a:solidFill>
                          <a:effectLst/>
                          <a:latin typeface="Calibri" panose="020F0502020204030204" pitchFamily="34" charset="0"/>
                        </a:rPr>
                        <a:t>10,49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673472" y="3455815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/>
          </p:nvPr>
        </p:nvGraphicFramePr>
        <p:xfrm>
          <a:off x="170750" y="466605"/>
          <a:ext cx="5647677" cy="3542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/>
          </p:nvPr>
        </p:nvGraphicFramePr>
        <p:xfrm>
          <a:off x="170750" y="4004796"/>
          <a:ext cx="5647677" cy="2351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02421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prstClr val="black">
                    <a:lumMod val="50000"/>
                    <a:lumOff val="50000"/>
                  </a:prstClr>
                </a:solidFill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prstClr val="black">
                  <a:lumMod val="50000"/>
                  <a:lumOff val="50000"/>
                </a:prstClr>
              </a:solidFill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E6886-3BF8-4A30-B6D9-D45361C291A3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161366" y="592889"/>
          <a:ext cx="8299066" cy="2680135"/>
        </p:xfrm>
        <a:graphic>
          <a:graphicData uri="http://schemas.openxmlformats.org/drawingml/2006/table">
            <a:tbl>
              <a:tblPr/>
              <a:tblGrid>
                <a:gridCol w="1551554"/>
                <a:gridCol w="868492"/>
                <a:gridCol w="868492"/>
                <a:gridCol w="835088"/>
                <a:gridCol w="835088"/>
                <a:gridCol w="835088"/>
                <a:gridCol w="835088"/>
                <a:gridCol w="835088"/>
                <a:gridCol w="835088"/>
              </a:tblGrid>
              <a:tr h="8177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01.01.2021 по 30.06.2021,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5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30.06.2021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без учета корректировок обязательств*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абсолютный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01.01.2021 по 30.06.2021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30.06.2020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Июнь 2021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3 003,11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2 997,06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2,74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-6,05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6 422,67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6 725,37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303,47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302,70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95,69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671,67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664,35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0,73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-7,32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15,64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12,47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-3,14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-3,17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495,55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894,95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399,41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399,41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98,33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84,64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49,64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-35,00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-35,00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3,71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5,74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2,09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2,03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99,64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62 296,56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72 129,64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9 941,87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9 833,08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67,60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71,68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24,33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87,38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015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72 993,55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83 479,22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10 612,17</a:t>
                      </a:r>
                    </a:p>
                  </a:txBody>
                  <a:tcPr marL="9525" marR="857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10 485,67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96,28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99,58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/>
          </p:nvPr>
        </p:nvGraphicFramePr>
        <p:xfrm>
          <a:off x="2168375" y="3414192"/>
          <a:ext cx="4524375" cy="2942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6350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2021гг. </a:t>
            </a:r>
          </a:p>
        </p:txBody>
      </p:sp>
      <p:sp>
        <p:nvSpPr>
          <p:cNvPr id="15363" name="TextBox 1"/>
          <p:cNvSpPr txBox="1">
            <a:spLocks noChangeArrowheads="1"/>
          </p:cNvSpPr>
          <p:nvPr/>
        </p:nvSpPr>
        <p:spPr bwMode="auto">
          <a:xfrm>
            <a:off x="6165850" y="8175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800">
                <a:solidFill>
                  <a:prstClr val="black"/>
                </a:solidFill>
                <a:latin typeface="Calibri" panose="020F0502020204030204" pitchFamily="34" charset="0"/>
              </a:rPr>
              <a:t>Структура дебиторской </a:t>
            </a:r>
            <a:r>
              <a:rPr lang="ru-RU" altLang="ru-RU" sz="900">
                <a:solidFill>
                  <a:prstClr val="black"/>
                </a:solidFill>
                <a:latin typeface="Calibri" panose="020F0502020204030204" pitchFamily="34" charset="0"/>
              </a:rPr>
              <a:t>задолженности</a:t>
            </a:r>
            <a:r>
              <a:rPr lang="ru-RU" altLang="ru-RU" sz="800">
                <a:solidFill>
                  <a:prstClr val="black"/>
                </a:solidFill>
                <a:latin typeface="Calibri" panose="020F0502020204030204" pitchFamily="34" charset="0"/>
              </a:rPr>
              <a:t> на 31.05.21г.</a:t>
            </a:r>
          </a:p>
        </p:txBody>
      </p:sp>
      <p:graphicFrame>
        <p:nvGraphicFramePr>
          <p:cNvPr id="15364" name="Диаграмма 8"/>
          <p:cNvGraphicFramePr>
            <a:graphicFrameLocks/>
          </p:cNvGraphicFramePr>
          <p:nvPr/>
        </p:nvGraphicFramePr>
        <p:xfrm>
          <a:off x="5895975" y="989013"/>
          <a:ext cx="3089275" cy="254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Диаграмма" r:id="rId4" imgW="3090940" imgH="2548349" progId="Excel.Chart.8">
                  <p:embed/>
                </p:oleObj>
              </mc:Choice>
              <mc:Fallback>
                <p:oleObj name="Диаграмма" r:id="rId4" imgW="3090940" imgH="254834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5975" y="989013"/>
                        <a:ext cx="3089275" cy="254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63713" y="3617913"/>
          <a:ext cx="5854700" cy="2619529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4476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1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ГП+ЭСК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20"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Январь-декабрь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99,07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99,09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-0,02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(п.п)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4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2021 год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-6,9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103,1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8,0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105,1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Январь-май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endParaRPr lang="ru-RU" sz="900" b="1" i="0" u="none" strike="noStrike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1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900" b="1" i="0" u="none" strike="noStrike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1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9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1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ru-RU" sz="900" b="1" i="0" u="none" strike="noStrike" dirty="0"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7620" marT="761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2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 год (Оперативно)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год (Факт)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 (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п.п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76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Июнь </a:t>
                      </a:r>
                    </a:p>
                  </a:txBody>
                  <a:tcPr marR="7620" marT="761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</a:t>
                      </a:r>
                    </a:p>
                  </a:txBody>
                  <a:tcPr marL="7620" marR="7620" marT="761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-0,3</a:t>
                      </a:r>
                    </a:p>
                  </a:txBody>
                  <a:tcPr marL="7620" marR="7620" marT="761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453" name="Диаграмма 8"/>
          <p:cNvGraphicFramePr>
            <a:graphicFrameLocks/>
          </p:cNvGraphicFramePr>
          <p:nvPr/>
        </p:nvGraphicFramePr>
        <p:xfrm>
          <a:off x="344488" y="766763"/>
          <a:ext cx="5872162" cy="281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Диаграмма" r:id="rId6" imgW="5877053" imgH="2828789" progId="Excel.Chart.8">
                  <p:embed/>
                </p:oleObj>
              </mc:Choice>
              <mc:Fallback>
                <p:oleObj name="Диаграмма" r:id="rId6" imgW="5877053" imgH="282878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766763"/>
                        <a:ext cx="5872162" cy="2817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A4049AC-51A4-440E-AAB5-5171A027502A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7411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2021 году по Федеральным округам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z="120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972262"/>
              </p:ext>
            </p:extLst>
          </p:nvPr>
        </p:nvGraphicFramePr>
        <p:xfrm>
          <a:off x="433388" y="765175"/>
          <a:ext cx="7796214" cy="3009902"/>
        </p:xfrm>
        <a:graphic>
          <a:graphicData uri="http://schemas.openxmlformats.org/drawingml/2006/table">
            <a:tbl>
              <a:tblPr/>
              <a:tblGrid>
                <a:gridCol w="2137674"/>
                <a:gridCol w="565854"/>
                <a:gridCol w="565854"/>
                <a:gridCol w="565854"/>
                <a:gridCol w="565854"/>
                <a:gridCol w="565854"/>
                <a:gridCol w="565854"/>
                <a:gridCol w="565854"/>
                <a:gridCol w="565854"/>
                <a:gridCol w="565854"/>
                <a:gridCol w="565854"/>
              </a:tblGrid>
              <a:tr h="57409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31.05,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70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15,9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-0,6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-0,04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12,4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10,9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870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35,8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32,3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27,5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24,5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870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45,4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44,4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31,2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29,0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24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65,8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60,6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61,3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57,4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24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Южный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25,7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22,7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100,8%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-3,2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-0,05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-0,14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29,7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24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0,18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0,71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36,0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32,1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24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76,9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0,11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66,0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69,7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24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35,6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31,5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28,3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624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Итого</a:t>
                      </a:r>
                    </a:p>
                  </a:txBody>
                  <a:tcPr marL="834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318,3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289,1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292,5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279,1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699511"/>
              </p:ext>
            </p:extLst>
          </p:nvPr>
        </p:nvGraphicFramePr>
        <p:xfrm>
          <a:off x="433388" y="3990975"/>
          <a:ext cx="7796215" cy="2109378"/>
        </p:xfrm>
        <a:graphic>
          <a:graphicData uri="http://schemas.openxmlformats.org/drawingml/2006/table">
            <a:tbl>
              <a:tblPr/>
              <a:tblGrid>
                <a:gridCol w="2137675"/>
                <a:gridCol w="565854"/>
                <a:gridCol w="565854"/>
                <a:gridCol w="565854"/>
                <a:gridCol w="565854"/>
                <a:gridCol w="565854"/>
                <a:gridCol w="565854"/>
                <a:gridCol w="565854"/>
                <a:gridCol w="565854"/>
                <a:gridCol w="565854"/>
                <a:gridCol w="565854"/>
              </a:tblGrid>
              <a:tr h="74872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Группа потребителей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Среднемесячная ТП,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расчетов, %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Прирост / снижение задолженности,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Относительный прирост</a:t>
                      </a:r>
                      <a:b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 на 31.05, млрд.₽</a:t>
                      </a:r>
                      <a:b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(2021/2020)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91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Промышленные потребители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98,0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52,6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54,0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81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Непромышленные потребители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140,1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124,4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8,6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0,07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158,1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146,0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81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Бюджетные потребители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23,0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20,0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106,7%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-2,9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-6,6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-0,33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7,6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81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Сельхозтоваропроизводители</a:t>
                      </a:r>
                      <a:endParaRPr lang="ru-RU" sz="9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7,8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6,7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-0,5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-0,15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-0,08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81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Население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44,8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40,1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14,3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0,09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0,36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70,8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68,9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81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Всего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318,3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289,1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99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6955" marR="69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5,5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16,3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0,02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0,06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292,5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</a:rPr>
                        <a:t>279,1</a:t>
                      </a:r>
                    </a:p>
                  </a:txBody>
                  <a:tcPr marL="6955" marR="83455" marT="6957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81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17090</TotalTime>
  <Words>795</Words>
  <Application>Microsoft Office PowerPoint</Application>
  <PresentationFormat>Экран (4:3)</PresentationFormat>
  <Paragraphs>486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MS PGothic</vt:lpstr>
      <vt:lpstr>MS PGothic</vt:lpstr>
      <vt:lpstr>Arial</vt:lpstr>
      <vt:lpstr>Calibri</vt:lpstr>
      <vt:lpstr>Verdana</vt:lpstr>
      <vt:lpstr>1_Тема Office</vt:lpstr>
      <vt:lpstr>8_Тема Office</vt:lpstr>
      <vt:lpstr>9_Тема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Фролов Алексей Алексеевич</cp:lastModifiedBy>
  <cp:revision>1045</cp:revision>
  <cp:lastPrinted>2020-03-13T08:27:23Z</cp:lastPrinted>
  <dcterms:created xsi:type="dcterms:W3CDTF">2019-08-06T07:19:04Z</dcterms:created>
  <dcterms:modified xsi:type="dcterms:W3CDTF">2021-07-12T07:30:56Z</dcterms:modified>
</cp:coreProperties>
</file>