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 varScale="1">
        <p:scale>
          <a:sx n="97" d="100"/>
          <a:sy n="97" d="100"/>
        </p:scale>
        <p:origin x="7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4;&#1050;&#1058;&#1071;&#1041;&#1056;&#1068;\&#1064;&#1040;&#1041;&#1051;&#1054;&#1053;%20&#1052;&#1086;&#1085;&#1080;&#1090;&#1086;&#1088;&#1080;&#1085;&#1075;%20&#1054;&#1056;&#1069;&#1052;%2031%2010%202020%20&#1055;&#1088;&#1077;&#1089;&#1089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4;&#1050;&#1058;&#1071;&#1041;&#1056;&#1068;\&#1064;&#1040;&#1041;&#1051;&#1054;&#1053;%20&#1052;&#1086;&#1085;&#1080;&#1090;&#1086;&#1088;&#1080;&#1085;&#1075;%20&#1054;&#1056;&#1069;&#1052;%2031%2010%202020%20&#1055;&#1088;&#1077;&#1089;&#1089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4;&#1050;&#1058;&#1071;&#1041;&#1056;&#1068;\&#1064;&#1040;&#1041;&#1051;&#1054;&#1053;%20&#1052;&#1086;&#1085;&#1080;&#1090;&#1086;&#1088;&#1080;&#1085;&#1075;%20&#1054;&#1056;&#1069;&#1052;%2031%2010%202020%20&#1055;&#1088;&#1077;&#1089;&#1089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Динамика!$A$96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596871740157688E-2"/>
                  <c:y val="4.729137575290218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3920760080228106E-2"/>
                  <c:y val="5.8175632021008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0066714486764963E-2"/>
                  <c:y val="5.35404639336403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5075171954095133E-2"/>
                  <c:y val="4.709780954961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033577488948902E-2"/>
                  <c:y val="5.37150121923261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Динамика!$B$91:$L$91</c:f>
              <c:numCache>
                <c:formatCode>[$-419]d\ mmm;@</c:formatCode>
                <c:ptCount val="11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</c:numCache>
            </c:numRef>
          </c:cat>
          <c:val>
            <c:numRef>
              <c:f>Динамика!$B$96:$L$96</c:f>
              <c:numCache>
                <c:formatCode>#,##0</c:formatCode>
                <c:ptCount val="11"/>
                <c:pt idx="0">
                  <c:v>23504.537826100001</c:v>
                </c:pt>
                <c:pt idx="1">
                  <c:v>22518.669632500001</c:v>
                </c:pt>
                <c:pt idx="2">
                  <c:v>22057.980837000003</c:v>
                </c:pt>
                <c:pt idx="3">
                  <c:v>20296.152329719996</c:v>
                </c:pt>
                <c:pt idx="4">
                  <c:v>20162.732532539994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60056.368164070002</c:v>
                </c:pt>
                <c:pt idx="8">
                  <c:v>59597.878227590001</c:v>
                </c:pt>
                <c:pt idx="9">
                  <c:v>59541.182987120003</c:v>
                </c:pt>
                <c:pt idx="10">
                  <c:v>59539.773086809997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Динамика!$A$97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6.0960289461306119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Динамика!$B$91:$L$91</c:f>
              <c:numCache>
                <c:formatCode>[$-419]d\ mmm;@</c:formatCode>
                <c:ptCount val="11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</c:numCache>
            </c:numRef>
          </c:cat>
          <c:val>
            <c:numRef>
              <c:f>Динамика!$B$97:$L$97</c:f>
              <c:numCache>
                <c:formatCode>#,##0</c:formatCode>
                <c:ptCount val="11"/>
                <c:pt idx="0">
                  <c:v>41512.643389960002</c:v>
                </c:pt>
                <c:pt idx="1">
                  <c:v>40526.614303060007</c:v>
                </c:pt>
                <c:pt idx="2">
                  <c:v>40066.819580020005</c:v>
                </c:pt>
                <c:pt idx="3">
                  <c:v>24409.393702649995</c:v>
                </c:pt>
                <c:pt idx="4">
                  <c:v>24331.254461939996</c:v>
                </c:pt>
                <c:pt idx="5">
                  <c:v>24327.708452849995</c:v>
                </c:pt>
                <c:pt idx="6">
                  <c:v>24277.053710789998</c:v>
                </c:pt>
                <c:pt idx="7">
                  <c:v>66623.483252940001</c:v>
                </c:pt>
                <c:pt idx="8">
                  <c:v>66395.811980440005</c:v>
                </c:pt>
                <c:pt idx="9">
                  <c:v>66367.783581890006</c:v>
                </c:pt>
                <c:pt idx="10">
                  <c:v>66367.084836900001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17256"/>
        <c:axId val="119420000"/>
      </c:lineChart>
      <c:catAx>
        <c:axId val="119417256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420000"/>
        <c:crosses val="autoZero"/>
        <c:auto val="0"/>
        <c:lblAlgn val="ctr"/>
        <c:lblOffset val="100"/>
        <c:noMultiLvlLbl val="0"/>
      </c:catAx>
      <c:valAx>
        <c:axId val="119420000"/>
        <c:scaling>
          <c:orientation val="minMax"/>
          <c:max val="70000"/>
          <c:min val="1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19417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Динамика!$A$92</c:f>
              <c:strCache>
                <c:ptCount val="1"/>
                <c:pt idx="0">
                  <c:v>Покупатели ОРЭМ 2019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9993694394315E-2"/>
                  <c:y val="3.268903351200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299993694394315E-2"/>
                  <c:y val="4.726612566907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299993694394315E-2"/>
                  <c:y val="3.754806423102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8650834973840358E-2"/>
                  <c:y val="-3.2605302081865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Динамика!$B$91:$N$91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Динамика!$B$92:$N$92</c:f>
              <c:numCache>
                <c:formatCode>#,##0</c:formatCode>
                <c:ptCount val="13"/>
                <c:pt idx="0">
                  <c:v>74821.681441309993</c:v>
                </c:pt>
                <c:pt idx="1">
                  <c:v>76216.442388990006</c:v>
                </c:pt>
                <c:pt idx="2">
                  <c:v>77187.39760307</c:v>
                </c:pt>
                <c:pt idx="3">
                  <c:v>77853.22925027</c:v>
                </c:pt>
                <c:pt idx="4">
                  <c:v>78367.625302739994</c:v>
                </c:pt>
                <c:pt idx="5">
                  <c:v>76014.980304709999</c:v>
                </c:pt>
                <c:pt idx="6">
                  <c:v>75125.602709519997</c:v>
                </c:pt>
                <c:pt idx="7">
                  <c:v>75663.55453994</c:v>
                </c:pt>
                <c:pt idx="8">
                  <c:v>74918.804701500005</c:v>
                </c:pt>
                <c:pt idx="9">
                  <c:v>75190.520766799993</c:v>
                </c:pt>
                <c:pt idx="10">
                  <c:v>75323.233496750006</c:v>
                </c:pt>
                <c:pt idx="11">
                  <c:v>75784.556176059996</c:v>
                </c:pt>
                <c:pt idx="12">
                  <c:v>76030.240443450006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Динамика!$A$94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9468280780780781E-2"/>
                  <c:y val="3.6676015192262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995756319062989E-2"/>
                  <c:y val="2.884177201134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1921260222048301E-2"/>
                  <c:y val="3.6832506412636294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Динамика!$B$91:$N$91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Динамика!$B$94:$N$94</c:f>
              <c:numCache>
                <c:formatCode>#,##0</c:formatCode>
                <c:ptCount val="13"/>
                <c:pt idx="0">
                  <c:v>76030.240443450006</c:v>
                </c:pt>
                <c:pt idx="1">
                  <c:v>76828.62369547</c:v>
                </c:pt>
                <c:pt idx="2">
                  <c:v>78285.667166950007</c:v>
                </c:pt>
                <c:pt idx="3">
                  <c:v>66851.514439279999</c:v>
                </c:pt>
                <c:pt idx="4">
                  <c:v>68522.316578590006</c:v>
                </c:pt>
                <c:pt idx="5">
                  <c:v>69413.819640290007</c:v>
                </c:pt>
                <c:pt idx="6">
                  <c:v>69615.673143330001</c:v>
                </c:pt>
                <c:pt idx="7">
                  <c:v>69845.367373579997</c:v>
                </c:pt>
                <c:pt idx="8">
                  <c:v>69325.337616789999</c:v>
                </c:pt>
                <c:pt idx="9">
                  <c:v>65737.764438119993</c:v>
                </c:pt>
                <c:pt idx="10">
                  <c:v>65416.486298559998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Динамика!$A$93</c:f>
              <c:strCache>
                <c:ptCount val="1"/>
                <c:pt idx="0">
                  <c:v>Покупатели ОРЭМ 2019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Динамика!$B$91:$N$91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Динамика!$B$93:$N$93</c:f>
              <c:numCache>
                <c:formatCode>#,##0</c:formatCode>
                <c:ptCount val="13"/>
                <c:pt idx="0">
                  <c:v>100278.54304697999</c:v>
                </c:pt>
                <c:pt idx="1">
                  <c:v>101942.96391664</c:v>
                </c:pt>
                <c:pt idx="2">
                  <c:v>103098.1946172</c:v>
                </c:pt>
                <c:pt idx="3">
                  <c:v>103640.72159616</c:v>
                </c:pt>
                <c:pt idx="4">
                  <c:v>104385.20417375999</c:v>
                </c:pt>
                <c:pt idx="5">
                  <c:v>100687.4648512</c:v>
                </c:pt>
                <c:pt idx="6">
                  <c:v>99842.576106309993</c:v>
                </c:pt>
                <c:pt idx="7">
                  <c:v>100015.79675328</c:v>
                </c:pt>
                <c:pt idx="8">
                  <c:v>98994.485035400008</c:v>
                </c:pt>
                <c:pt idx="9">
                  <c:v>99333.16646185999</c:v>
                </c:pt>
                <c:pt idx="10">
                  <c:v>99443.986993430008</c:v>
                </c:pt>
                <c:pt idx="11">
                  <c:v>99231.848056179995</c:v>
                </c:pt>
                <c:pt idx="12">
                  <c:v>98103.664159520005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Динамика!$A$95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38138138138135E-2"/>
                  <c:y val="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7177177177E-2"/>
                  <c:y val="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1452702702702702E-2"/>
                  <c:y val="-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8114991533913956E-2"/>
                  <c:y val="3.525237527926745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085306478339791E-2"/>
                  <c:y val="2.8226469518882767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Динамика!$B$91:$N$91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Динамика!$B$95:$N$95</c:f>
              <c:numCache>
                <c:formatCode>#,##0</c:formatCode>
                <c:ptCount val="13"/>
                <c:pt idx="0">
                  <c:v>98103.664159520005</c:v>
                </c:pt>
                <c:pt idx="1">
                  <c:v>99061.95179336</c:v>
                </c:pt>
                <c:pt idx="2">
                  <c:v>100759.39836785001</c:v>
                </c:pt>
                <c:pt idx="3">
                  <c:v>75217.305588960007</c:v>
                </c:pt>
                <c:pt idx="4">
                  <c:v>77225.760950340002</c:v>
                </c:pt>
                <c:pt idx="5">
                  <c:v>77922.230064060001</c:v>
                </c:pt>
                <c:pt idx="6">
                  <c:v>78603.189763250004</c:v>
                </c:pt>
                <c:pt idx="7">
                  <c:v>78579.441761919996</c:v>
                </c:pt>
                <c:pt idx="8">
                  <c:v>78155.169780109994</c:v>
                </c:pt>
                <c:pt idx="9">
                  <c:v>74311.914631389998</c:v>
                </c:pt>
                <c:pt idx="10">
                  <c:v>73950.295646600003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418040"/>
        <c:axId val="119418432"/>
      </c:lineChart>
      <c:catAx>
        <c:axId val="11941804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418432"/>
        <c:crosses val="autoZero"/>
        <c:auto val="0"/>
        <c:lblAlgn val="ctr"/>
        <c:lblOffset val="100"/>
        <c:noMultiLvlLbl val="0"/>
      </c:catAx>
      <c:valAx>
        <c:axId val="119418432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19418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(9,8%)</c:v>
                </c:pt>
                <c:pt idx="2">
                  <c:v>Северо-западный ФО  (0,9%)</c:v>
                </c:pt>
                <c:pt idx="3">
                  <c:v>Дальневосточный ФО (0,02%)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(84,4%)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3015.6499784900002</c:v>
                </c:pt>
                <c:pt idx="1">
                  <c:v>7247.35586685</c:v>
                </c:pt>
                <c:pt idx="2">
                  <c:v>671.30772018000005</c:v>
                </c:pt>
                <c:pt idx="3">
                  <c:v>16.67670635</c:v>
                </c:pt>
                <c:pt idx="4">
                  <c:v>496.40561414000001</c:v>
                </c:pt>
                <c:pt idx="5">
                  <c:v>50.236126679999998</c:v>
                </c:pt>
                <c:pt idx="6">
                  <c:v>10.340044109999999</c:v>
                </c:pt>
                <c:pt idx="7">
                  <c:v>62442.323589799998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9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7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EFBE29-8AA1-48F0-A6AE-E6B34BE0B7FC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460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AEBC315-4111-4ED2-96DB-9178B6F57625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2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11/9/2020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11/9/2020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2.xls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Excel_97-20034.xls"/><Relationship Id="rId5" Type="http://schemas.openxmlformats.org/officeDocument/2006/relationships/image" Target="../media/image5.png"/><Relationship Id="rId4" Type="http://schemas.openxmlformats.org/officeDocument/2006/relationships/oleObject" Target="../embeddings/_____Microsoft_Excel_97-2003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3183" y="3123190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Динамика задолженности на ОРЭМ в 201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9-2020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 гг.</a:t>
            </a:r>
            <a:endParaRPr lang="ru-RU" sz="1400" b="1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956"/>
              </p:ext>
            </p:extLst>
          </p:nvPr>
        </p:nvGraphicFramePr>
        <p:xfrm>
          <a:off x="6009611" y="1111117"/>
          <a:ext cx="2677189" cy="48264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октябрь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9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0,8</a:t>
                      </a:r>
                      <a:endParaRPr lang="ru-RU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 dirty="0"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октябрь </a:t>
                      </a:r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-24,2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622958"/>
              </p:ext>
            </p:extLst>
          </p:nvPr>
        </p:nvGraphicFramePr>
        <p:xfrm>
          <a:off x="397843" y="4217053"/>
          <a:ext cx="5321333" cy="1926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2201551"/>
              </p:ext>
            </p:extLst>
          </p:nvPr>
        </p:nvGraphicFramePr>
        <p:xfrm>
          <a:off x="397843" y="616603"/>
          <a:ext cx="5311191" cy="3314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47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292901"/>
              </p:ext>
            </p:extLst>
          </p:nvPr>
        </p:nvGraphicFramePr>
        <p:xfrm>
          <a:off x="500117" y="822591"/>
          <a:ext cx="7861300" cy="2593152"/>
        </p:xfrm>
        <a:graphic>
          <a:graphicData uri="http://schemas.openxmlformats.org/drawingml/2006/table">
            <a:tbl>
              <a:tblPr/>
              <a:tblGrid>
                <a:gridCol w="1955800"/>
                <a:gridCol w="914400"/>
                <a:gridCol w="914400"/>
                <a:gridCol w="1333500"/>
                <a:gridCol w="914400"/>
                <a:gridCol w="914400"/>
                <a:gridCol w="914400"/>
              </a:tblGrid>
              <a:tr h="4986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31.10.2020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31.10.2020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31.10.2020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31.10.2019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октябрь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13 836,38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3 015,65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-10 820,73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6 947,91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7 247,36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299,45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-7 544,03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16,68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-1 508,43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1 345,46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496,41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-849,06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134,66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50,24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-84,42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104,04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10,34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-1 784,29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64 304,14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62 442,32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-1 861,81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107,63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98 103,62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73 950,30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-24 153,33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"Россети"*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90 495,12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73 622,04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-16 873,08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370568" y="3763204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*АО «Севкавказэнерго» и ПАО «Дагестанская </a:t>
            </a:r>
            <a:r>
              <a:rPr lang="ru-RU" sz="800" b="0" i="0" u="none" strike="noStrike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энергосбытовая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 компания» лишены статуса субъекта ОРЭМ с 01.04.2020 и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01.07.2020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соответственно и исключены из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группы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«ГП ДЗО ПАО «Россети».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644408"/>
              </p:ext>
            </p:extLst>
          </p:nvPr>
        </p:nvGraphicFramePr>
        <p:xfrm>
          <a:off x="500117" y="3544401"/>
          <a:ext cx="4524375" cy="281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34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FCF738-1598-4153-A2D1-8180FB0C12C4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6180138" y="7540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00">
                <a:latin typeface="Calibri" panose="020F0502020204030204" pitchFamily="34" charset="0"/>
              </a:rPr>
              <a:t>Структура дебиторской задолженности на 30.09.20г.</a:t>
            </a:r>
          </a:p>
        </p:txBody>
      </p:sp>
      <p:graphicFrame>
        <p:nvGraphicFramePr>
          <p:cNvPr id="15365" name="Диаграмма 7"/>
          <p:cNvGraphicFramePr>
            <a:graphicFrameLocks/>
          </p:cNvGraphicFramePr>
          <p:nvPr/>
        </p:nvGraphicFramePr>
        <p:xfrm>
          <a:off x="6034088" y="944563"/>
          <a:ext cx="269240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Диаграмма" r:id="rId4" imgW="2700762" imgH="2255715" progId="Excel.Chart.8">
                  <p:embed/>
                </p:oleObj>
              </mc:Choice>
              <mc:Fallback>
                <p:oleObj name="Диаграмма" r:id="rId4" imgW="2700762" imgH="225571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088" y="944563"/>
                        <a:ext cx="2692400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407175"/>
              </p:ext>
            </p:extLst>
          </p:nvPr>
        </p:nvGraphicFramePr>
        <p:xfrm>
          <a:off x="1765300" y="4077888"/>
          <a:ext cx="5854700" cy="2229245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4899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Сентябрь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Январь-сентябрь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Январь-сентябрь без ГП ДЗО МРСК СК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9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Октябрь (оперативно)</a:t>
                      </a:r>
                    </a:p>
                  </a:txBody>
                  <a:tcPr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7620" marR="7620" marT="7619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441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425284"/>
              </p:ext>
            </p:extLst>
          </p:nvPr>
        </p:nvGraphicFramePr>
        <p:xfrm>
          <a:off x="352425" y="944563"/>
          <a:ext cx="5521325" cy="312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иаграмма" r:id="rId6" imgW="5529551" imgH="3206774" progId="Excel.Chart.8">
                  <p:embed/>
                </p:oleObj>
              </mc:Choice>
              <mc:Fallback>
                <p:oleObj name="Диаграмма" r:id="rId6" imgW="5529551" imgH="320677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944563"/>
                        <a:ext cx="5521325" cy="31234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69334"/>
              </p:ext>
            </p:extLst>
          </p:nvPr>
        </p:nvGraphicFramePr>
        <p:xfrm>
          <a:off x="1889412" y="768533"/>
          <a:ext cx="2458471" cy="585450"/>
        </p:xfrm>
        <a:graphic>
          <a:graphicData uri="http://schemas.openxmlformats.org/drawingml/2006/table">
            <a:tbl>
              <a:tblPr/>
              <a:tblGrid>
                <a:gridCol w="974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16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21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3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29CB725-D19B-4570-8F57-38F77BF246C5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975990"/>
              </p:ext>
            </p:extLst>
          </p:nvPr>
        </p:nvGraphicFramePr>
        <p:xfrm>
          <a:off x="368300" y="998258"/>
          <a:ext cx="8229598" cy="2668308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927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105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в т.ч. списано, млрд.₽</a:t>
                      </a:r>
                      <a:b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30.09, млрд.₽</a:t>
                      </a:r>
                      <a:b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(2020/2019)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0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11,7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55,7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119,9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122,3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158,2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141,0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18,7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19,5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105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38,4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35,2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67,3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030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278,2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279,7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955" marR="69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35,7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32,2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298,6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5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276,8</a:t>
                      </a:r>
                    </a:p>
                  </a:txBody>
                  <a:tcPr marL="6955" marR="83455" marT="695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722" name="Диаграмма 7"/>
          <p:cNvGraphicFramePr>
            <a:graphicFrameLocks/>
          </p:cNvGraphicFramePr>
          <p:nvPr/>
        </p:nvGraphicFramePr>
        <p:xfrm>
          <a:off x="368300" y="4114800"/>
          <a:ext cx="4110038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Диаграмма" r:id="rId4" imgW="4115157" imgH="2145978" progId="Excel.Chart.8">
                  <p:embed/>
                </p:oleObj>
              </mc:Choice>
              <mc:Fallback>
                <p:oleObj name="Диаграмма" r:id="rId4" imgW="4115157" imgH="2145978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114800"/>
                        <a:ext cx="4110038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23" name="Диаграмма 8"/>
          <p:cNvGraphicFramePr>
            <a:graphicFrameLocks/>
          </p:cNvGraphicFramePr>
          <p:nvPr/>
        </p:nvGraphicFramePr>
        <p:xfrm>
          <a:off x="4483100" y="4114800"/>
          <a:ext cx="4283075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Диаграмма" r:id="rId6" imgW="4291956" imgH="2133785" progId="Excel.Chart.8">
                  <p:embed/>
                </p:oleObj>
              </mc:Choice>
              <mc:Fallback>
                <p:oleObj name="Диаграмма" r:id="rId6" imgW="4291956" imgH="213378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4114800"/>
                        <a:ext cx="4283075" cy="212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7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16323</TotalTime>
  <Words>649</Words>
  <Application>Microsoft Office PowerPoint</Application>
  <PresentationFormat>Экран (4:3)</PresentationFormat>
  <Paragraphs>325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Verdana</vt:lpstr>
      <vt:lpstr>1_Тема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Клочков Константин Григорьевич</cp:lastModifiedBy>
  <cp:revision>1020</cp:revision>
  <cp:lastPrinted>2020-03-13T08:27:23Z</cp:lastPrinted>
  <dcterms:created xsi:type="dcterms:W3CDTF">2019-08-06T07:19:04Z</dcterms:created>
  <dcterms:modified xsi:type="dcterms:W3CDTF">2020-11-09T07:22:42Z</dcterms:modified>
</cp:coreProperties>
</file>