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0" r:id="rId1"/>
  </p:sldMasterIdLst>
  <p:notesMasterIdLst>
    <p:notesMasterId r:id="rId18"/>
  </p:notesMasterIdLst>
  <p:handoutMasterIdLst>
    <p:handoutMasterId r:id="rId19"/>
  </p:handoutMasterIdLst>
  <p:sldIdLst>
    <p:sldId id="431" r:id="rId2"/>
    <p:sldId id="467" r:id="rId3"/>
    <p:sldId id="468" r:id="rId4"/>
    <p:sldId id="469" r:id="rId5"/>
    <p:sldId id="470" r:id="rId6"/>
    <p:sldId id="455" r:id="rId7"/>
    <p:sldId id="458" r:id="rId8"/>
    <p:sldId id="448" r:id="rId9"/>
    <p:sldId id="459" r:id="rId10"/>
    <p:sldId id="471" r:id="rId11"/>
    <p:sldId id="457" r:id="rId12"/>
    <p:sldId id="460" r:id="rId13"/>
    <p:sldId id="466" r:id="rId14"/>
    <p:sldId id="462" r:id="rId15"/>
    <p:sldId id="472" r:id="rId16"/>
    <p:sldId id="473" r:id="rId17"/>
  </p:sldIdLst>
  <p:sldSz cx="9144000" cy="6858000" type="screen4x3"/>
  <p:notesSz cx="6781800" cy="9880600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920000"/>
    <a:srgbClr val="E7F1EE"/>
    <a:srgbClr val="00823B"/>
    <a:srgbClr val="01FF74"/>
    <a:srgbClr val="008A3E"/>
    <a:srgbClr val="C7E41C"/>
    <a:srgbClr val="005426"/>
    <a:srgbClr val="000099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404" autoAdjust="0"/>
    <p:restoredTop sz="94660" autoAdjust="0"/>
  </p:normalViewPr>
  <p:slideViewPr>
    <p:cSldViewPr>
      <p:cViewPr varScale="1">
        <p:scale>
          <a:sx n="113" d="100"/>
          <a:sy n="113" d="100"/>
        </p:scale>
        <p:origin x="-183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2022" y="-90"/>
      </p:cViewPr>
      <p:guideLst>
        <p:guide orient="horz" pos="3112"/>
        <p:guide pos="21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 bwMode="auto">
          <a:xfrm>
            <a:off x="1" y="1"/>
            <a:ext cx="2941638" cy="4953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116" tIns="45559" rIns="91116" bIns="45559" numCol="1" anchor="t" anchorCtr="0" compatLnSpc="1">
            <a:prstTxWarp prst="textNoShape">
              <a:avLst/>
            </a:prstTxWarp>
          </a:bodyPr>
          <a:lstStyle>
            <a:lvl1pPr algn="l" defTabSz="91061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 bwMode="auto">
          <a:xfrm>
            <a:off x="3838576" y="1"/>
            <a:ext cx="2941638" cy="4953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116" tIns="45559" rIns="91116" bIns="45559" numCol="1" anchor="t" anchorCtr="0" compatLnSpc="1">
            <a:prstTxWarp prst="textNoShape">
              <a:avLst/>
            </a:prstTxWarp>
          </a:bodyPr>
          <a:lstStyle>
            <a:lvl1pPr algn="r" defTabSz="910611">
              <a:defRPr sz="1200"/>
            </a:lvl1pPr>
          </a:lstStyle>
          <a:p>
            <a:pPr>
              <a:defRPr/>
            </a:pPr>
            <a:fld id="{DB2FB4EE-CC91-4428-BB02-99E4078DE9C2}" type="datetimeFigureOut">
              <a:rPr lang="ru-RU"/>
              <a:pPr>
                <a:defRPr/>
              </a:pPr>
              <a:t>30.06.2015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 bwMode="auto">
          <a:xfrm>
            <a:off x="1" y="9383715"/>
            <a:ext cx="2941638" cy="4953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116" tIns="45559" rIns="91116" bIns="45559" numCol="1" anchor="b" anchorCtr="0" compatLnSpc="1">
            <a:prstTxWarp prst="textNoShape">
              <a:avLst/>
            </a:prstTxWarp>
          </a:bodyPr>
          <a:lstStyle>
            <a:lvl1pPr algn="l" defTabSz="91061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 bwMode="auto">
          <a:xfrm>
            <a:off x="3838576" y="9383715"/>
            <a:ext cx="2941638" cy="4953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116" tIns="45559" rIns="91116" bIns="45559" numCol="1" anchor="b" anchorCtr="0" compatLnSpc="1">
            <a:prstTxWarp prst="textNoShape">
              <a:avLst/>
            </a:prstTxWarp>
          </a:bodyPr>
          <a:lstStyle>
            <a:lvl1pPr algn="r" defTabSz="910611">
              <a:defRPr sz="1200"/>
            </a:lvl1pPr>
          </a:lstStyle>
          <a:p>
            <a:pPr>
              <a:defRPr/>
            </a:pPr>
            <a:fld id="{17DA07D1-50A4-4C7D-99D8-181CD2B50C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010911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1638" cy="4953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116" tIns="45559" rIns="91116" bIns="45559" numCol="1" anchor="t" anchorCtr="0" compatLnSpc="1">
            <a:prstTxWarp prst="textNoShape">
              <a:avLst/>
            </a:prstTxWarp>
          </a:bodyPr>
          <a:lstStyle>
            <a:lvl1pPr algn="l" defTabSz="91061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0165" y="1"/>
            <a:ext cx="2941637" cy="4953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116" tIns="45559" rIns="91116" bIns="45559" numCol="1" anchor="t" anchorCtr="0" compatLnSpc="1">
            <a:prstTxWarp prst="textNoShape">
              <a:avLst/>
            </a:prstTxWarp>
          </a:bodyPr>
          <a:lstStyle>
            <a:lvl1pPr algn="r" defTabSz="91061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1363"/>
            <a:ext cx="4940300" cy="37052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6" y="4694241"/>
            <a:ext cx="4972050" cy="44450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116" tIns="45559" rIns="91116" bIns="455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385302"/>
            <a:ext cx="2941638" cy="4953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116" tIns="45559" rIns="91116" bIns="45559" numCol="1" anchor="b" anchorCtr="0" compatLnSpc="1">
            <a:prstTxWarp prst="textNoShape">
              <a:avLst/>
            </a:prstTxWarp>
          </a:bodyPr>
          <a:lstStyle>
            <a:lvl1pPr algn="l" defTabSz="91061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0165" y="9385302"/>
            <a:ext cx="2941637" cy="4953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116" tIns="45559" rIns="91116" bIns="45559" numCol="1" anchor="b" anchorCtr="0" compatLnSpc="1">
            <a:prstTxWarp prst="textNoShape">
              <a:avLst/>
            </a:prstTxWarp>
          </a:bodyPr>
          <a:lstStyle>
            <a:lvl1pPr algn="r" defTabSz="910611">
              <a:defRPr sz="1200"/>
            </a:lvl1pPr>
          </a:lstStyle>
          <a:p>
            <a:pPr>
              <a:defRPr/>
            </a:pPr>
            <a:fld id="{4BB5A65A-1FF2-4DC9-836F-D79B8466E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38323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20750" y="741363"/>
            <a:ext cx="4941888" cy="3706812"/>
          </a:xfrm>
          <a:ln/>
        </p:spPr>
      </p:sp>
      <p:sp>
        <p:nvSpPr>
          <p:cNvPr id="38915" name="Заметки 2"/>
          <p:cNvSpPr>
            <a:spLocks noGrp="1"/>
          </p:cNvSpPr>
          <p:nvPr>
            <p:ph type="body" idx="1"/>
          </p:nvPr>
        </p:nvSpPr>
        <p:spPr>
          <a:xfrm>
            <a:off x="904875" y="4694239"/>
            <a:ext cx="4972050" cy="4445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003" tIns="45500" rIns="91003" bIns="45500"/>
          <a:lstStyle/>
          <a:p>
            <a:endParaRPr lang="en-US" altLang="ru-RU" smtClean="0"/>
          </a:p>
        </p:txBody>
      </p:sp>
      <p:sp>
        <p:nvSpPr>
          <p:cNvPr id="38916" name="Номер слайда 3"/>
          <p:cNvSpPr txBox="1">
            <a:spLocks noGrp="1"/>
          </p:cNvSpPr>
          <p:nvPr/>
        </p:nvSpPr>
        <p:spPr bwMode="auto">
          <a:xfrm>
            <a:off x="3841751" y="9388476"/>
            <a:ext cx="294005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003" tIns="45500" rIns="91003" bIns="45500" anchor="b"/>
          <a:lstStyle>
            <a:lvl1pPr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DEF9AD4A-60E2-47D7-B6F1-151B480A7806}" type="slidenum">
              <a:rPr lang="en-US" altLang="ru-RU">
                <a:cs typeface="Arial" charset="0"/>
              </a:rPr>
              <a:pPr algn="r" eaLnBrk="1" hangingPunct="1">
                <a:spcBef>
                  <a:spcPct val="0"/>
                </a:spcBef>
              </a:pPr>
              <a:t>2</a:t>
            </a:fld>
            <a:endParaRPr lang="en-US" altLang="ru-RU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004" tIns="45500" rIns="91004" bIns="45500"/>
          <a:lstStyle/>
          <a:p>
            <a:endParaRPr lang="en-US" altLang="ru-RU" smtClean="0"/>
          </a:p>
        </p:txBody>
      </p:sp>
      <p:sp>
        <p:nvSpPr>
          <p:cNvPr id="39940" name="Номер слайда 3"/>
          <p:cNvSpPr txBox="1">
            <a:spLocks noGrp="1"/>
          </p:cNvSpPr>
          <p:nvPr/>
        </p:nvSpPr>
        <p:spPr bwMode="auto">
          <a:xfrm>
            <a:off x="3841751" y="9386888"/>
            <a:ext cx="2940050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004" tIns="45500" rIns="91004" bIns="45500" anchor="b"/>
          <a:lstStyle>
            <a:lvl1pPr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56262E0-58D5-42BD-89E9-4F31A531CBA0}" type="slidenum">
              <a:rPr lang="en-US" altLang="ru-RU">
                <a:cs typeface="Arial" charset="0"/>
              </a:rPr>
              <a:pPr algn="r" eaLnBrk="1" hangingPunct="1">
                <a:spcBef>
                  <a:spcPct val="0"/>
                </a:spcBef>
              </a:pPr>
              <a:t>3</a:t>
            </a:fld>
            <a:endParaRPr lang="en-US" altLang="ru-RU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>
              <a:defRPr/>
            </a:pPr>
            <a:endParaRPr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>
              <a:defRPr/>
            </a:pPr>
            <a:endParaRPr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>
              <a:defRPr/>
            </a:pPr>
            <a:endParaRPr lang="en-US"/>
          </a:p>
        </p:txBody>
      </p:sp>
      <p:sp>
        <p:nvSpPr>
          <p:cNvPr id="7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>
              <a:defRPr/>
            </a:pPr>
            <a:endParaRPr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5575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l">
              <a:defRPr/>
            </a:pPr>
            <a:endParaRPr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l">
              <a:defRPr/>
            </a:pPr>
            <a:endParaRPr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l">
              <a:defRPr/>
            </a:pPr>
            <a:endParaRPr lang="en-US" dirty="0"/>
          </a:p>
        </p:txBody>
      </p:sp>
      <p:grpSp>
        <p:nvGrpSpPr>
          <p:cNvPr id="13" name="Группа 231"/>
          <p:cNvGrpSpPr>
            <a:grpSpLocks/>
          </p:cNvGrpSpPr>
          <p:nvPr/>
        </p:nvGrpSpPr>
        <p:grpSpPr bwMode="auto">
          <a:xfrm>
            <a:off x="346075" y="363538"/>
            <a:ext cx="4154488" cy="1789112"/>
            <a:chOff x="346075" y="363538"/>
            <a:chExt cx="4154488" cy="1789113"/>
          </a:xfrm>
        </p:grpSpPr>
        <p:sp>
          <p:nvSpPr>
            <p:cNvPr id="14" name="AutoShape 8"/>
            <p:cNvSpPr>
              <a:spLocks noChangeAspect="1" noChangeArrowheads="1" noTextEdit="1"/>
            </p:cNvSpPr>
            <p:nvPr userDrawn="1"/>
          </p:nvSpPr>
          <p:spPr bwMode="auto">
            <a:xfrm>
              <a:off x="346075" y="366713"/>
              <a:ext cx="4154488" cy="17859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Freeform 10"/>
            <p:cNvSpPr>
              <a:spLocks/>
            </p:cNvSpPr>
            <p:nvPr userDrawn="1"/>
          </p:nvSpPr>
          <p:spPr bwMode="auto">
            <a:xfrm>
              <a:off x="355600" y="990600"/>
              <a:ext cx="100013" cy="123825"/>
            </a:xfrm>
            <a:custGeom>
              <a:avLst/>
              <a:gdLst>
                <a:gd name="T0" fmla="*/ 0 w 63"/>
                <a:gd name="T1" fmla="*/ 0 h 78"/>
                <a:gd name="T2" fmla="*/ 63 w 63"/>
                <a:gd name="T3" fmla="*/ 0 h 78"/>
                <a:gd name="T4" fmla="*/ 63 w 63"/>
                <a:gd name="T5" fmla="*/ 78 h 78"/>
                <a:gd name="T6" fmla="*/ 53 w 63"/>
                <a:gd name="T7" fmla="*/ 78 h 78"/>
                <a:gd name="T8" fmla="*/ 53 w 63"/>
                <a:gd name="T9" fmla="*/ 11 h 78"/>
                <a:gd name="T10" fmla="*/ 10 w 63"/>
                <a:gd name="T11" fmla="*/ 11 h 78"/>
                <a:gd name="T12" fmla="*/ 10 w 63"/>
                <a:gd name="T13" fmla="*/ 78 h 78"/>
                <a:gd name="T14" fmla="*/ 0 w 63"/>
                <a:gd name="T15" fmla="*/ 78 h 78"/>
                <a:gd name="T16" fmla="*/ 0 w 63"/>
                <a:gd name="T17" fmla="*/ 0 h 7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63" h="78">
                  <a:moveTo>
                    <a:pt x="0" y="0"/>
                  </a:moveTo>
                  <a:lnTo>
                    <a:pt x="63" y="0"/>
                  </a:lnTo>
                  <a:lnTo>
                    <a:pt x="63" y="78"/>
                  </a:lnTo>
                  <a:lnTo>
                    <a:pt x="53" y="78"/>
                  </a:lnTo>
                  <a:lnTo>
                    <a:pt x="53" y="11"/>
                  </a:lnTo>
                  <a:lnTo>
                    <a:pt x="10" y="11"/>
                  </a:lnTo>
                  <a:lnTo>
                    <a:pt x="10" y="78"/>
                  </a:lnTo>
                  <a:lnTo>
                    <a:pt x="0" y="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Freeform 11"/>
            <p:cNvSpPr>
              <a:spLocks noEditPoints="1"/>
            </p:cNvSpPr>
            <p:nvPr userDrawn="1"/>
          </p:nvSpPr>
          <p:spPr bwMode="auto">
            <a:xfrm>
              <a:off x="485775" y="987425"/>
              <a:ext cx="125413" cy="127000"/>
            </a:xfrm>
            <a:custGeom>
              <a:avLst/>
              <a:gdLst>
                <a:gd name="T0" fmla="*/ 0 w 39"/>
                <a:gd name="T1" fmla="*/ 20 h 39"/>
                <a:gd name="T2" fmla="*/ 19 w 39"/>
                <a:gd name="T3" fmla="*/ 0 h 39"/>
                <a:gd name="T4" fmla="*/ 39 w 39"/>
                <a:gd name="T5" fmla="*/ 20 h 39"/>
                <a:gd name="T6" fmla="*/ 19 w 39"/>
                <a:gd name="T7" fmla="*/ 39 h 39"/>
                <a:gd name="T8" fmla="*/ 0 w 39"/>
                <a:gd name="T9" fmla="*/ 20 h 39"/>
                <a:gd name="T10" fmla="*/ 33 w 39"/>
                <a:gd name="T11" fmla="*/ 20 h 39"/>
                <a:gd name="T12" fmla="*/ 19 w 39"/>
                <a:gd name="T13" fmla="*/ 5 h 39"/>
                <a:gd name="T14" fmla="*/ 5 w 39"/>
                <a:gd name="T15" fmla="*/ 20 h 39"/>
                <a:gd name="T16" fmla="*/ 19 w 39"/>
                <a:gd name="T17" fmla="*/ 35 h 39"/>
                <a:gd name="T18" fmla="*/ 33 w 39"/>
                <a:gd name="T19" fmla="*/ 20 h 3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9" h="39">
                  <a:moveTo>
                    <a:pt x="0" y="20"/>
                  </a:moveTo>
                  <a:cubicBezTo>
                    <a:pt x="0" y="10"/>
                    <a:pt x="7" y="0"/>
                    <a:pt x="19" y="0"/>
                  </a:cubicBezTo>
                  <a:cubicBezTo>
                    <a:pt x="32" y="0"/>
                    <a:pt x="39" y="10"/>
                    <a:pt x="39" y="20"/>
                  </a:cubicBezTo>
                  <a:cubicBezTo>
                    <a:pt x="39" y="30"/>
                    <a:pt x="32" y="39"/>
                    <a:pt x="19" y="39"/>
                  </a:cubicBezTo>
                  <a:cubicBezTo>
                    <a:pt x="7" y="39"/>
                    <a:pt x="0" y="30"/>
                    <a:pt x="0" y="20"/>
                  </a:cubicBezTo>
                  <a:close/>
                  <a:moveTo>
                    <a:pt x="33" y="20"/>
                  </a:moveTo>
                  <a:cubicBezTo>
                    <a:pt x="33" y="12"/>
                    <a:pt x="28" y="5"/>
                    <a:pt x="19" y="5"/>
                  </a:cubicBezTo>
                  <a:cubicBezTo>
                    <a:pt x="10" y="5"/>
                    <a:pt x="5" y="12"/>
                    <a:pt x="5" y="20"/>
                  </a:cubicBezTo>
                  <a:cubicBezTo>
                    <a:pt x="5" y="28"/>
                    <a:pt x="10" y="35"/>
                    <a:pt x="19" y="35"/>
                  </a:cubicBezTo>
                  <a:cubicBezTo>
                    <a:pt x="28" y="35"/>
                    <a:pt x="33" y="28"/>
                    <a:pt x="33" y="20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Freeform 12"/>
            <p:cNvSpPr>
              <a:spLocks noEditPoints="1"/>
            </p:cNvSpPr>
            <p:nvPr userDrawn="1"/>
          </p:nvSpPr>
          <p:spPr bwMode="auto">
            <a:xfrm>
              <a:off x="695325" y="987425"/>
              <a:ext cx="130175" cy="127000"/>
            </a:xfrm>
            <a:custGeom>
              <a:avLst/>
              <a:gdLst>
                <a:gd name="T0" fmla="*/ 0 w 40"/>
                <a:gd name="T1" fmla="*/ 20 h 39"/>
                <a:gd name="T2" fmla="*/ 20 w 40"/>
                <a:gd name="T3" fmla="*/ 0 h 39"/>
                <a:gd name="T4" fmla="*/ 40 w 40"/>
                <a:gd name="T5" fmla="*/ 20 h 39"/>
                <a:gd name="T6" fmla="*/ 20 w 40"/>
                <a:gd name="T7" fmla="*/ 39 h 39"/>
                <a:gd name="T8" fmla="*/ 0 w 40"/>
                <a:gd name="T9" fmla="*/ 20 h 39"/>
                <a:gd name="T10" fmla="*/ 34 w 40"/>
                <a:gd name="T11" fmla="*/ 20 h 39"/>
                <a:gd name="T12" fmla="*/ 20 w 40"/>
                <a:gd name="T13" fmla="*/ 5 h 39"/>
                <a:gd name="T14" fmla="*/ 6 w 40"/>
                <a:gd name="T15" fmla="*/ 20 h 39"/>
                <a:gd name="T16" fmla="*/ 20 w 40"/>
                <a:gd name="T17" fmla="*/ 35 h 39"/>
                <a:gd name="T18" fmla="*/ 34 w 40"/>
                <a:gd name="T19" fmla="*/ 20 h 3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40" h="39">
                  <a:moveTo>
                    <a:pt x="0" y="20"/>
                  </a:moveTo>
                  <a:cubicBezTo>
                    <a:pt x="0" y="10"/>
                    <a:pt x="8" y="0"/>
                    <a:pt x="20" y="0"/>
                  </a:cubicBezTo>
                  <a:cubicBezTo>
                    <a:pt x="32" y="0"/>
                    <a:pt x="40" y="10"/>
                    <a:pt x="40" y="20"/>
                  </a:cubicBezTo>
                  <a:cubicBezTo>
                    <a:pt x="40" y="30"/>
                    <a:pt x="32" y="39"/>
                    <a:pt x="20" y="39"/>
                  </a:cubicBezTo>
                  <a:cubicBezTo>
                    <a:pt x="8" y="39"/>
                    <a:pt x="0" y="30"/>
                    <a:pt x="0" y="20"/>
                  </a:cubicBezTo>
                  <a:close/>
                  <a:moveTo>
                    <a:pt x="34" y="20"/>
                  </a:moveTo>
                  <a:cubicBezTo>
                    <a:pt x="34" y="12"/>
                    <a:pt x="29" y="5"/>
                    <a:pt x="20" y="5"/>
                  </a:cubicBezTo>
                  <a:cubicBezTo>
                    <a:pt x="11" y="5"/>
                    <a:pt x="6" y="12"/>
                    <a:pt x="6" y="20"/>
                  </a:cubicBezTo>
                  <a:cubicBezTo>
                    <a:pt x="6" y="28"/>
                    <a:pt x="11" y="35"/>
                    <a:pt x="20" y="35"/>
                  </a:cubicBezTo>
                  <a:cubicBezTo>
                    <a:pt x="29" y="35"/>
                    <a:pt x="34" y="28"/>
                    <a:pt x="34" y="20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Freeform 13"/>
            <p:cNvSpPr>
              <a:spLocks noEditPoints="1"/>
            </p:cNvSpPr>
            <p:nvPr userDrawn="1"/>
          </p:nvSpPr>
          <p:spPr bwMode="auto">
            <a:xfrm>
              <a:off x="850900" y="990600"/>
              <a:ext cx="80963" cy="123825"/>
            </a:xfrm>
            <a:custGeom>
              <a:avLst/>
              <a:gdLst>
                <a:gd name="T0" fmla="*/ 0 w 25"/>
                <a:gd name="T1" fmla="*/ 0 h 38"/>
                <a:gd name="T2" fmla="*/ 11 w 25"/>
                <a:gd name="T3" fmla="*/ 0 h 38"/>
                <a:gd name="T4" fmla="*/ 25 w 25"/>
                <a:gd name="T5" fmla="*/ 11 h 38"/>
                <a:gd name="T6" fmla="*/ 10 w 25"/>
                <a:gd name="T7" fmla="*/ 23 h 38"/>
                <a:gd name="T8" fmla="*/ 6 w 25"/>
                <a:gd name="T9" fmla="*/ 23 h 38"/>
                <a:gd name="T10" fmla="*/ 6 w 25"/>
                <a:gd name="T11" fmla="*/ 38 h 38"/>
                <a:gd name="T12" fmla="*/ 0 w 25"/>
                <a:gd name="T13" fmla="*/ 38 h 38"/>
                <a:gd name="T14" fmla="*/ 0 w 25"/>
                <a:gd name="T15" fmla="*/ 0 h 38"/>
                <a:gd name="T16" fmla="*/ 10 w 25"/>
                <a:gd name="T17" fmla="*/ 19 h 38"/>
                <a:gd name="T18" fmla="*/ 20 w 25"/>
                <a:gd name="T19" fmla="*/ 11 h 38"/>
                <a:gd name="T20" fmla="*/ 11 w 25"/>
                <a:gd name="T21" fmla="*/ 5 h 38"/>
                <a:gd name="T22" fmla="*/ 6 w 25"/>
                <a:gd name="T23" fmla="*/ 5 h 38"/>
                <a:gd name="T24" fmla="*/ 6 w 25"/>
                <a:gd name="T25" fmla="*/ 19 h 38"/>
                <a:gd name="T26" fmla="*/ 10 w 25"/>
                <a:gd name="T27" fmla="*/ 19 h 3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5" h="38">
                  <a:moveTo>
                    <a:pt x="0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19" y="0"/>
                    <a:pt x="25" y="4"/>
                    <a:pt x="25" y="11"/>
                  </a:cubicBezTo>
                  <a:cubicBezTo>
                    <a:pt x="25" y="19"/>
                    <a:pt x="20" y="23"/>
                    <a:pt x="10" y="23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6" y="38"/>
                    <a:pt x="6" y="38"/>
                    <a:pt x="6" y="38"/>
                  </a:cubicBezTo>
                  <a:cubicBezTo>
                    <a:pt x="0" y="38"/>
                    <a:pt x="0" y="38"/>
                    <a:pt x="0" y="38"/>
                  </a:cubicBezTo>
                  <a:lnTo>
                    <a:pt x="0" y="0"/>
                  </a:lnTo>
                  <a:close/>
                  <a:moveTo>
                    <a:pt x="10" y="19"/>
                  </a:moveTo>
                  <a:cubicBezTo>
                    <a:pt x="17" y="19"/>
                    <a:pt x="20" y="16"/>
                    <a:pt x="20" y="11"/>
                  </a:cubicBezTo>
                  <a:cubicBezTo>
                    <a:pt x="20" y="7"/>
                    <a:pt x="17" y="5"/>
                    <a:pt x="11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19"/>
                    <a:pt x="6" y="19"/>
                    <a:pt x="6" y="19"/>
                  </a:cubicBezTo>
                  <a:lnTo>
                    <a:pt x="10" y="19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Freeform 14"/>
            <p:cNvSpPr>
              <a:spLocks/>
            </p:cNvSpPr>
            <p:nvPr userDrawn="1"/>
          </p:nvSpPr>
          <p:spPr bwMode="auto">
            <a:xfrm>
              <a:off x="957263" y="990600"/>
              <a:ext cx="71437" cy="123825"/>
            </a:xfrm>
            <a:custGeom>
              <a:avLst/>
              <a:gdLst>
                <a:gd name="T0" fmla="*/ 0 w 45"/>
                <a:gd name="T1" fmla="*/ 0 h 78"/>
                <a:gd name="T2" fmla="*/ 45 w 45"/>
                <a:gd name="T3" fmla="*/ 0 h 78"/>
                <a:gd name="T4" fmla="*/ 45 w 45"/>
                <a:gd name="T5" fmla="*/ 11 h 78"/>
                <a:gd name="T6" fmla="*/ 10 w 45"/>
                <a:gd name="T7" fmla="*/ 11 h 78"/>
                <a:gd name="T8" fmla="*/ 10 w 45"/>
                <a:gd name="T9" fmla="*/ 78 h 78"/>
                <a:gd name="T10" fmla="*/ 0 w 45"/>
                <a:gd name="T11" fmla="*/ 78 h 78"/>
                <a:gd name="T12" fmla="*/ 0 w 45"/>
                <a:gd name="T13" fmla="*/ 0 h 7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5" h="78">
                  <a:moveTo>
                    <a:pt x="0" y="0"/>
                  </a:moveTo>
                  <a:lnTo>
                    <a:pt x="45" y="0"/>
                  </a:lnTo>
                  <a:lnTo>
                    <a:pt x="45" y="11"/>
                  </a:lnTo>
                  <a:lnTo>
                    <a:pt x="10" y="11"/>
                  </a:lnTo>
                  <a:lnTo>
                    <a:pt x="10" y="78"/>
                  </a:lnTo>
                  <a:lnTo>
                    <a:pt x="0" y="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" name="Freeform 15"/>
            <p:cNvSpPr>
              <a:spLocks noEditPoints="1"/>
            </p:cNvSpPr>
            <p:nvPr userDrawn="1"/>
          </p:nvSpPr>
          <p:spPr bwMode="auto">
            <a:xfrm>
              <a:off x="1022350" y="990600"/>
              <a:ext cx="115888" cy="123825"/>
            </a:xfrm>
            <a:custGeom>
              <a:avLst/>
              <a:gdLst>
                <a:gd name="T0" fmla="*/ 15 w 36"/>
                <a:gd name="T1" fmla="*/ 0 h 38"/>
                <a:gd name="T2" fmla="*/ 20 w 36"/>
                <a:gd name="T3" fmla="*/ 0 h 38"/>
                <a:gd name="T4" fmla="*/ 36 w 36"/>
                <a:gd name="T5" fmla="*/ 38 h 38"/>
                <a:gd name="T6" fmla="*/ 30 w 36"/>
                <a:gd name="T7" fmla="*/ 38 h 38"/>
                <a:gd name="T8" fmla="*/ 26 w 36"/>
                <a:gd name="T9" fmla="*/ 29 h 38"/>
                <a:gd name="T10" fmla="*/ 8 w 36"/>
                <a:gd name="T11" fmla="*/ 29 h 38"/>
                <a:gd name="T12" fmla="*/ 5 w 36"/>
                <a:gd name="T13" fmla="*/ 38 h 38"/>
                <a:gd name="T14" fmla="*/ 0 w 36"/>
                <a:gd name="T15" fmla="*/ 38 h 38"/>
                <a:gd name="T16" fmla="*/ 15 w 36"/>
                <a:gd name="T17" fmla="*/ 0 h 38"/>
                <a:gd name="T18" fmla="*/ 25 w 36"/>
                <a:gd name="T19" fmla="*/ 25 h 38"/>
                <a:gd name="T20" fmla="*/ 20 w 36"/>
                <a:gd name="T21" fmla="*/ 12 h 38"/>
                <a:gd name="T22" fmla="*/ 18 w 36"/>
                <a:gd name="T23" fmla="*/ 5 h 38"/>
                <a:gd name="T24" fmla="*/ 17 w 36"/>
                <a:gd name="T25" fmla="*/ 5 h 38"/>
                <a:gd name="T26" fmla="*/ 15 w 36"/>
                <a:gd name="T27" fmla="*/ 12 h 38"/>
                <a:gd name="T28" fmla="*/ 10 w 36"/>
                <a:gd name="T29" fmla="*/ 25 h 38"/>
                <a:gd name="T30" fmla="*/ 25 w 36"/>
                <a:gd name="T31" fmla="*/ 25 h 38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6" h="38">
                  <a:moveTo>
                    <a:pt x="15" y="0"/>
                  </a:moveTo>
                  <a:cubicBezTo>
                    <a:pt x="20" y="0"/>
                    <a:pt x="20" y="0"/>
                    <a:pt x="20" y="0"/>
                  </a:cubicBezTo>
                  <a:cubicBezTo>
                    <a:pt x="36" y="38"/>
                    <a:pt x="36" y="38"/>
                    <a:pt x="36" y="38"/>
                  </a:cubicBezTo>
                  <a:cubicBezTo>
                    <a:pt x="30" y="38"/>
                    <a:pt x="30" y="38"/>
                    <a:pt x="30" y="38"/>
                  </a:cubicBezTo>
                  <a:cubicBezTo>
                    <a:pt x="26" y="29"/>
                    <a:pt x="26" y="29"/>
                    <a:pt x="26" y="29"/>
                  </a:cubicBezTo>
                  <a:cubicBezTo>
                    <a:pt x="8" y="29"/>
                    <a:pt x="8" y="29"/>
                    <a:pt x="8" y="29"/>
                  </a:cubicBezTo>
                  <a:cubicBezTo>
                    <a:pt x="5" y="38"/>
                    <a:pt x="5" y="38"/>
                    <a:pt x="5" y="38"/>
                  </a:cubicBezTo>
                  <a:cubicBezTo>
                    <a:pt x="0" y="38"/>
                    <a:pt x="0" y="38"/>
                    <a:pt x="0" y="38"/>
                  </a:cubicBezTo>
                  <a:lnTo>
                    <a:pt x="15" y="0"/>
                  </a:lnTo>
                  <a:close/>
                  <a:moveTo>
                    <a:pt x="25" y="25"/>
                  </a:moveTo>
                  <a:cubicBezTo>
                    <a:pt x="20" y="12"/>
                    <a:pt x="20" y="12"/>
                    <a:pt x="20" y="12"/>
                  </a:cubicBezTo>
                  <a:cubicBezTo>
                    <a:pt x="19" y="9"/>
                    <a:pt x="18" y="5"/>
                    <a:pt x="18" y="5"/>
                  </a:cubicBezTo>
                  <a:cubicBezTo>
                    <a:pt x="17" y="5"/>
                    <a:pt x="17" y="5"/>
                    <a:pt x="17" y="5"/>
                  </a:cubicBezTo>
                  <a:cubicBezTo>
                    <a:pt x="17" y="5"/>
                    <a:pt x="16" y="9"/>
                    <a:pt x="15" y="12"/>
                  </a:cubicBezTo>
                  <a:cubicBezTo>
                    <a:pt x="10" y="25"/>
                    <a:pt x="10" y="25"/>
                    <a:pt x="10" y="25"/>
                  </a:cubicBezTo>
                  <a:lnTo>
                    <a:pt x="25" y="25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" name="Freeform 16"/>
            <p:cNvSpPr>
              <a:spLocks/>
            </p:cNvSpPr>
            <p:nvPr userDrawn="1"/>
          </p:nvSpPr>
          <p:spPr bwMode="auto">
            <a:xfrm>
              <a:off x="1158875" y="990600"/>
              <a:ext cx="103188" cy="123825"/>
            </a:xfrm>
            <a:custGeom>
              <a:avLst/>
              <a:gdLst>
                <a:gd name="T0" fmla="*/ 0 w 65"/>
                <a:gd name="T1" fmla="*/ 0 h 78"/>
                <a:gd name="T2" fmla="*/ 12 w 65"/>
                <a:gd name="T3" fmla="*/ 0 h 78"/>
                <a:gd name="T4" fmla="*/ 12 w 65"/>
                <a:gd name="T5" fmla="*/ 33 h 78"/>
                <a:gd name="T6" fmla="*/ 55 w 65"/>
                <a:gd name="T7" fmla="*/ 33 h 78"/>
                <a:gd name="T8" fmla="*/ 55 w 65"/>
                <a:gd name="T9" fmla="*/ 0 h 78"/>
                <a:gd name="T10" fmla="*/ 65 w 65"/>
                <a:gd name="T11" fmla="*/ 0 h 78"/>
                <a:gd name="T12" fmla="*/ 65 w 65"/>
                <a:gd name="T13" fmla="*/ 78 h 78"/>
                <a:gd name="T14" fmla="*/ 55 w 65"/>
                <a:gd name="T15" fmla="*/ 78 h 78"/>
                <a:gd name="T16" fmla="*/ 55 w 65"/>
                <a:gd name="T17" fmla="*/ 41 h 78"/>
                <a:gd name="T18" fmla="*/ 12 w 65"/>
                <a:gd name="T19" fmla="*/ 41 h 78"/>
                <a:gd name="T20" fmla="*/ 12 w 65"/>
                <a:gd name="T21" fmla="*/ 78 h 78"/>
                <a:gd name="T22" fmla="*/ 0 w 65"/>
                <a:gd name="T23" fmla="*/ 78 h 78"/>
                <a:gd name="T24" fmla="*/ 0 w 65"/>
                <a:gd name="T25" fmla="*/ 0 h 7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5" h="78">
                  <a:moveTo>
                    <a:pt x="0" y="0"/>
                  </a:moveTo>
                  <a:lnTo>
                    <a:pt x="12" y="0"/>
                  </a:lnTo>
                  <a:lnTo>
                    <a:pt x="12" y="33"/>
                  </a:lnTo>
                  <a:lnTo>
                    <a:pt x="55" y="33"/>
                  </a:lnTo>
                  <a:lnTo>
                    <a:pt x="55" y="0"/>
                  </a:lnTo>
                  <a:lnTo>
                    <a:pt x="65" y="0"/>
                  </a:lnTo>
                  <a:lnTo>
                    <a:pt x="65" y="78"/>
                  </a:lnTo>
                  <a:lnTo>
                    <a:pt x="55" y="78"/>
                  </a:lnTo>
                  <a:lnTo>
                    <a:pt x="55" y="41"/>
                  </a:lnTo>
                  <a:lnTo>
                    <a:pt x="12" y="41"/>
                  </a:lnTo>
                  <a:lnTo>
                    <a:pt x="12" y="78"/>
                  </a:lnTo>
                  <a:lnTo>
                    <a:pt x="0" y="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" name="Freeform 17"/>
            <p:cNvSpPr>
              <a:spLocks/>
            </p:cNvSpPr>
            <p:nvPr userDrawn="1"/>
          </p:nvSpPr>
          <p:spPr bwMode="auto">
            <a:xfrm>
              <a:off x="1296988" y="990600"/>
              <a:ext cx="103187" cy="123825"/>
            </a:xfrm>
            <a:custGeom>
              <a:avLst/>
              <a:gdLst>
                <a:gd name="T0" fmla="*/ 0 w 32"/>
                <a:gd name="T1" fmla="*/ 0 h 38"/>
                <a:gd name="T2" fmla="*/ 5 w 32"/>
                <a:gd name="T3" fmla="*/ 0 h 38"/>
                <a:gd name="T4" fmla="*/ 5 w 32"/>
                <a:gd name="T5" fmla="*/ 25 h 38"/>
                <a:gd name="T6" fmla="*/ 5 w 32"/>
                <a:gd name="T7" fmla="*/ 31 h 38"/>
                <a:gd name="T8" fmla="*/ 5 w 32"/>
                <a:gd name="T9" fmla="*/ 31 h 38"/>
                <a:gd name="T10" fmla="*/ 9 w 32"/>
                <a:gd name="T11" fmla="*/ 25 h 38"/>
                <a:gd name="T12" fmla="*/ 27 w 32"/>
                <a:gd name="T13" fmla="*/ 0 h 38"/>
                <a:gd name="T14" fmla="*/ 32 w 32"/>
                <a:gd name="T15" fmla="*/ 0 h 38"/>
                <a:gd name="T16" fmla="*/ 32 w 32"/>
                <a:gd name="T17" fmla="*/ 38 h 38"/>
                <a:gd name="T18" fmla="*/ 27 w 32"/>
                <a:gd name="T19" fmla="*/ 38 h 38"/>
                <a:gd name="T20" fmla="*/ 27 w 32"/>
                <a:gd name="T21" fmla="*/ 11 h 38"/>
                <a:gd name="T22" fmla="*/ 27 w 32"/>
                <a:gd name="T23" fmla="*/ 6 h 38"/>
                <a:gd name="T24" fmla="*/ 27 w 32"/>
                <a:gd name="T25" fmla="*/ 6 h 38"/>
                <a:gd name="T26" fmla="*/ 24 w 32"/>
                <a:gd name="T27" fmla="*/ 12 h 38"/>
                <a:gd name="T28" fmla="*/ 5 w 32"/>
                <a:gd name="T29" fmla="*/ 38 h 38"/>
                <a:gd name="T30" fmla="*/ 0 w 32"/>
                <a:gd name="T31" fmla="*/ 38 h 38"/>
                <a:gd name="T32" fmla="*/ 0 w 32"/>
                <a:gd name="T33" fmla="*/ 0 h 3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2" h="38">
                  <a:moveTo>
                    <a:pt x="0" y="0"/>
                  </a:moveTo>
                  <a:cubicBezTo>
                    <a:pt x="5" y="0"/>
                    <a:pt x="5" y="0"/>
                    <a:pt x="5" y="0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5" y="28"/>
                    <a:pt x="5" y="31"/>
                    <a:pt x="5" y="31"/>
                  </a:cubicBezTo>
                  <a:cubicBezTo>
                    <a:pt x="5" y="31"/>
                    <a:pt x="5" y="31"/>
                    <a:pt x="5" y="31"/>
                  </a:cubicBezTo>
                  <a:cubicBezTo>
                    <a:pt x="5" y="31"/>
                    <a:pt x="7" y="28"/>
                    <a:pt x="9" y="25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32" y="38"/>
                    <a:pt x="32" y="38"/>
                    <a:pt x="32" y="38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7" y="11"/>
                    <a:pt x="27" y="11"/>
                    <a:pt x="27" y="11"/>
                  </a:cubicBezTo>
                  <a:cubicBezTo>
                    <a:pt x="27" y="9"/>
                    <a:pt x="27" y="6"/>
                    <a:pt x="27" y="6"/>
                  </a:cubicBezTo>
                  <a:cubicBezTo>
                    <a:pt x="27" y="6"/>
                    <a:pt x="27" y="6"/>
                    <a:pt x="27" y="6"/>
                  </a:cubicBezTo>
                  <a:cubicBezTo>
                    <a:pt x="27" y="6"/>
                    <a:pt x="26" y="10"/>
                    <a:pt x="24" y="12"/>
                  </a:cubicBezTo>
                  <a:cubicBezTo>
                    <a:pt x="5" y="38"/>
                    <a:pt x="5" y="38"/>
                    <a:pt x="5" y="38"/>
                  </a:cubicBezTo>
                  <a:cubicBezTo>
                    <a:pt x="0" y="38"/>
                    <a:pt x="0" y="38"/>
                    <a:pt x="0" y="38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" name="Freeform 18"/>
            <p:cNvSpPr>
              <a:spLocks/>
            </p:cNvSpPr>
            <p:nvPr userDrawn="1"/>
          </p:nvSpPr>
          <p:spPr bwMode="auto">
            <a:xfrm>
              <a:off x="1423988" y="987425"/>
              <a:ext cx="84137" cy="127000"/>
            </a:xfrm>
            <a:custGeom>
              <a:avLst/>
              <a:gdLst>
                <a:gd name="T0" fmla="*/ 0 w 26"/>
                <a:gd name="T1" fmla="*/ 36 h 39"/>
                <a:gd name="T2" fmla="*/ 3 w 26"/>
                <a:gd name="T3" fmla="*/ 32 h 39"/>
                <a:gd name="T4" fmla="*/ 12 w 26"/>
                <a:gd name="T5" fmla="*/ 35 h 39"/>
                <a:gd name="T6" fmla="*/ 21 w 26"/>
                <a:gd name="T7" fmla="*/ 28 h 39"/>
                <a:gd name="T8" fmla="*/ 11 w 26"/>
                <a:gd name="T9" fmla="*/ 21 h 39"/>
                <a:gd name="T10" fmla="*/ 7 w 26"/>
                <a:gd name="T11" fmla="*/ 21 h 39"/>
                <a:gd name="T12" fmla="*/ 7 w 26"/>
                <a:gd name="T13" fmla="*/ 17 h 39"/>
                <a:gd name="T14" fmla="*/ 10 w 26"/>
                <a:gd name="T15" fmla="*/ 17 h 39"/>
                <a:gd name="T16" fmla="*/ 19 w 26"/>
                <a:gd name="T17" fmla="*/ 11 h 39"/>
                <a:gd name="T18" fmla="*/ 12 w 26"/>
                <a:gd name="T19" fmla="*/ 5 h 39"/>
                <a:gd name="T20" fmla="*/ 4 w 26"/>
                <a:gd name="T21" fmla="*/ 8 h 39"/>
                <a:gd name="T22" fmla="*/ 2 w 26"/>
                <a:gd name="T23" fmla="*/ 4 h 39"/>
                <a:gd name="T24" fmla="*/ 12 w 26"/>
                <a:gd name="T25" fmla="*/ 0 h 39"/>
                <a:gd name="T26" fmla="*/ 25 w 26"/>
                <a:gd name="T27" fmla="*/ 11 h 39"/>
                <a:gd name="T28" fmla="*/ 18 w 26"/>
                <a:gd name="T29" fmla="*/ 19 h 39"/>
                <a:gd name="T30" fmla="*/ 18 w 26"/>
                <a:gd name="T31" fmla="*/ 19 h 39"/>
                <a:gd name="T32" fmla="*/ 26 w 26"/>
                <a:gd name="T33" fmla="*/ 28 h 39"/>
                <a:gd name="T34" fmla="*/ 12 w 26"/>
                <a:gd name="T35" fmla="*/ 39 h 39"/>
                <a:gd name="T36" fmla="*/ 0 w 26"/>
                <a:gd name="T37" fmla="*/ 36 h 39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26" h="39">
                  <a:moveTo>
                    <a:pt x="0" y="36"/>
                  </a:moveTo>
                  <a:cubicBezTo>
                    <a:pt x="3" y="32"/>
                    <a:pt x="3" y="32"/>
                    <a:pt x="3" y="32"/>
                  </a:cubicBezTo>
                  <a:cubicBezTo>
                    <a:pt x="5" y="34"/>
                    <a:pt x="7" y="35"/>
                    <a:pt x="12" y="35"/>
                  </a:cubicBezTo>
                  <a:cubicBezTo>
                    <a:pt x="17" y="35"/>
                    <a:pt x="21" y="33"/>
                    <a:pt x="21" y="28"/>
                  </a:cubicBezTo>
                  <a:cubicBezTo>
                    <a:pt x="21" y="24"/>
                    <a:pt x="17" y="21"/>
                    <a:pt x="11" y="21"/>
                  </a:cubicBezTo>
                  <a:cubicBezTo>
                    <a:pt x="7" y="21"/>
                    <a:pt x="7" y="21"/>
                    <a:pt x="7" y="21"/>
                  </a:cubicBezTo>
                  <a:cubicBezTo>
                    <a:pt x="7" y="17"/>
                    <a:pt x="7" y="17"/>
                    <a:pt x="7" y="17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16" y="17"/>
                    <a:pt x="19" y="15"/>
                    <a:pt x="19" y="11"/>
                  </a:cubicBezTo>
                  <a:cubicBezTo>
                    <a:pt x="19" y="8"/>
                    <a:pt x="16" y="5"/>
                    <a:pt x="12" y="5"/>
                  </a:cubicBezTo>
                  <a:cubicBezTo>
                    <a:pt x="9" y="5"/>
                    <a:pt x="6" y="6"/>
                    <a:pt x="4" y="8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5" y="2"/>
                    <a:pt x="7" y="0"/>
                    <a:pt x="12" y="0"/>
                  </a:cubicBezTo>
                  <a:cubicBezTo>
                    <a:pt x="19" y="0"/>
                    <a:pt x="25" y="4"/>
                    <a:pt x="25" y="11"/>
                  </a:cubicBezTo>
                  <a:cubicBezTo>
                    <a:pt x="25" y="15"/>
                    <a:pt x="22" y="18"/>
                    <a:pt x="18" y="19"/>
                  </a:cubicBezTo>
                  <a:cubicBezTo>
                    <a:pt x="18" y="19"/>
                    <a:pt x="18" y="19"/>
                    <a:pt x="18" y="19"/>
                  </a:cubicBezTo>
                  <a:cubicBezTo>
                    <a:pt x="22" y="20"/>
                    <a:pt x="26" y="23"/>
                    <a:pt x="26" y="28"/>
                  </a:cubicBezTo>
                  <a:cubicBezTo>
                    <a:pt x="26" y="36"/>
                    <a:pt x="20" y="39"/>
                    <a:pt x="12" y="39"/>
                  </a:cubicBezTo>
                  <a:cubicBezTo>
                    <a:pt x="6" y="39"/>
                    <a:pt x="2" y="38"/>
                    <a:pt x="0" y="36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4" name="Freeform 19"/>
            <p:cNvSpPr>
              <a:spLocks noEditPoints="1"/>
            </p:cNvSpPr>
            <p:nvPr userDrawn="1"/>
          </p:nvSpPr>
          <p:spPr bwMode="auto">
            <a:xfrm>
              <a:off x="1520825" y="990600"/>
              <a:ext cx="115888" cy="123825"/>
            </a:xfrm>
            <a:custGeom>
              <a:avLst/>
              <a:gdLst>
                <a:gd name="T0" fmla="*/ 16 w 36"/>
                <a:gd name="T1" fmla="*/ 0 h 38"/>
                <a:gd name="T2" fmla="*/ 21 w 36"/>
                <a:gd name="T3" fmla="*/ 0 h 38"/>
                <a:gd name="T4" fmla="*/ 36 w 36"/>
                <a:gd name="T5" fmla="*/ 38 h 38"/>
                <a:gd name="T6" fmla="*/ 30 w 36"/>
                <a:gd name="T7" fmla="*/ 38 h 38"/>
                <a:gd name="T8" fmla="*/ 27 w 36"/>
                <a:gd name="T9" fmla="*/ 29 h 38"/>
                <a:gd name="T10" fmla="*/ 9 w 36"/>
                <a:gd name="T11" fmla="*/ 29 h 38"/>
                <a:gd name="T12" fmla="*/ 6 w 36"/>
                <a:gd name="T13" fmla="*/ 38 h 38"/>
                <a:gd name="T14" fmla="*/ 0 w 36"/>
                <a:gd name="T15" fmla="*/ 38 h 38"/>
                <a:gd name="T16" fmla="*/ 16 w 36"/>
                <a:gd name="T17" fmla="*/ 0 h 38"/>
                <a:gd name="T18" fmla="*/ 25 w 36"/>
                <a:gd name="T19" fmla="*/ 25 h 38"/>
                <a:gd name="T20" fmla="*/ 20 w 36"/>
                <a:gd name="T21" fmla="*/ 12 h 38"/>
                <a:gd name="T22" fmla="*/ 18 w 36"/>
                <a:gd name="T23" fmla="*/ 5 h 38"/>
                <a:gd name="T24" fmla="*/ 18 w 36"/>
                <a:gd name="T25" fmla="*/ 5 h 38"/>
                <a:gd name="T26" fmla="*/ 16 w 36"/>
                <a:gd name="T27" fmla="*/ 12 h 38"/>
                <a:gd name="T28" fmla="*/ 11 w 36"/>
                <a:gd name="T29" fmla="*/ 25 h 38"/>
                <a:gd name="T30" fmla="*/ 25 w 36"/>
                <a:gd name="T31" fmla="*/ 25 h 38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6" h="38">
                  <a:moveTo>
                    <a:pt x="16" y="0"/>
                  </a:moveTo>
                  <a:cubicBezTo>
                    <a:pt x="21" y="0"/>
                    <a:pt x="21" y="0"/>
                    <a:pt x="21" y="0"/>
                  </a:cubicBezTo>
                  <a:cubicBezTo>
                    <a:pt x="36" y="38"/>
                    <a:pt x="36" y="38"/>
                    <a:pt x="36" y="38"/>
                  </a:cubicBezTo>
                  <a:cubicBezTo>
                    <a:pt x="30" y="38"/>
                    <a:pt x="30" y="38"/>
                    <a:pt x="30" y="38"/>
                  </a:cubicBezTo>
                  <a:cubicBezTo>
                    <a:pt x="27" y="29"/>
                    <a:pt x="27" y="29"/>
                    <a:pt x="27" y="29"/>
                  </a:cubicBezTo>
                  <a:cubicBezTo>
                    <a:pt x="9" y="29"/>
                    <a:pt x="9" y="29"/>
                    <a:pt x="9" y="29"/>
                  </a:cubicBezTo>
                  <a:cubicBezTo>
                    <a:pt x="6" y="38"/>
                    <a:pt x="6" y="38"/>
                    <a:pt x="6" y="38"/>
                  </a:cubicBezTo>
                  <a:cubicBezTo>
                    <a:pt x="0" y="38"/>
                    <a:pt x="0" y="38"/>
                    <a:pt x="0" y="38"/>
                  </a:cubicBezTo>
                  <a:lnTo>
                    <a:pt x="16" y="0"/>
                  </a:lnTo>
                  <a:close/>
                  <a:moveTo>
                    <a:pt x="25" y="25"/>
                  </a:moveTo>
                  <a:cubicBezTo>
                    <a:pt x="20" y="12"/>
                    <a:pt x="20" y="12"/>
                    <a:pt x="20" y="12"/>
                  </a:cubicBezTo>
                  <a:cubicBezTo>
                    <a:pt x="19" y="9"/>
                    <a:pt x="18" y="5"/>
                    <a:pt x="18" y="5"/>
                  </a:cubicBezTo>
                  <a:cubicBezTo>
                    <a:pt x="18" y="5"/>
                    <a:pt x="18" y="5"/>
                    <a:pt x="18" y="5"/>
                  </a:cubicBezTo>
                  <a:cubicBezTo>
                    <a:pt x="18" y="5"/>
                    <a:pt x="17" y="9"/>
                    <a:pt x="16" y="12"/>
                  </a:cubicBezTo>
                  <a:cubicBezTo>
                    <a:pt x="11" y="25"/>
                    <a:pt x="11" y="25"/>
                    <a:pt x="11" y="25"/>
                  </a:cubicBezTo>
                  <a:lnTo>
                    <a:pt x="25" y="25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5" name="Freeform 20"/>
            <p:cNvSpPr>
              <a:spLocks/>
            </p:cNvSpPr>
            <p:nvPr userDrawn="1"/>
          </p:nvSpPr>
          <p:spPr bwMode="auto">
            <a:xfrm>
              <a:off x="1660525" y="990600"/>
              <a:ext cx="112713" cy="155575"/>
            </a:xfrm>
            <a:custGeom>
              <a:avLst/>
              <a:gdLst>
                <a:gd name="T0" fmla="*/ 59 w 71"/>
                <a:gd name="T1" fmla="*/ 78 h 98"/>
                <a:gd name="T2" fmla="*/ 0 w 71"/>
                <a:gd name="T3" fmla="*/ 78 h 98"/>
                <a:gd name="T4" fmla="*/ 0 w 71"/>
                <a:gd name="T5" fmla="*/ 0 h 98"/>
                <a:gd name="T6" fmla="*/ 10 w 71"/>
                <a:gd name="T7" fmla="*/ 0 h 98"/>
                <a:gd name="T8" fmla="*/ 10 w 71"/>
                <a:gd name="T9" fmla="*/ 68 h 98"/>
                <a:gd name="T10" fmla="*/ 50 w 71"/>
                <a:gd name="T11" fmla="*/ 68 h 98"/>
                <a:gd name="T12" fmla="*/ 50 w 71"/>
                <a:gd name="T13" fmla="*/ 0 h 98"/>
                <a:gd name="T14" fmla="*/ 63 w 71"/>
                <a:gd name="T15" fmla="*/ 0 h 98"/>
                <a:gd name="T16" fmla="*/ 63 w 71"/>
                <a:gd name="T17" fmla="*/ 68 h 98"/>
                <a:gd name="T18" fmla="*/ 71 w 71"/>
                <a:gd name="T19" fmla="*/ 68 h 98"/>
                <a:gd name="T20" fmla="*/ 67 w 71"/>
                <a:gd name="T21" fmla="*/ 98 h 98"/>
                <a:gd name="T22" fmla="*/ 59 w 71"/>
                <a:gd name="T23" fmla="*/ 98 h 98"/>
                <a:gd name="T24" fmla="*/ 59 w 71"/>
                <a:gd name="T25" fmla="*/ 78 h 9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71" h="98">
                  <a:moveTo>
                    <a:pt x="59" y="78"/>
                  </a:moveTo>
                  <a:lnTo>
                    <a:pt x="0" y="78"/>
                  </a:lnTo>
                  <a:lnTo>
                    <a:pt x="0" y="0"/>
                  </a:lnTo>
                  <a:lnTo>
                    <a:pt x="10" y="0"/>
                  </a:lnTo>
                  <a:lnTo>
                    <a:pt x="10" y="68"/>
                  </a:lnTo>
                  <a:lnTo>
                    <a:pt x="50" y="68"/>
                  </a:lnTo>
                  <a:lnTo>
                    <a:pt x="50" y="0"/>
                  </a:lnTo>
                  <a:lnTo>
                    <a:pt x="63" y="0"/>
                  </a:lnTo>
                  <a:lnTo>
                    <a:pt x="63" y="68"/>
                  </a:lnTo>
                  <a:lnTo>
                    <a:pt x="71" y="68"/>
                  </a:lnTo>
                  <a:lnTo>
                    <a:pt x="67" y="98"/>
                  </a:lnTo>
                  <a:lnTo>
                    <a:pt x="59" y="98"/>
                  </a:lnTo>
                  <a:lnTo>
                    <a:pt x="59" y="78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" name="Freeform 21"/>
            <p:cNvSpPr>
              <a:spLocks/>
            </p:cNvSpPr>
            <p:nvPr userDrawn="1"/>
          </p:nvSpPr>
          <p:spPr bwMode="auto">
            <a:xfrm>
              <a:off x="1798638" y="990600"/>
              <a:ext cx="100012" cy="123825"/>
            </a:xfrm>
            <a:custGeom>
              <a:avLst/>
              <a:gdLst>
                <a:gd name="T0" fmla="*/ 0 w 31"/>
                <a:gd name="T1" fmla="*/ 0 h 38"/>
                <a:gd name="T2" fmla="*/ 5 w 31"/>
                <a:gd name="T3" fmla="*/ 0 h 38"/>
                <a:gd name="T4" fmla="*/ 5 w 31"/>
                <a:gd name="T5" fmla="*/ 25 h 38"/>
                <a:gd name="T6" fmla="*/ 4 w 31"/>
                <a:gd name="T7" fmla="*/ 31 h 38"/>
                <a:gd name="T8" fmla="*/ 4 w 31"/>
                <a:gd name="T9" fmla="*/ 31 h 38"/>
                <a:gd name="T10" fmla="*/ 8 w 31"/>
                <a:gd name="T11" fmla="*/ 25 h 38"/>
                <a:gd name="T12" fmla="*/ 26 w 31"/>
                <a:gd name="T13" fmla="*/ 0 h 38"/>
                <a:gd name="T14" fmla="*/ 31 w 31"/>
                <a:gd name="T15" fmla="*/ 0 h 38"/>
                <a:gd name="T16" fmla="*/ 31 w 31"/>
                <a:gd name="T17" fmla="*/ 38 h 38"/>
                <a:gd name="T18" fmla="*/ 26 w 31"/>
                <a:gd name="T19" fmla="*/ 38 h 38"/>
                <a:gd name="T20" fmla="*/ 26 w 31"/>
                <a:gd name="T21" fmla="*/ 11 h 38"/>
                <a:gd name="T22" fmla="*/ 26 w 31"/>
                <a:gd name="T23" fmla="*/ 6 h 38"/>
                <a:gd name="T24" fmla="*/ 26 w 31"/>
                <a:gd name="T25" fmla="*/ 6 h 38"/>
                <a:gd name="T26" fmla="*/ 23 w 31"/>
                <a:gd name="T27" fmla="*/ 12 h 38"/>
                <a:gd name="T28" fmla="*/ 5 w 31"/>
                <a:gd name="T29" fmla="*/ 38 h 38"/>
                <a:gd name="T30" fmla="*/ 0 w 31"/>
                <a:gd name="T31" fmla="*/ 38 h 38"/>
                <a:gd name="T32" fmla="*/ 0 w 31"/>
                <a:gd name="T33" fmla="*/ 0 h 3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1" h="38">
                  <a:moveTo>
                    <a:pt x="0" y="0"/>
                  </a:moveTo>
                  <a:cubicBezTo>
                    <a:pt x="5" y="0"/>
                    <a:pt x="5" y="0"/>
                    <a:pt x="5" y="0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5" y="28"/>
                    <a:pt x="4" y="31"/>
                    <a:pt x="4" y="31"/>
                  </a:cubicBezTo>
                  <a:cubicBezTo>
                    <a:pt x="4" y="31"/>
                    <a:pt x="4" y="31"/>
                    <a:pt x="4" y="31"/>
                  </a:cubicBezTo>
                  <a:cubicBezTo>
                    <a:pt x="4" y="31"/>
                    <a:pt x="6" y="28"/>
                    <a:pt x="8" y="25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31" y="38"/>
                    <a:pt x="31" y="38"/>
                    <a:pt x="31" y="38"/>
                  </a:cubicBezTo>
                  <a:cubicBezTo>
                    <a:pt x="26" y="38"/>
                    <a:pt x="26" y="38"/>
                    <a:pt x="26" y="38"/>
                  </a:cubicBezTo>
                  <a:cubicBezTo>
                    <a:pt x="26" y="11"/>
                    <a:pt x="26" y="11"/>
                    <a:pt x="26" y="11"/>
                  </a:cubicBezTo>
                  <a:cubicBezTo>
                    <a:pt x="26" y="9"/>
                    <a:pt x="26" y="6"/>
                    <a:pt x="26" y="6"/>
                  </a:cubicBezTo>
                  <a:cubicBezTo>
                    <a:pt x="26" y="6"/>
                    <a:pt x="26" y="6"/>
                    <a:pt x="26" y="6"/>
                  </a:cubicBezTo>
                  <a:cubicBezTo>
                    <a:pt x="26" y="6"/>
                    <a:pt x="25" y="10"/>
                    <a:pt x="23" y="12"/>
                  </a:cubicBezTo>
                  <a:cubicBezTo>
                    <a:pt x="5" y="38"/>
                    <a:pt x="5" y="38"/>
                    <a:pt x="5" y="38"/>
                  </a:cubicBezTo>
                  <a:cubicBezTo>
                    <a:pt x="0" y="38"/>
                    <a:pt x="0" y="38"/>
                    <a:pt x="0" y="38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7" name="Freeform 22"/>
            <p:cNvSpPr>
              <a:spLocks/>
            </p:cNvSpPr>
            <p:nvPr userDrawn="1"/>
          </p:nvSpPr>
          <p:spPr bwMode="auto">
            <a:xfrm>
              <a:off x="1935163" y="990600"/>
              <a:ext cx="103187" cy="123825"/>
            </a:xfrm>
            <a:custGeom>
              <a:avLst/>
              <a:gdLst>
                <a:gd name="T0" fmla="*/ 0 w 32"/>
                <a:gd name="T1" fmla="*/ 0 h 38"/>
                <a:gd name="T2" fmla="*/ 5 w 32"/>
                <a:gd name="T3" fmla="*/ 0 h 38"/>
                <a:gd name="T4" fmla="*/ 5 w 32"/>
                <a:gd name="T5" fmla="*/ 25 h 38"/>
                <a:gd name="T6" fmla="*/ 5 w 32"/>
                <a:gd name="T7" fmla="*/ 31 h 38"/>
                <a:gd name="T8" fmla="*/ 5 w 32"/>
                <a:gd name="T9" fmla="*/ 31 h 38"/>
                <a:gd name="T10" fmla="*/ 9 w 32"/>
                <a:gd name="T11" fmla="*/ 25 h 38"/>
                <a:gd name="T12" fmla="*/ 26 w 32"/>
                <a:gd name="T13" fmla="*/ 0 h 38"/>
                <a:gd name="T14" fmla="*/ 32 w 32"/>
                <a:gd name="T15" fmla="*/ 0 h 38"/>
                <a:gd name="T16" fmla="*/ 32 w 32"/>
                <a:gd name="T17" fmla="*/ 38 h 38"/>
                <a:gd name="T18" fmla="*/ 27 w 32"/>
                <a:gd name="T19" fmla="*/ 38 h 38"/>
                <a:gd name="T20" fmla="*/ 27 w 32"/>
                <a:gd name="T21" fmla="*/ 11 h 38"/>
                <a:gd name="T22" fmla="*/ 27 w 32"/>
                <a:gd name="T23" fmla="*/ 6 h 38"/>
                <a:gd name="T24" fmla="*/ 27 w 32"/>
                <a:gd name="T25" fmla="*/ 6 h 38"/>
                <a:gd name="T26" fmla="*/ 24 w 32"/>
                <a:gd name="T27" fmla="*/ 12 h 38"/>
                <a:gd name="T28" fmla="*/ 5 w 32"/>
                <a:gd name="T29" fmla="*/ 38 h 38"/>
                <a:gd name="T30" fmla="*/ 0 w 32"/>
                <a:gd name="T31" fmla="*/ 38 h 38"/>
                <a:gd name="T32" fmla="*/ 0 w 32"/>
                <a:gd name="T33" fmla="*/ 0 h 3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2" h="38">
                  <a:moveTo>
                    <a:pt x="0" y="0"/>
                  </a:moveTo>
                  <a:cubicBezTo>
                    <a:pt x="5" y="0"/>
                    <a:pt x="5" y="0"/>
                    <a:pt x="5" y="0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5" y="28"/>
                    <a:pt x="5" y="31"/>
                    <a:pt x="5" y="31"/>
                  </a:cubicBezTo>
                  <a:cubicBezTo>
                    <a:pt x="5" y="31"/>
                    <a:pt x="5" y="31"/>
                    <a:pt x="5" y="31"/>
                  </a:cubicBezTo>
                  <a:cubicBezTo>
                    <a:pt x="5" y="31"/>
                    <a:pt x="7" y="28"/>
                    <a:pt x="9" y="25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32" y="38"/>
                    <a:pt x="32" y="38"/>
                    <a:pt x="32" y="38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7" y="11"/>
                    <a:pt x="27" y="11"/>
                    <a:pt x="27" y="11"/>
                  </a:cubicBezTo>
                  <a:cubicBezTo>
                    <a:pt x="27" y="9"/>
                    <a:pt x="27" y="6"/>
                    <a:pt x="27" y="6"/>
                  </a:cubicBezTo>
                  <a:cubicBezTo>
                    <a:pt x="27" y="6"/>
                    <a:pt x="27" y="6"/>
                    <a:pt x="27" y="6"/>
                  </a:cubicBezTo>
                  <a:cubicBezTo>
                    <a:pt x="27" y="6"/>
                    <a:pt x="25" y="10"/>
                    <a:pt x="24" y="12"/>
                  </a:cubicBezTo>
                  <a:cubicBezTo>
                    <a:pt x="5" y="38"/>
                    <a:pt x="5" y="38"/>
                    <a:pt x="5" y="38"/>
                  </a:cubicBezTo>
                  <a:cubicBezTo>
                    <a:pt x="0" y="38"/>
                    <a:pt x="0" y="38"/>
                    <a:pt x="0" y="38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" name="Freeform 23"/>
            <p:cNvSpPr>
              <a:spLocks/>
            </p:cNvSpPr>
            <p:nvPr userDrawn="1"/>
          </p:nvSpPr>
          <p:spPr bwMode="auto">
            <a:xfrm>
              <a:off x="2122488" y="987425"/>
              <a:ext cx="103187" cy="127000"/>
            </a:xfrm>
            <a:custGeom>
              <a:avLst/>
              <a:gdLst>
                <a:gd name="T0" fmla="*/ 0 w 32"/>
                <a:gd name="T1" fmla="*/ 36 h 39"/>
                <a:gd name="T2" fmla="*/ 3 w 32"/>
                <a:gd name="T3" fmla="*/ 32 h 39"/>
                <a:gd name="T4" fmla="*/ 12 w 32"/>
                <a:gd name="T5" fmla="*/ 35 h 39"/>
                <a:gd name="T6" fmla="*/ 26 w 32"/>
                <a:gd name="T7" fmla="*/ 22 h 39"/>
                <a:gd name="T8" fmla="*/ 5 w 32"/>
                <a:gd name="T9" fmla="*/ 22 h 39"/>
                <a:gd name="T10" fmla="*/ 5 w 32"/>
                <a:gd name="T11" fmla="*/ 17 h 39"/>
                <a:gd name="T12" fmla="*/ 26 w 32"/>
                <a:gd name="T13" fmla="*/ 17 h 39"/>
                <a:gd name="T14" fmla="*/ 12 w 32"/>
                <a:gd name="T15" fmla="*/ 5 h 39"/>
                <a:gd name="T16" fmla="*/ 4 w 32"/>
                <a:gd name="T17" fmla="*/ 8 h 39"/>
                <a:gd name="T18" fmla="*/ 1 w 32"/>
                <a:gd name="T19" fmla="*/ 3 h 39"/>
                <a:gd name="T20" fmla="*/ 12 w 32"/>
                <a:gd name="T21" fmla="*/ 0 h 39"/>
                <a:gd name="T22" fmla="*/ 32 w 32"/>
                <a:gd name="T23" fmla="*/ 20 h 39"/>
                <a:gd name="T24" fmla="*/ 12 w 32"/>
                <a:gd name="T25" fmla="*/ 39 h 39"/>
                <a:gd name="T26" fmla="*/ 0 w 32"/>
                <a:gd name="T27" fmla="*/ 36 h 39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32" h="39">
                  <a:moveTo>
                    <a:pt x="0" y="36"/>
                  </a:moveTo>
                  <a:cubicBezTo>
                    <a:pt x="3" y="32"/>
                    <a:pt x="3" y="32"/>
                    <a:pt x="3" y="32"/>
                  </a:cubicBezTo>
                  <a:cubicBezTo>
                    <a:pt x="5" y="33"/>
                    <a:pt x="8" y="35"/>
                    <a:pt x="12" y="35"/>
                  </a:cubicBezTo>
                  <a:cubicBezTo>
                    <a:pt x="21" y="35"/>
                    <a:pt x="26" y="29"/>
                    <a:pt x="26" y="22"/>
                  </a:cubicBezTo>
                  <a:cubicBezTo>
                    <a:pt x="5" y="22"/>
                    <a:pt x="5" y="22"/>
                    <a:pt x="5" y="22"/>
                  </a:cubicBezTo>
                  <a:cubicBezTo>
                    <a:pt x="5" y="17"/>
                    <a:pt x="5" y="17"/>
                    <a:pt x="5" y="17"/>
                  </a:cubicBezTo>
                  <a:cubicBezTo>
                    <a:pt x="26" y="17"/>
                    <a:pt x="26" y="17"/>
                    <a:pt x="26" y="17"/>
                  </a:cubicBezTo>
                  <a:cubicBezTo>
                    <a:pt x="25" y="10"/>
                    <a:pt x="20" y="5"/>
                    <a:pt x="12" y="5"/>
                  </a:cubicBezTo>
                  <a:cubicBezTo>
                    <a:pt x="9" y="5"/>
                    <a:pt x="6" y="6"/>
                    <a:pt x="4" y="8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4" y="2"/>
                    <a:pt x="7" y="0"/>
                    <a:pt x="12" y="0"/>
                  </a:cubicBezTo>
                  <a:cubicBezTo>
                    <a:pt x="25" y="0"/>
                    <a:pt x="32" y="10"/>
                    <a:pt x="32" y="20"/>
                  </a:cubicBezTo>
                  <a:cubicBezTo>
                    <a:pt x="32" y="30"/>
                    <a:pt x="25" y="39"/>
                    <a:pt x="12" y="39"/>
                  </a:cubicBezTo>
                  <a:cubicBezTo>
                    <a:pt x="7" y="39"/>
                    <a:pt x="2" y="37"/>
                    <a:pt x="0" y="36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9" name="Freeform 24"/>
            <p:cNvSpPr>
              <a:spLocks noEditPoints="1"/>
            </p:cNvSpPr>
            <p:nvPr userDrawn="1"/>
          </p:nvSpPr>
          <p:spPr bwMode="auto">
            <a:xfrm>
              <a:off x="2244725" y="990600"/>
              <a:ext cx="133350" cy="123825"/>
            </a:xfrm>
            <a:custGeom>
              <a:avLst/>
              <a:gdLst>
                <a:gd name="T0" fmla="*/ 18 w 41"/>
                <a:gd name="T1" fmla="*/ 35 h 38"/>
                <a:gd name="T2" fmla="*/ 0 w 41"/>
                <a:gd name="T3" fmla="*/ 19 h 38"/>
                <a:gd name="T4" fmla="*/ 18 w 41"/>
                <a:gd name="T5" fmla="*/ 3 h 38"/>
                <a:gd name="T6" fmla="*/ 18 w 41"/>
                <a:gd name="T7" fmla="*/ 0 h 38"/>
                <a:gd name="T8" fmla="*/ 23 w 41"/>
                <a:gd name="T9" fmla="*/ 0 h 38"/>
                <a:gd name="T10" fmla="*/ 23 w 41"/>
                <a:gd name="T11" fmla="*/ 3 h 38"/>
                <a:gd name="T12" fmla="*/ 41 w 41"/>
                <a:gd name="T13" fmla="*/ 19 h 38"/>
                <a:gd name="T14" fmla="*/ 23 w 41"/>
                <a:gd name="T15" fmla="*/ 35 h 38"/>
                <a:gd name="T16" fmla="*/ 23 w 41"/>
                <a:gd name="T17" fmla="*/ 38 h 38"/>
                <a:gd name="T18" fmla="*/ 18 w 41"/>
                <a:gd name="T19" fmla="*/ 38 h 38"/>
                <a:gd name="T20" fmla="*/ 18 w 41"/>
                <a:gd name="T21" fmla="*/ 35 h 38"/>
                <a:gd name="T22" fmla="*/ 18 w 41"/>
                <a:gd name="T23" fmla="*/ 7 h 38"/>
                <a:gd name="T24" fmla="*/ 5 w 41"/>
                <a:gd name="T25" fmla="*/ 19 h 38"/>
                <a:gd name="T26" fmla="*/ 18 w 41"/>
                <a:gd name="T27" fmla="*/ 31 h 38"/>
                <a:gd name="T28" fmla="*/ 18 w 41"/>
                <a:gd name="T29" fmla="*/ 7 h 38"/>
                <a:gd name="T30" fmla="*/ 35 w 41"/>
                <a:gd name="T31" fmla="*/ 19 h 38"/>
                <a:gd name="T32" fmla="*/ 23 w 41"/>
                <a:gd name="T33" fmla="*/ 7 h 38"/>
                <a:gd name="T34" fmla="*/ 23 w 41"/>
                <a:gd name="T35" fmla="*/ 31 h 38"/>
                <a:gd name="T36" fmla="*/ 35 w 41"/>
                <a:gd name="T37" fmla="*/ 19 h 3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41" h="38">
                  <a:moveTo>
                    <a:pt x="18" y="35"/>
                  </a:moveTo>
                  <a:cubicBezTo>
                    <a:pt x="7" y="35"/>
                    <a:pt x="0" y="28"/>
                    <a:pt x="0" y="19"/>
                  </a:cubicBezTo>
                  <a:cubicBezTo>
                    <a:pt x="0" y="10"/>
                    <a:pt x="7" y="3"/>
                    <a:pt x="18" y="3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3"/>
                    <a:pt x="23" y="3"/>
                    <a:pt x="23" y="3"/>
                  </a:cubicBezTo>
                  <a:cubicBezTo>
                    <a:pt x="34" y="3"/>
                    <a:pt x="41" y="10"/>
                    <a:pt x="41" y="19"/>
                  </a:cubicBezTo>
                  <a:cubicBezTo>
                    <a:pt x="41" y="28"/>
                    <a:pt x="34" y="35"/>
                    <a:pt x="23" y="35"/>
                  </a:cubicBezTo>
                  <a:cubicBezTo>
                    <a:pt x="23" y="38"/>
                    <a:pt x="23" y="38"/>
                    <a:pt x="23" y="38"/>
                  </a:cubicBezTo>
                  <a:cubicBezTo>
                    <a:pt x="18" y="38"/>
                    <a:pt x="18" y="38"/>
                    <a:pt x="18" y="38"/>
                  </a:cubicBezTo>
                  <a:lnTo>
                    <a:pt x="18" y="35"/>
                  </a:lnTo>
                  <a:close/>
                  <a:moveTo>
                    <a:pt x="18" y="7"/>
                  </a:moveTo>
                  <a:cubicBezTo>
                    <a:pt x="11" y="8"/>
                    <a:pt x="5" y="12"/>
                    <a:pt x="5" y="19"/>
                  </a:cubicBezTo>
                  <a:cubicBezTo>
                    <a:pt x="5" y="26"/>
                    <a:pt x="10" y="30"/>
                    <a:pt x="18" y="31"/>
                  </a:cubicBezTo>
                  <a:lnTo>
                    <a:pt x="18" y="7"/>
                  </a:lnTo>
                  <a:close/>
                  <a:moveTo>
                    <a:pt x="35" y="19"/>
                  </a:moveTo>
                  <a:cubicBezTo>
                    <a:pt x="35" y="12"/>
                    <a:pt x="30" y="8"/>
                    <a:pt x="23" y="7"/>
                  </a:cubicBezTo>
                  <a:cubicBezTo>
                    <a:pt x="23" y="31"/>
                    <a:pt x="23" y="31"/>
                    <a:pt x="23" y="31"/>
                  </a:cubicBezTo>
                  <a:cubicBezTo>
                    <a:pt x="30" y="30"/>
                    <a:pt x="35" y="26"/>
                    <a:pt x="35" y="19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" name="Freeform 25"/>
            <p:cNvSpPr>
              <a:spLocks noEditPoints="1"/>
            </p:cNvSpPr>
            <p:nvPr userDrawn="1"/>
          </p:nvSpPr>
          <p:spPr bwMode="auto">
            <a:xfrm>
              <a:off x="2397125" y="990600"/>
              <a:ext cx="133350" cy="123825"/>
            </a:xfrm>
            <a:custGeom>
              <a:avLst/>
              <a:gdLst>
                <a:gd name="T0" fmla="*/ 17 w 41"/>
                <a:gd name="T1" fmla="*/ 35 h 38"/>
                <a:gd name="T2" fmla="*/ 0 w 41"/>
                <a:gd name="T3" fmla="*/ 19 h 38"/>
                <a:gd name="T4" fmla="*/ 17 w 41"/>
                <a:gd name="T5" fmla="*/ 3 h 38"/>
                <a:gd name="T6" fmla="*/ 17 w 41"/>
                <a:gd name="T7" fmla="*/ 0 h 38"/>
                <a:gd name="T8" fmla="*/ 23 w 41"/>
                <a:gd name="T9" fmla="*/ 0 h 38"/>
                <a:gd name="T10" fmla="*/ 23 w 41"/>
                <a:gd name="T11" fmla="*/ 3 h 38"/>
                <a:gd name="T12" fmla="*/ 41 w 41"/>
                <a:gd name="T13" fmla="*/ 19 h 38"/>
                <a:gd name="T14" fmla="*/ 23 w 41"/>
                <a:gd name="T15" fmla="*/ 35 h 38"/>
                <a:gd name="T16" fmla="*/ 23 w 41"/>
                <a:gd name="T17" fmla="*/ 38 h 38"/>
                <a:gd name="T18" fmla="*/ 17 w 41"/>
                <a:gd name="T19" fmla="*/ 38 h 38"/>
                <a:gd name="T20" fmla="*/ 17 w 41"/>
                <a:gd name="T21" fmla="*/ 35 h 38"/>
                <a:gd name="T22" fmla="*/ 18 w 41"/>
                <a:gd name="T23" fmla="*/ 7 h 38"/>
                <a:gd name="T24" fmla="*/ 5 w 41"/>
                <a:gd name="T25" fmla="*/ 19 h 38"/>
                <a:gd name="T26" fmla="*/ 18 w 41"/>
                <a:gd name="T27" fmla="*/ 31 h 38"/>
                <a:gd name="T28" fmla="*/ 18 w 41"/>
                <a:gd name="T29" fmla="*/ 7 h 38"/>
                <a:gd name="T30" fmla="*/ 35 w 41"/>
                <a:gd name="T31" fmla="*/ 19 h 38"/>
                <a:gd name="T32" fmla="*/ 23 w 41"/>
                <a:gd name="T33" fmla="*/ 7 h 38"/>
                <a:gd name="T34" fmla="*/ 23 w 41"/>
                <a:gd name="T35" fmla="*/ 31 h 38"/>
                <a:gd name="T36" fmla="*/ 35 w 41"/>
                <a:gd name="T37" fmla="*/ 19 h 3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41" h="38">
                  <a:moveTo>
                    <a:pt x="17" y="35"/>
                  </a:moveTo>
                  <a:cubicBezTo>
                    <a:pt x="7" y="35"/>
                    <a:pt x="0" y="28"/>
                    <a:pt x="0" y="19"/>
                  </a:cubicBezTo>
                  <a:cubicBezTo>
                    <a:pt x="0" y="10"/>
                    <a:pt x="7" y="3"/>
                    <a:pt x="17" y="3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3"/>
                    <a:pt x="23" y="3"/>
                    <a:pt x="23" y="3"/>
                  </a:cubicBezTo>
                  <a:cubicBezTo>
                    <a:pt x="34" y="3"/>
                    <a:pt x="41" y="10"/>
                    <a:pt x="41" y="19"/>
                  </a:cubicBezTo>
                  <a:cubicBezTo>
                    <a:pt x="41" y="28"/>
                    <a:pt x="34" y="35"/>
                    <a:pt x="23" y="35"/>
                  </a:cubicBezTo>
                  <a:cubicBezTo>
                    <a:pt x="23" y="38"/>
                    <a:pt x="23" y="38"/>
                    <a:pt x="23" y="38"/>
                  </a:cubicBezTo>
                  <a:cubicBezTo>
                    <a:pt x="17" y="38"/>
                    <a:pt x="17" y="38"/>
                    <a:pt x="17" y="38"/>
                  </a:cubicBezTo>
                  <a:lnTo>
                    <a:pt x="17" y="35"/>
                  </a:lnTo>
                  <a:close/>
                  <a:moveTo>
                    <a:pt x="18" y="7"/>
                  </a:moveTo>
                  <a:cubicBezTo>
                    <a:pt x="10" y="8"/>
                    <a:pt x="5" y="12"/>
                    <a:pt x="5" y="19"/>
                  </a:cubicBezTo>
                  <a:cubicBezTo>
                    <a:pt x="5" y="26"/>
                    <a:pt x="10" y="30"/>
                    <a:pt x="18" y="31"/>
                  </a:cubicBezTo>
                  <a:lnTo>
                    <a:pt x="18" y="7"/>
                  </a:lnTo>
                  <a:close/>
                  <a:moveTo>
                    <a:pt x="35" y="19"/>
                  </a:moveTo>
                  <a:cubicBezTo>
                    <a:pt x="35" y="12"/>
                    <a:pt x="30" y="8"/>
                    <a:pt x="23" y="7"/>
                  </a:cubicBezTo>
                  <a:cubicBezTo>
                    <a:pt x="23" y="31"/>
                    <a:pt x="23" y="31"/>
                    <a:pt x="23" y="31"/>
                  </a:cubicBezTo>
                  <a:cubicBezTo>
                    <a:pt x="30" y="30"/>
                    <a:pt x="35" y="26"/>
                    <a:pt x="35" y="19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" name="Freeform 26"/>
            <p:cNvSpPr>
              <a:spLocks/>
            </p:cNvSpPr>
            <p:nvPr userDrawn="1"/>
          </p:nvSpPr>
          <p:spPr bwMode="auto">
            <a:xfrm>
              <a:off x="2555875" y="990600"/>
              <a:ext cx="74613" cy="123825"/>
            </a:xfrm>
            <a:custGeom>
              <a:avLst/>
              <a:gdLst>
                <a:gd name="T0" fmla="*/ 0 w 47"/>
                <a:gd name="T1" fmla="*/ 0 h 78"/>
                <a:gd name="T2" fmla="*/ 45 w 47"/>
                <a:gd name="T3" fmla="*/ 0 h 78"/>
                <a:gd name="T4" fmla="*/ 45 w 47"/>
                <a:gd name="T5" fmla="*/ 11 h 78"/>
                <a:gd name="T6" fmla="*/ 10 w 47"/>
                <a:gd name="T7" fmla="*/ 11 h 78"/>
                <a:gd name="T8" fmla="*/ 10 w 47"/>
                <a:gd name="T9" fmla="*/ 33 h 78"/>
                <a:gd name="T10" fmla="*/ 43 w 47"/>
                <a:gd name="T11" fmla="*/ 33 h 78"/>
                <a:gd name="T12" fmla="*/ 43 w 47"/>
                <a:gd name="T13" fmla="*/ 41 h 78"/>
                <a:gd name="T14" fmla="*/ 10 w 47"/>
                <a:gd name="T15" fmla="*/ 41 h 78"/>
                <a:gd name="T16" fmla="*/ 10 w 47"/>
                <a:gd name="T17" fmla="*/ 68 h 78"/>
                <a:gd name="T18" fmla="*/ 47 w 47"/>
                <a:gd name="T19" fmla="*/ 68 h 78"/>
                <a:gd name="T20" fmla="*/ 47 w 47"/>
                <a:gd name="T21" fmla="*/ 78 h 78"/>
                <a:gd name="T22" fmla="*/ 0 w 47"/>
                <a:gd name="T23" fmla="*/ 78 h 78"/>
                <a:gd name="T24" fmla="*/ 0 w 47"/>
                <a:gd name="T25" fmla="*/ 0 h 7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7" h="78">
                  <a:moveTo>
                    <a:pt x="0" y="0"/>
                  </a:moveTo>
                  <a:lnTo>
                    <a:pt x="45" y="0"/>
                  </a:lnTo>
                  <a:lnTo>
                    <a:pt x="45" y="11"/>
                  </a:lnTo>
                  <a:lnTo>
                    <a:pt x="10" y="11"/>
                  </a:lnTo>
                  <a:lnTo>
                    <a:pt x="10" y="33"/>
                  </a:lnTo>
                  <a:lnTo>
                    <a:pt x="43" y="33"/>
                  </a:lnTo>
                  <a:lnTo>
                    <a:pt x="43" y="41"/>
                  </a:lnTo>
                  <a:lnTo>
                    <a:pt x="10" y="41"/>
                  </a:lnTo>
                  <a:lnTo>
                    <a:pt x="10" y="68"/>
                  </a:lnTo>
                  <a:lnTo>
                    <a:pt x="47" y="68"/>
                  </a:lnTo>
                  <a:lnTo>
                    <a:pt x="47" y="78"/>
                  </a:lnTo>
                  <a:lnTo>
                    <a:pt x="0" y="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2" name="Freeform 27"/>
            <p:cNvSpPr>
              <a:spLocks/>
            </p:cNvSpPr>
            <p:nvPr userDrawn="1"/>
          </p:nvSpPr>
          <p:spPr bwMode="auto">
            <a:xfrm>
              <a:off x="2655888" y="990600"/>
              <a:ext cx="90487" cy="123825"/>
            </a:xfrm>
            <a:custGeom>
              <a:avLst/>
              <a:gdLst>
                <a:gd name="T0" fmla="*/ 0 w 28"/>
                <a:gd name="T1" fmla="*/ 0 h 38"/>
                <a:gd name="T2" fmla="*/ 6 w 28"/>
                <a:gd name="T3" fmla="*/ 0 h 38"/>
                <a:gd name="T4" fmla="*/ 6 w 28"/>
                <a:gd name="T5" fmla="*/ 16 h 38"/>
                <a:gd name="T6" fmla="*/ 8 w 28"/>
                <a:gd name="T7" fmla="*/ 16 h 38"/>
                <a:gd name="T8" fmla="*/ 22 w 28"/>
                <a:gd name="T9" fmla="*/ 0 h 38"/>
                <a:gd name="T10" fmla="*/ 28 w 28"/>
                <a:gd name="T11" fmla="*/ 0 h 38"/>
                <a:gd name="T12" fmla="*/ 13 w 28"/>
                <a:gd name="T13" fmla="*/ 18 h 38"/>
                <a:gd name="T14" fmla="*/ 20 w 28"/>
                <a:gd name="T15" fmla="*/ 26 h 38"/>
                <a:gd name="T16" fmla="*/ 28 w 28"/>
                <a:gd name="T17" fmla="*/ 33 h 38"/>
                <a:gd name="T18" fmla="*/ 28 w 28"/>
                <a:gd name="T19" fmla="*/ 33 h 38"/>
                <a:gd name="T20" fmla="*/ 28 w 28"/>
                <a:gd name="T21" fmla="*/ 38 h 38"/>
                <a:gd name="T22" fmla="*/ 26 w 28"/>
                <a:gd name="T23" fmla="*/ 38 h 38"/>
                <a:gd name="T24" fmla="*/ 16 w 28"/>
                <a:gd name="T25" fmla="*/ 28 h 38"/>
                <a:gd name="T26" fmla="*/ 8 w 28"/>
                <a:gd name="T27" fmla="*/ 21 h 38"/>
                <a:gd name="T28" fmla="*/ 6 w 28"/>
                <a:gd name="T29" fmla="*/ 21 h 38"/>
                <a:gd name="T30" fmla="*/ 6 w 28"/>
                <a:gd name="T31" fmla="*/ 38 h 38"/>
                <a:gd name="T32" fmla="*/ 0 w 28"/>
                <a:gd name="T33" fmla="*/ 38 h 38"/>
                <a:gd name="T34" fmla="*/ 0 w 28"/>
                <a:gd name="T35" fmla="*/ 0 h 3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8" h="38">
                  <a:moveTo>
                    <a:pt x="0" y="0"/>
                  </a:moveTo>
                  <a:cubicBezTo>
                    <a:pt x="6" y="0"/>
                    <a:pt x="6" y="0"/>
                    <a:pt x="6" y="0"/>
                  </a:cubicBezTo>
                  <a:cubicBezTo>
                    <a:pt x="6" y="16"/>
                    <a:pt x="6" y="16"/>
                    <a:pt x="6" y="16"/>
                  </a:cubicBezTo>
                  <a:cubicBezTo>
                    <a:pt x="8" y="16"/>
                    <a:pt x="8" y="16"/>
                    <a:pt x="8" y="16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13" y="18"/>
                    <a:pt x="13" y="18"/>
                    <a:pt x="13" y="18"/>
                  </a:cubicBezTo>
                  <a:cubicBezTo>
                    <a:pt x="15" y="19"/>
                    <a:pt x="18" y="22"/>
                    <a:pt x="20" y="26"/>
                  </a:cubicBezTo>
                  <a:cubicBezTo>
                    <a:pt x="23" y="30"/>
                    <a:pt x="26" y="33"/>
                    <a:pt x="28" y="33"/>
                  </a:cubicBezTo>
                  <a:cubicBezTo>
                    <a:pt x="28" y="33"/>
                    <a:pt x="28" y="33"/>
                    <a:pt x="28" y="33"/>
                  </a:cubicBezTo>
                  <a:cubicBezTo>
                    <a:pt x="28" y="38"/>
                    <a:pt x="28" y="38"/>
                    <a:pt x="28" y="38"/>
                  </a:cubicBezTo>
                  <a:cubicBezTo>
                    <a:pt x="26" y="38"/>
                    <a:pt x="26" y="38"/>
                    <a:pt x="26" y="38"/>
                  </a:cubicBezTo>
                  <a:cubicBezTo>
                    <a:pt x="22" y="38"/>
                    <a:pt x="20" y="35"/>
                    <a:pt x="16" y="28"/>
                  </a:cubicBezTo>
                  <a:cubicBezTo>
                    <a:pt x="12" y="24"/>
                    <a:pt x="10" y="21"/>
                    <a:pt x="8" y="21"/>
                  </a:cubicBezTo>
                  <a:cubicBezTo>
                    <a:pt x="6" y="21"/>
                    <a:pt x="6" y="21"/>
                    <a:pt x="6" y="21"/>
                  </a:cubicBezTo>
                  <a:cubicBezTo>
                    <a:pt x="6" y="38"/>
                    <a:pt x="6" y="38"/>
                    <a:pt x="6" y="38"/>
                  </a:cubicBezTo>
                  <a:cubicBezTo>
                    <a:pt x="0" y="38"/>
                    <a:pt x="0" y="38"/>
                    <a:pt x="0" y="38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" name="Freeform 28"/>
            <p:cNvSpPr>
              <a:spLocks/>
            </p:cNvSpPr>
            <p:nvPr userDrawn="1"/>
          </p:nvSpPr>
          <p:spPr bwMode="auto">
            <a:xfrm>
              <a:off x="2763838" y="990600"/>
              <a:ext cx="93662" cy="123825"/>
            </a:xfrm>
            <a:custGeom>
              <a:avLst/>
              <a:gdLst>
                <a:gd name="T0" fmla="*/ 22 w 59"/>
                <a:gd name="T1" fmla="*/ 11 h 78"/>
                <a:gd name="T2" fmla="*/ 0 w 59"/>
                <a:gd name="T3" fmla="*/ 11 h 78"/>
                <a:gd name="T4" fmla="*/ 0 w 59"/>
                <a:gd name="T5" fmla="*/ 0 h 78"/>
                <a:gd name="T6" fmla="*/ 59 w 59"/>
                <a:gd name="T7" fmla="*/ 0 h 78"/>
                <a:gd name="T8" fmla="*/ 59 w 59"/>
                <a:gd name="T9" fmla="*/ 11 h 78"/>
                <a:gd name="T10" fmla="*/ 34 w 59"/>
                <a:gd name="T11" fmla="*/ 11 h 78"/>
                <a:gd name="T12" fmla="*/ 34 w 59"/>
                <a:gd name="T13" fmla="*/ 78 h 78"/>
                <a:gd name="T14" fmla="*/ 22 w 59"/>
                <a:gd name="T15" fmla="*/ 78 h 78"/>
                <a:gd name="T16" fmla="*/ 22 w 59"/>
                <a:gd name="T17" fmla="*/ 11 h 7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9" h="78">
                  <a:moveTo>
                    <a:pt x="22" y="11"/>
                  </a:moveTo>
                  <a:lnTo>
                    <a:pt x="0" y="11"/>
                  </a:lnTo>
                  <a:lnTo>
                    <a:pt x="0" y="0"/>
                  </a:lnTo>
                  <a:lnTo>
                    <a:pt x="59" y="0"/>
                  </a:lnTo>
                  <a:lnTo>
                    <a:pt x="59" y="11"/>
                  </a:lnTo>
                  <a:lnTo>
                    <a:pt x="34" y="11"/>
                  </a:lnTo>
                  <a:lnTo>
                    <a:pt x="34" y="78"/>
                  </a:lnTo>
                  <a:lnTo>
                    <a:pt x="22" y="78"/>
                  </a:lnTo>
                  <a:lnTo>
                    <a:pt x="22" y="11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4" name="Freeform 29"/>
            <p:cNvSpPr>
              <a:spLocks/>
            </p:cNvSpPr>
            <p:nvPr userDrawn="1"/>
          </p:nvSpPr>
          <p:spPr bwMode="auto">
            <a:xfrm>
              <a:off x="2876550" y="990600"/>
              <a:ext cx="103188" cy="123825"/>
            </a:xfrm>
            <a:custGeom>
              <a:avLst/>
              <a:gdLst>
                <a:gd name="T0" fmla="*/ 0 w 32"/>
                <a:gd name="T1" fmla="*/ 0 h 38"/>
                <a:gd name="T2" fmla="*/ 5 w 32"/>
                <a:gd name="T3" fmla="*/ 0 h 38"/>
                <a:gd name="T4" fmla="*/ 5 w 32"/>
                <a:gd name="T5" fmla="*/ 25 h 38"/>
                <a:gd name="T6" fmla="*/ 5 w 32"/>
                <a:gd name="T7" fmla="*/ 31 h 38"/>
                <a:gd name="T8" fmla="*/ 5 w 32"/>
                <a:gd name="T9" fmla="*/ 31 h 38"/>
                <a:gd name="T10" fmla="*/ 9 w 32"/>
                <a:gd name="T11" fmla="*/ 25 h 38"/>
                <a:gd name="T12" fmla="*/ 26 w 32"/>
                <a:gd name="T13" fmla="*/ 0 h 38"/>
                <a:gd name="T14" fmla="*/ 32 w 32"/>
                <a:gd name="T15" fmla="*/ 0 h 38"/>
                <a:gd name="T16" fmla="*/ 32 w 32"/>
                <a:gd name="T17" fmla="*/ 38 h 38"/>
                <a:gd name="T18" fmla="*/ 27 w 32"/>
                <a:gd name="T19" fmla="*/ 38 h 38"/>
                <a:gd name="T20" fmla="*/ 27 w 32"/>
                <a:gd name="T21" fmla="*/ 11 h 38"/>
                <a:gd name="T22" fmla="*/ 27 w 32"/>
                <a:gd name="T23" fmla="*/ 6 h 38"/>
                <a:gd name="T24" fmla="*/ 27 w 32"/>
                <a:gd name="T25" fmla="*/ 6 h 38"/>
                <a:gd name="T26" fmla="*/ 24 w 32"/>
                <a:gd name="T27" fmla="*/ 12 h 38"/>
                <a:gd name="T28" fmla="*/ 5 w 32"/>
                <a:gd name="T29" fmla="*/ 38 h 38"/>
                <a:gd name="T30" fmla="*/ 0 w 32"/>
                <a:gd name="T31" fmla="*/ 38 h 38"/>
                <a:gd name="T32" fmla="*/ 0 w 32"/>
                <a:gd name="T33" fmla="*/ 0 h 3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2" h="38">
                  <a:moveTo>
                    <a:pt x="0" y="0"/>
                  </a:moveTo>
                  <a:cubicBezTo>
                    <a:pt x="5" y="0"/>
                    <a:pt x="5" y="0"/>
                    <a:pt x="5" y="0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5" y="28"/>
                    <a:pt x="5" y="31"/>
                    <a:pt x="5" y="31"/>
                  </a:cubicBezTo>
                  <a:cubicBezTo>
                    <a:pt x="5" y="31"/>
                    <a:pt x="5" y="31"/>
                    <a:pt x="5" y="31"/>
                  </a:cubicBezTo>
                  <a:cubicBezTo>
                    <a:pt x="5" y="31"/>
                    <a:pt x="7" y="28"/>
                    <a:pt x="9" y="25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32" y="38"/>
                    <a:pt x="32" y="38"/>
                    <a:pt x="32" y="38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7" y="11"/>
                    <a:pt x="27" y="11"/>
                    <a:pt x="27" y="11"/>
                  </a:cubicBezTo>
                  <a:cubicBezTo>
                    <a:pt x="27" y="9"/>
                    <a:pt x="27" y="6"/>
                    <a:pt x="27" y="6"/>
                  </a:cubicBezTo>
                  <a:cubicBezTo>
                    <a:pt x="27" y="6"/>
                    <a:pt x="27" y="6"/>
                    <a:pt x="27" y="6"/>
                  </a:cubicBezTo>
                  <a:cubicBezTo>
                    <a:pt x="27" y="6"/>
                    <a:pt x="25" y="10"/>
                    <a:pt x="24" y="12"/>
                  </a:cubicBezTo>
                  <a:cubicBezTo>
                    <a:pt x="5" y="38"/>
                    <a:pt x="5" y="38"/>
                    <a:pt x="5" y="38"/>
                  </a:cubicBezTo>
                  <a:cubicBezTo>
                    <a:pt x="0" y="38"/>
                    <a:pt x="0" y="38"/>
                    <a:pt x="0" y="38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5" name="Freeform 30"/>
            <p:cNvSpPr>
              <a:spLocks noEditPoints="1"/>
            </p:cNvSpPr>
            <p:nvPr userDrawn="1"/>
          </p:nvSpPr>
          <p:spPr bwMode="auto">
            <a:xfrm>
              <a:off x="3016250" y="990600"/>
              <a:ext cx="84138" cy="123825"/>
            </a:xfrm>
            <a:custGeom>
              <a:avLst/>
              <a:gdLst>
                <a:gd name="T0" fmla="*/ 0 w 26"/>
                <a:gd name="T1" fmla="*/ 0 h 38"/>
                <a:gd name="T2" fmla="*/ 11 w 26"/>
                <a:gd name="T3" fmla="*/ 0 h 38"/>
                <a:gd name="T4" fmla="*/ 24 w 26"/>
                <a:gd name="T5" fmla="*/ 10 h 38"/>
                <a:gd name="T6" fmla="*/ 17 w 26"/>
                <a:gd name="T7" fmla="*/ 18 h 38"/>
                <a:gd name="T8" fmla="*/ 17 w 26"/>
                <a:gd name="T9" fmla="*/ 18 h 38"/>
                <a:gd name="T10" fmla="*/ 26 w 26"/>
                <a:gd name="T11" fmla="*/ 27 h 38"/>
                <a:gd name="T12" fmla="*/ 11 w 26"/>
                <a:gd name="T13" fmla="*/ 38 h 38"/>
                <a:gd name="T14" fmla="*/ 0 w 26"/>
                <a:gd name="T15" fmla="*/ 38 h 38"/>
                <a:gd name="T16" fmla="*/ 0 w 26"/>
                <a:gd name="T17" fmla="*/ 0 h 38"/>
                <a:gd name="T18" fmla="*/ 10 w 26"/>
                <a:gd name="T19" fmla="*/ 16 h 38"/>
                <a:gd name="T20" fmla="*/ 18 w 26"/>
                <a:gd name="T21" fmla="*/ 10 h 38"/>
                <a:gd name="T22" fmla="*/ 10 w 26"/>
                <a:gd name="T23" fmla="*/ 5 h 38"/>
                <a:gd name="T24" fmla="*/ 5 w 26"/>
                <a:gd name="T25" fmla="*/ 5 h 38"/>
                <a:gd name="T26" fmla="*/ 5 w 26"/>
                <a:gd name="T27" fmla="*/ 16 h 38"/>
                <a:gd name="T28" fmla="*/ 10 w 26"/>
                <a:gd name="T29" fmla="*/ 16 h 38"/>
                <a:gd name="T30" fmla="*/ 11 w 26"/>
                <a:gd name="T31" fmla="*/ 33 h 38"/>
                <a:gd name="T32" fmla="*/ 20 w 26"/>
                <a:gd name="T33" fmla="*/ 27 h 38"/>
                <a:gd name="T34" fmla="*/ 11 w 26"/>
                <a:gd name="T35" fmla="*/ 20 h 38"/>
                <a:gd name="T36" fmla="*/ 5 w 26"/>
                <a:gd name="T37" fmla="*/ 20 h 38"/>
                <a:gd name="T38" fmla="*/ 5 w 26"/>
                <a:gd name="T39" fmla="*/ 33 h 38"/>
                <a:gd name="T40" fmla="*/ 11 w 26"/>
                <a:gd name="T41" fmla="*/ 33 h 3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26" h="38">
                  <a:moveTo>
                    <a:pt x="0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18" y="0"/>
                    <a:pt x="24" y="3"/>
                    <a:pt x="24" y="10"/>
                  </a:cubicBezTo>
                  <a:cubicBezTo>
                    <a:pt x="24" y="14"/>
                    <a:pt x="21" y="17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22" y="19"/>
                    <a:pt x="26" y="22"/>
                    <a:pt x="26" y="27"/>
                  </a:cubicBezTo>
                  <a:cubicBezTo>
                    <a:pt x="26" y="35"/>
                    <a:pt x="20" y="38"/>
                    <a:pt x="11" y="38"/>
                  </a:cubicBezTo>
                  <a:cubicBezTo>
                    <a:pt x="0" y="38"/>
                    <a:pt x="0" y="38"/>
                    <a:pt x="0" y="38"/>
                  </a:cubicBezTo>
                  <a:lnTo>
                    <a:pt x="0" y="0"/>
                  </a:lnTo>
                  <a:close/>
                  <a:moveTo>
                    <a:pt x="10" y="16"/>
                  </a:moveTo>
                  <a:cubicBezTo>
                    <a:pt x="16" y="16"/>
                    <a:pt x="18" y="14"/>
                    <a:pt x="18" y="10"/>
                  </a:cubicBezTo>
                  <a:cubicBezTo>
                    <a:pt x="18" y="6"/>
                    <a:pt x="16" y="5"/>
                    <a:pt x="10" y="5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5" y="16"/>
                    <a:pt x="5" y="16"/>
                    <a:pt x="5" y="16"/>
                  </a:cubicBezTo>
                  <a:lnTo>
                    <a:pt x="10" y="16"/>
                  </a:lnTo>
                  <a:close/>
                  <a:moveTo>
                    <a:pt x="11" y="33"/>
                  </a:moveTo>
                  <a:cubicBezTo>
                    <a:pt x="17" y="33"/>
                    <a:pt x="20" y="32"/>
                    <a:pt x="20" y="27"/>
                  </a:cubicBezTo>
                  <a:cubicBezTo>
                    <a:pt x="20" y="23"/>
                    <a:pt x="18" y="20"/>
                    <a:pt x="11" y="20"/>
                  </a:cubicBezTo>
                  <a:cubicBezTo>
                    <a:pt x="5" y="20"/>
                    <a:pt x="5" y="20"/>
                    <a:pt x="5" y="20"/>
                  </a:cubicBezTo>
                  <a:cubicBezTo>
                    <a:pt x="5" y="33"/>
                    <a:pt x="5" y="33"/>
                    <a:pt x="5" y="33"/>
                  </a:cubicBezTo>
                  <a:lnTo>
                    <a:pt x="11" y="33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6" name="Freeform 31"/>
            <p:cNvSpPr>
              <a:spLocks/>
            </p:cNvSpPr>
            <p:nvPr userDrawn="1"/>
          </p:nvSpPr>
          <p:spPr bwMode="auto">
            <a:xfrm>
              <a:off x="3128963" y="990600"/>
              <a:ext cx="103187" cy="123825"/>
            </a:xfrm>
            <a:custGeom>
              <a:avLst/>
              <a:gdLst>
                <a:gd name="T0" fmla="*/ 0 w 65"/>
                <a:gd name="T1" fmla="*/ 0 h 78"/>
                <a:gd name="T2" fmla="*/ 10 w 65"/>
                <a:gd name="T3" fmla="*/ 0 h 78"/>
                <a:gd name="T4" fmla="*/ 10 w 65"/>
                <a:gd name="T5" fmla="*/ 33 h 78"/>
                <a:gd name="T6" fmla="*/ 53 w 65"/>
                <a:gd name="T7" fmla="*/ 33 h 78"/>
                <a:gd name="T8" fmla="*/ 53 w 65"/>
                <a:gd name="T9" fmla="*/ 0 h 78"/>
                <a:gd name="T10" fmla="*/ 65 w 65"/>
                <a:gd name="T11" fmla="*/ 0 h 78"/>
                <a:gd name="T12" fmla="*/ 65 w 65"/>
                <a:gd name="T13" fmla="*/ 78 h 78"/>
                <a:gd name="T14" fmla="*/ 53 w 65"/>
                <a:gd name="T15" fmla="*/ 78 h 78"/>
                <a:gd name="T16" fmla="*/ 53 w 65"/>
                <a:gd name="T17" fmla="*/ 41 h 78"/>
                <a:gd name="T18" fmla="*/ 10 w 65"/>
                <a:gd name="T19" fmla="*/ 41 h 78"/>
                <a:gd name="T20" fmla="*/ 10 w 65"/>
                <a:gd name="T21" fmla="*/ 78 h 78"/>
                <a:gd name="T22" fmla="*/ 0 w 65"/>
                <a:gd name="T23" fmla="*/ 78 h 78"/>
                <a:gd name="T24" fmla="*/ 0 w 65"/>
                <a:gd name="T25" fmla="*/ 0 h 7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5" h="78">
                  <a:moveTo>
                    <a:pt x="0" y="0"/>
                  </a:moveTo>
                  <a:lnTo>
                    <a:pt x="10" y="0"/>
                  </a:lnTo>
                  <a:lnTo>
                    <a:pt x="10" y="33"/>
                  </a:lnTo>
                  <a:lnTo>
                    <a:pt x="53" y="33"/>
                  </a:lnTo>
                  <a:lnTo>
                    <a:pt x="53" y="0"/>
                  </a:lnTo>
                  <a:lnTo>
                    <a:pt x="65" y="0"/>
                  </a:lnTo>
                  <a:lnTo>
                    <a:pt x="65" y="78"/>
                  </a:lnTo>
                  <a:lnTo>
                    <a:pt x="53" y="78"/>
                  </a:lnTo>
                  <a:lnTo>
                    <a:pt x="53" y="41"/>
                  </a:lnTo>
                  <a:lnTo>
                    <a:pt x="10" y="41"/>
                  </a:lnTo>
                  <a:lnTo>
                    <a:pt x="10" y="78"/>
                  </a:lnTo>
                  <a:lnTo>
                    <a:pt x="0" y="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7" name="Freeform 32"/>
            <p:cNvSpPr>
              <a:spLocks noEditPoints="1"/>
            </p:cNvSpPr>
            <p:nvPr userDrawn="1"/>
          </p:nvSpPr>
          <p:spPr bwMode="auto">
            <a:xfrm>
              <a:off x="3260725" y="987425"/>
              <a:ext cx="127000" cy="127000"/>
            </a:xfrm>
            <a:custGeom>
              <a:avLst/>
              <a:gdLst>
                <a:gd name="T0" fmla="*/ 0 w 39"/>
                <a:gd name="T1" fmla="*/ 20 h 39"/>
                <a:gd name="T2" fmla="*/ 19 w 39"/>
                <a:gd name="T3" fmla="*/ 0 h 39"/>
                <a:gd name="T4" fmla="*/ 39 w 39"/>
                <a:gd name="T5" fmla="*/ 20 h 39"/>
                <a:gd name="T6" fmla="*/ 19 w 39"/>
                <a:gd name="T7" fmla="*/ 39 h 39"/>
                <a:gd name="T8" fmla="*/ 0 w 39"/>
                <a:gd name="T9" fmla="*/ 20 h 39"/>
                <a:gd name="T10" fmla="*/ 33 w 39"/>
                <a:gd name="T11" fmla="*/ 20 h 39"/>
                <a:gd name="T12" fmla="*/ 19 w 39"/>
                <a:gd name="T13" fmla="*/ 5 h 39"/>
                <a:gd name="T14" fmla="*/ 5 w 39"/>
                <a:gd name="T15" fmla="*/ 20 h 39"/>
                <a:gd name="T16" fmla="*/ 19 w 39"/>
                <a:gd name="T17" fmla="*/ 35 h 39"/>
                <a:gd name="T18" fmla="*/ 33 w 39"/>
                <a:gd name="T19" fmla="*/ 20 h 3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9" h="39">
                  <a:moveTo>
                    <a:pt x="0" y="20"/>
                  </a:moveTo>
                  <a:cubicBezTo>
                    <a:pt x="0" y="10"/>
                    <a:pt x="7" y="0"/>
                    <a:pt x="19" y="0"/>
                  </a:cubicBezTo>
                  <a:cubicBezTo>
                    <a:pt x="31" y="0"/>
                    <a:pt x="39" y="10"/>
                    <a:pt x="39" y="20"/>
                  </a:cubicBezTo>
                  <a:cubicBezTo>
                    <a:pt x="39" y="30"/>
                    <a:pt x="32" y="39"/>
                    <a:pt x="19" y="39"/>
                  </a:cubicBezTo>
                  <a:cubicBezTo>
                    <a:pt x="7" y="39"/>
                    <a:pt x="0" y="30"/>
                    <a:pt x="0" y="20"/>
                  </a:cubicBezTo>
                  <a:close/>
                  <a:moveTo>
                    <a:pt x="33" y="20"/>
                  </a:moveTo>
                  <a:cubicBezTo>
                    <a:pt x="33" y="12"/>
                    <a:pt x="28" y="5"/>
                    <a:pt x="19" y="5"/>
                  </a:cubicBezTo>
                  <a:cubicBezTo>
                    <a:pt x="10" y="5"/>
                    <a:pt x="5" y="12"/>
                    <a:pt x="5" y="20"/>
                  </a:cubicBezTo>
                  <a:cubicBezTo>
                    <a:pt x="5" y="28"/>
                    <a:pt x="10" y="35"/>
                    <a:pt x="19" y="35"/>
                  </a:cubicBezTo>
                  <a:cubicBezTo>
                    <a:pt x="28" y="35"/>
                    <a:pt x="33" y="28"/>
                    <a:pt x="33" y="20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8" name="Freeform 33"/>
            <p:cNvSpPr>
              <a:spLocks noEditPoints="1"/>
            </p:cNvSpPr>
            <p:nvPr userDrawn="1"/>
          </p:nvSpPr>
          <p:spPr bwMode="auto">
            <a:xfrm>
              <a:off x="3413125" y="949325"/>
              <a:ext cx="103188" cy="165100"/>
            </a:xfrm>
            <a:custGeom>
              <a:avLst/>
              <a:gdLst>
                <a:gd name="T0" fmla="*/ 0 w 32"/>
                <a:gd name="T1" fmla="*/ 13 h 51"/>
                <a:gd name="T2" fmla="*/ 5 w 32"/>
                <a:gd name="T3" fmla="*/ 13 h 51"/>
                <a:gd name="T4" fmla="*/ 5 w 32"/>
                <a:gd name="T5" fmla="*/ 38 h 51"/>
                <a:gd name="T6" fmla="*/ 5 w 32"/>
                <a:gd name="T7" fmla="*/ 44 h 51"/>
                <a:gd name="T8" fmla="*/ 5 w 32"/>
                <a:gd name="T9" fmla="*/ 44 h 51"/>
                <a:gd name="T10" fmla="*/ 9 w 32"/>
                <a:gd name="T11" fmla="*/ 38 h 51"/>
                <a:gd name="T12" fmla="*/ 27 w 32"/>
                <a:gd name="T13" fmla="*/ 13 h 51"/>
                <a:gd name="T14" fmla="*/ 32 w 32"/>
                <a:gd name="T15" fmla="*/ 13 h 51"/>
                <a:gd name="T16" fmla="*/ 32 w 32"/>
                <a:gd name="T17" fmla="*/ 51 h 51"/>
                <a:gd name="T18" fmla="*/ 27 w 32"/>
                <a:gd name="T19" fmla="*/ 51 h 51"/>
                <a:gd name="T20" fmla="*/ 27 w 32"/>
                <a:gd name="T21" fmla="*/ 24 h 51"/>
                <a:gd name="T22" fmla="*/ 27 w 32"/>
                <a:gd name="T23" fmla="*/ 19 h 51"/>
                <a:gd name="T24" fmla="*/ 27 w 32"/>
                <a:gd name="T25" fmla="*/ 19 h 51"/>
                <a:gd name="T26" fmla="*/ 24 w 32"/>
                <a:gd name="T27" fmla="*/ 25 h 51"/>
                <a:gd name="T28" fmla="*/ 5 w 32"/>
                <a:gd name="T29" fmla="*/ 51 h 51"/>
                <a:gd name="T30" fmla="*/ 0 w 32"/>
                <a:gd name="T31" fmla="*/ 51 h 51"/>
                <a:gd name="T32" fmla="*/ 0 w 32"/>
                <a:gd name="T33" fmla="*/ 13 h 51"/>
                <a:gd name="T34" fmla="*/ 6 w 32"/>
                <a:gd name="T35" fmla="*/ 0 h 51"/>
                <a:gd name="T36" fmla="*/ 10 w 32"/>
                <a:gd name="T37" fmla="*/ 0 h 51"/>
                <a:gd name="T38" fmla="*/ 16 w 32"/>
                <a:gd name="T39" fmla="*/ 6 h 51"/>
                <a:gd name="T40" fmla="*/ 22 w 32"/>
                <a:gd name="T41" fmla="*/ 0 h 51"/>
                <a:gd name="T42" fmla="*/ 27 w 32"/>
                <a:gd name="T43" fmla="*/ 0 h 51"/>
                <a:gd name="T44" fmla="*/ 16 w 32"/>
                <a:gd name="T45" fmla="*/ 10 h 51"/>
                <a:gd name="T46" fmla="*/ 6 w 32"/>
                <a:gd name="T47" fmla="*/ 0 h 51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32" h="51">
                  <a:moveTo>
                    <a:pt x="0" y="13"/>
                  </a:moveTo>
                  <a:cubicBezTo>
                    <a:pt x="5" y="13"/>
                    <a:pt x="5" y="13"/>
                    <a:pt x="5" y="13"/>
                  </a:cubicBezTo>
                  <a:cubicBezTo>
                    <a:pt x="5" y="38"/>
                    <a:pt x="5" y="38"/>
                    <a:pt x="5" y="38"/>
                  </a:cubicBezTo>
                  <a:cubicBezTo>
                    <a:pt x="5" y="41"/>
                    <a:pt x="5" y="44"/>
                    <a:pt x="5" y="44"/>
                  </a:cubicBezTo>
                  <a:cubicBezTo>
                    <a:pt x="5" y="44"/>
                    <a:pt x="5" y="44"/>
                    <a:pt x="5" y="44"/>
                  </a:cubicBezTo>
                  <a:cubicBezTo>
                    <a:pt x="5" y="44"/>
                    <a:pt x="7" y="41"/>
                    <a:pt x="9" y="38"/>
                  </a:cubicBezTo>
                  <a:cubicBezTo>
                    <a:pt x="27" y="13"/>
                    <a:pt x="27" y="13"/>
                    <a:pt x="27" y="13"/>
                  </a:cubicBezTo>
                  <a:cubicBezTo>
                    <a:pt x="32" y="13"/>
                    <a:pt x="32" y="13"/>
                    <a:pt x="32" y="13"/>
                  </a:cubicBezTo>
                  <a:cubicBezTo>
                    <a:pt x="32" y="51"/>
                    <a:pt x="32" y="51"/>
                    <a:pt x="32" y="51"/>
                  </a:cubicBezTo>
                  <a:cubicBezTo>
                    <a:pt x="27" y="51"/>
                    <a:pt x="27" y="51"/>
                    <a:pt x="27" y="51"/>
                  </a:cubicBezTo>
                  <a:cubicBezTo>
                    <a:pt x="27" y="24"/>
                    <a:pt x="27" y="24"/>
                    <a:pt x="27" y="24"/>
                  </a:cubicBezTo>
                  <a:cubicBezTo>
                    <a:pt x="27" y="22"/>
                    <a:pt x="27" y="19"/>
                    <a:pt x="27" y="19"/>
                  </a:cubicBezTo>
                  <a:cubicBezTo>
                    <a:pt x="27" y="19"/>
                    <a:pt x="27" y="19"/>
                    <a:pt x="27" y="19"/>
                  </a:cubicBezTo>
                  <a:cubicBezTo>
                    <a:pt x="27" y="19"/>
                    <a:pt x="26" y="23"/>
                    <a:pt x="24" y="25"/>
                  </a:cubicBezTo>
                  <a:cubicBezTo>
                    <a:pt x="5" y="51"/>
                    <a:pt x="5" y="51"/>
                    <a:pt x="5" y="51"/>
                  </a:cubicBezTo>
                  <a:cubicBezTo>
                    <a:pt x="0" y="51"/>
                    <a:pt x="0" y="51"/>
                    <a:pt x="0" y="51"/>
                  </a:cubicBezTo>
                  <a:lnTo>
                    <a:pt x="0" y="13"/>
                  </a:lnTo>
                  <a:close/>
                  <a:moveTo>
                    <a:pt x="6" y="0"/>
                  </a:moveTo>
                  <a:cubicBezTo>
                    <a:pt x="10" y="0"/>
                    <a:pt x="10" y="0"/>
                    <a:pt x="10" y="0"/>
                  </a:cubicBezTo>
                  <a:cubicBezTo>
                    <a:pt x="11" y="3"/>
                    <a:pt x="13" y="6"/>
                    <a:pt x="16" y="6"/>
                  </a:cubicBezTo>
                  <a:cubicBezTo>
                    <a:pt x="20" y="6"/>
                    <a:pt x="22" y="3"/>
                    <a:pt x="22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26" y="7"/>
                    <a:pt x="21" y="10"/>
                    <a:pt x="16" y="10"/>
                  </a:cubicBezTo>
                  <a:cubicBezTo>
                    <a:pt x="11" y="10"/>
                    <a:pt x="6" y="7"/>
                    <a:pt x="6" y="0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9" name="Freeform 34"/>
            <p:cNvSpPr>
              <a:spLocks/>
            </p:cNvSpPr>
            <p:nvPr userDrawn="1"/>
          </p:nvSpPr>
          <p:spPr bwMode="auto">
            <a:xfrm>
              <a:off x="3611563" y="987425"/>
              <a:ext cx="103187" cy="127000"/>
            </a:xfrm>
            <a:custGeom>
              <a:avLst/>
              <a:gdLst>
                <a:gd name="T0" fmla="*/ 0 w 32"/>
                <a:gd name="T1" fmla="*/ 20 h 39"/>
                <a:gd name="T2" fmla="*/ 20 w 32"/>
                <a:gd name="T3" fmla="*/ 0 h 39"/>
                <a:gd name="T4" fmla="*/ 31 w 32"/>
                <a:gd name="T5" fmla="*/ 3 h 39"/>
                <a:gd name="T6" fmla="*/ 28 w 32"/>
                <a:gd name="T7" fmla="*/ 8 h 39"/>
                <a:gd name="T8" fmla="*/ 20 w 32"/>
                <a:gd name="T9" fmla="*/ 5 h 39"/>
                <a:gd name="T10" fmla="*/ 6 w 32"/>
                <a:gd name="T11" fmla="*/ 20 h 39"/>
                <a:gd name="T12" fmla="*/ 20 w 32"/>
                <a:gd name="T13" fmla="*/ 35 h 39"/>
                <a:gd name="T14" fmla="*/ 29 w 32"/>
                <a:gd name="T15" fmla="*/ 32 h 39"/>
                <a:gd name="T16" fmla="*/ 32 w 32"/>
                <a:gd name="T17" fmla="*/ 36 h 39"/>
                <a:gd name="T18" fmla="*/ 20 w 32"/>
                <a:gd name="T19" fmla="*/ 39 h 39"/>
                <a:gd name="T20" fmla="*/ 0 w 32"/>
                <a:gd name="T21" fmla="*/ 20 h 3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2" h="39">
                  <a:moveTo>
                    <a:pt x="0" y="20"/>
                  </a:moveTo>
                  <a:cubicBezTo>
                    <a:pt x="0" y="9"/>
                    <a:pt x="7" y="0"/>
                    <a:pt x="20" y="0"/>
                  </a:cubicBezTo>
                  <a:cubicBezTo>
                    <a:pt x="25" y="0"/>
                    <a:pt x="28" y="2"/>
                    <a:pt x="31" y="3"/>
                  </a:cubicBezTo>
                  <a:cubicBezTo>
                    <a:pt x="28" y="8"/>
                    <a:pt x="28" y="8"/>
                    <a:pt x="28" y="8"/>
                  </a:cubicBezTo>
                  <a:cubicBezTo>
                    <a:pt x="26" y="6"/>
                    <a:pt x="23" y="5"/>
                    <a:pt x="20" y="5"/>
                  </a:cubicBezTo>
                  <a:cubicBezTo>
                    <a:pt x="11" y="5"/>
                    <a:pt x="6" y="11"/>
                    <a:pt x="6" y="20"/>
                  </a:cubicBezTo>
                  <a:cubicBezTo>
                    <a:pt x="6" y="28"/>
                    <a:pt x="10" y="35"/>
                    <a:pt x="20" y="35"/>
                  </a:cubicBezTo>
                  <a:cubicBezTo>
                    <a:pt x="24" y="35"/>
                    <a:pt x="27" y="33"/>
                    <a:pt x="29" y="32"/>
                  </a:cubicBezTo>
                  <a:cubicBezTo>
                    <a:pt x="32" y="36"/>
                    <a:pt x="32" y="36"/>
                    <a:pt x="32" y="36"/>
                  </a:cubicBezTo>
                  <a:cubicBezTo>
                    <a:pt x="30" y="37"/>
                    <a:pt x="25" y="39"/>
                    <a:pt x="20" y="39"/>
                  </a:cubicBezTo>
                  <a:cubicBezTo>
                    <a:pt x="7" y="39"/>
                    <a:pt x="0" y="30"/>
                    <a:pt x="0" y="20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0" name="Freeform 35"/>
            <p:cNvSpPr>
              <a:spLocks/>
            </p:cNvSpPr>
            <p:nvPr userDrawn="1"/>
          </p:nvSpPr>
          <p:spPr bwMode="auto">
            <a:xfrm>
              <a:off x="3736975" y="990600"/>
              <a:ext cx="103188" cy="123825"/>
            </a:xfrm>
            <a:custGeom>
              <a:avLst/>
              <a:gdLst>
                <a:gd name="T0" fmla="*/ 0 w 32"/>
                <a:gd name="T1" fmla="*/ 0 h 38"/>
                <a:gd name="T2" fmla="*/ 5 w 32"/>
                <a:gd name="T3" fmla="*/ 0 h 38"/>
                <a:gd name="T4" fmla="*/ 5 w 32"/>
                <a:gd name="T5" fmla="*/ 25 h 38"/>
                <a:gd name="T6" fmla="*/ 5 w 32"/>
                <a:gd name="T7" fmla="*/ 31 h 38"/>
                <a:gd name="T8" fmla="*/ 5 w 32"/>
                <a:gd name="T9" fmla="*/ 31 h 38"/>
                <a:gd name="T10" fmla="*/ 8 w 32"/>
                <a:gd name="T11" fmla="*/ 25 h 38"/>
                <a:gd name="T12" fmla="*/ 26 w 32"/>
                <a:gd name="T13" fmla="*/ 0 h 38"/>
                <a:gd name="T14" fmla="*/ 32 w 32"/>
                <a:gd name="T15" fmla="*/ 0 h 38"/>
                <a:gd name="T16" fmla="*/ 32 w 32"/>
                <a:gd name="T17" fmla="*/ 38 h 38"/>
                <a:gd name="T18" fmla="*/ 26 w 32"/>
                <a:gd name="T19" fmla="*/ 38 h 38"/>
                <a:gd name="T20" fmla="*/ 26 w 32"/>
                <a:gd name="T21" fmla="*/ 11 h 38"/>
                <a:gd name="T22" fmla="*/ 27 w 32"/>
                <a:gd name="T23" fmla="*/ 6 h 38"/>
                <a:gd name="T24" fmla="*/ 27 w 32"/>
                <a:gd name="T25" fmla="*/ 6 h 38"/>
                <a:gd name="T26" fmla="*/ 23 w 32"/>
                <a:gd name="T27" fmla="*/ 12 h 38"/>
                <a:gd name="T28" fmla="*/ 5 w 32"/>
                <a:gd name="T29" fmla="*/ 38 h 38"/>
                <a:gd name="T30" fmla="*/ 0 w 32"/>
                <a:gd name="T31" fmla="*/ 38 h 38"/>
                <a:gd name="T32" fmla="*/ 0 w 32"/>
                <a:gd name="T33" fmla="*/ 0 h 3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2" h="38">
                  <a:moveTo>
                    <a:pt x="0" y="0"/>
                  </a:moveTo>
                  <a:cubicBezTo>
                    <a:pt x="5" y="0"/>
                    <a:pt x="5" y="0"/>
                    <a:pt x="5" y="0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5" y="28"/>
                    <a:pt x="5" y="31"/>
                    <a:pt x="5" y="31"/>
                  </a:cubicBezTo>
                  <a:cubicBezTo>
                    <a:pt x="5" y="31"/>
                    <a:pt x="5" y="31"/>
                    <a:pt x="5" y="31"/>
                  </a:cubicBezTo>
                  <a:cubicBezTo>
                    <a:pt x="5" y="31"/>
                    <a:pt x="6" y="28"/>
                    <a:pt x="8" y="25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32" y="38"/>
                    <a:pt x="32" y="38"/>
                    <a:pt x="32" y="38"/>
                  </a:cubicBezTo>
                  <a:cubicBezTo>
                    <a:pt x="26" y="38"/>
                    <a:pt x="26" y="38"/>
                    <a:pt x="26" y="38"/>
                  </a:cubicBezTo>
                  <a:cubicBezTo>
                    <a:pt x="26" y="11"/>
                    <a:pt x="26" y="11"/>
                    <a:pt x="26" y="11"/>
                  </a:cubicBezTo>
                  <a:cubicBezTo>
                    <a:pt x="26" y="9"/>
                    <a:pt x="27" y="6"/>
                    <a:pt x="27" y="6"/>
                  </a:cubicBezTo>
                  <a:cubicBezTo>
                    <a:pt x="27" y="6"/>
                    <a:pt x="27" y="6"/>
                    <a:pt x="27" y="6"/>
                  </a:cubicBezTo>
                  <a:cubicBezTo>
                    <a:pt x="27" y="6"/>
                    <a:pt x="25" y="10"/>
                    <a:pt x="23" y="12"/>
                  </a:cubicBezTo>
                  <a:cubicBezTo>
                    <a:pt x="5" y="38"/>
                    <a:pt x="5" y="38"/>
                    <a:pt x="5" y="38"/>
                  </a:cubicBezTo>
                  <a:cubicBezTo>
                    <a:pt x="0" y="38"/>
                    <a:pt x="0" y="38"/>
                    <a:pt x="0" y="38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" name="Freeform 36"/>
            <p:cNvSpPr>
              <a:spLocks/>
            </p:cNvSpPr>
            <p:nvPr userDrawn="1"/>
          </p:nvSpPr>
          <p:spPr bwMode="auto">
            <a:xfrm>
              <a:off x="3867150" y="987425"/>
              <a:ext cx="103188" cy="127000"/>
            </a:xfrm>
            <a:custGeom>
              <a:avLst/>
              <a:gdLst>
                <a:gd name="T0" fmla="*/ 0 w 32"/>
                <a:gd name="T1" fmla="*/ 20 h 39"/>
                <a:gd name="T2" fmla="*/ 20 w 32"/>
                <a:gd name="T3" fmla="*/ 0 h 39"/>
                <a:gd name="T4" fmla="*/ 31 w 32"/>
                <a:gd name="T5" fmla="*/ 3 h 39"/>
                <a:gd name="T6" fmla="*/ 28 w 32"/>
                <a:gd name="T7" fmla="*/ 8 h 39"/>
                <a:gd name="T8" fmla="*/ 20 w 32"/>
                <a:gd name="T9" fmla="*/ 5 h 39"/>
                <a:gd name="T10" fmla="*/ 6 w 32"/>
                <a:gd name="T11" fmla="*/ 20 h 39"/>
                <a:gd name="T12" fmla="*/ 20 w 32"/>
                <a:gd name="T13" fmla="*/ 35 h 39"/>
                <a:gd name="T14" fmla="*/ 29 w 32"/>
                <a:gd name="T15" fmla="*/ 32 h 39"/>
                <a:gd name="T16" fmla="*/ 32 w 32"/>
                <a:gd name="T17" fmla="*/ 36 h 39"/>
                <a:gd name="T18" fmla="*/ 20 w 32"/>
                <a:gd name="T19" fmla="*/ 39 h 39"/>
                <a:gd name="T20" fmla="*/ 0 w 32"/>
                <a:gd name="T21" fmla="*/ 20 h 3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2" h="39">
                  <a:moveTo>
                    <a:pt x="0" y="20"/>
                  </a:moveTo>
                  <a:cubicBezTo>
                    <a:pt x="0" y="9"/>
                    <a:pt x="7" y="0"/>
                    <a:pt x="20" y="0"/>
                  </a:cubicBezTo>
                  <a:cubicBezTo>
                    <a:pt x="25" y="0"/>
                    <a:pt x="28" y="2"/>
                    <a:pt x="31" y="3"/>
                  </a:cubicBezTo>
                  <a:cubicBezTo>
                    <a:pt x="28" y="8"/>
                    <a:pt x="28" y="8"/>
                    <a:pt x="28" y="8"/>
                  </a:cubicBezTo>
                  <a:cubicBezTo>
                    <a:pt x="26" y="6"/>
                    <a:pt x="23" y="5"/>
                    <a:pt x="20" y="5"/>
                  </a:cubicBezTo>
                  <a:cubicBezTo>
                    <a:pt x="11" y="5"/>
                    <a:pt x="6" y="11"/>
                    <a:pt x="6" y="20"/>
                  </a:cubicBezTo>
                  <a:cubicBezTo>
                    <a:pt x="6" y="28"/>
                    <a:pt x="10" y="35"/>
                    <a:pt x="20" y="35"/>
                  </a:cubicBezTo>
                  <a:cubicBezTo>
                    <a:pt x="24" y="35"/>
                    <a:pt x="27" y="33"/>
                    <a:pt x="29" y="32"/>
                  </a:cubicBezTo>
                  <a:cubicBezTo>
                    <a:pt x="32" y="36"/>
                    <a:pt x="32" y="36"/>
                    <a:pt x="32" y="36"/>
                  </a:cubicBezTo>
                  <a:cubicBezTo>
                    <a:pt x="30" y="37"/>
                    <a:pt x="25" y="39"/>
                    <a:pt x="20" y="39"/>
                  </a:cubicBezTo>
                  <a:cubicBezTo>
                    <a:pt x="7" y="39"/>
                    <a:pt x="0" y="30"/>
                    <a:pt x="0" y="20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2" name="Freeform 37"/>
            <p:cNvSpPr>
              <a:spLocks/>
            </p:cNvSpPr>
            <p:nvPr userDrawn="1"/>
          </p:nvSpPr>
          <p:spPr bwMode="auto">
            <a:xfrm>
              <a:off x="3983038" y="990600"/>
              <a:ext cx="93662" cy="123825"/>
            </a:xfrm>
            <a:custGeom>
              <a:avLst/>
              <a:gdLst>
                <a:gd name="T0" fmla="*/ 24 w 59"/>
                <a:gd name="T1" fmla="*/ 11 h 78"/>
                <a:gd name="T2" fmla="*/ 0 w 59"/>
                <a:gd name="T3" fmla="*/ 11 h 78"/>
                <a:gd name="T4" fmla="*/ 0 w 59"/>
                <a:gd name="T5" fmla="*/ 0 h 78"/>
                <a:gd name="T6" fmla="*/ 59 w 59"/>
                <a:gd name="T7" fmla="*/ 0 h 78"/>
                <a:gd name="T8" fmla="*/ 59 w 59"/>
                <a:gd name="T9" fmla="*/ 11 h 78"/>
                <a:gd name="T10" fmla="*/ 35 w 59"/>
                <a:gd name="T11" fmla="*/ 11 h 78"/>
                <a:gd name="T12" fmla="*/ 35 w 59"/>
                <a:gd name="T13" fmla="*/ 78 h 78"/>
                <a:gd name="T14" fmla="*/ 24 w 59"/>
                <a:gd name="T15" fmla="*/ 78 h 78"/>
                <a:gd name="T16" fmla="*/ 24 w 59"/>
                <a:gd name="T17" fmla="*/ 11 h 7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9" h="78">
                  <a:moveTo>
                    <a:pt x="24" y="11"/>
                  </a:moveTo>
                  <a:lnTo>
                    <a:pt x="0" y="11"/>
                  </a:lnTo>
                  <a:lnTo>
                    <a:pt x="0" y="0"/>
                  </a:lnTo>
                  <a:lnTo>
                    <a:pt x="59" y="0"/>
                  </a:lnTo>
                  <a:lnTo>
                    <a:pt x="59" y="11"/>
                  </a:lnTo>
                  <a:lnTo>
                    <a:pt x="35" y="11"/>
                  </a:lnTo>
                  <a:lnTo>
                    <a:pt x="35" y="78"/>
                  </a:lnTo>
                  <a:lnTo>
                    <a:pt x="24" y="78"/>
                  </a:lnTo>
                  <a:lnTo>
                    <a:pt x="24" y="11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3" name="Freeform 38"/>
            <p:cNvSpPr>
              <a:spLocks/>
            </p:cNvSpPr>
            <p:nvPr userDrawn="1"/>
          </p:nvSpPr>
          <p:spPr bwMode="auto">
            <a:xfrm>
              <a:off x="4095750" y="990600"/>
              <a:ext cx="74613" cy="123825"/>
            </a:xfrm>
            <a:custGeom>
              <a:avLst/>
              <a:gdLst>
                <a:gd name="T0" fmla="*/ 0 w 47"/>
                <a:gd name="T1" fmla="*/ 0 h 78"/>
                <a:gd name="T2" fmla="*/ 47 w 47"/>
                <a:gd name="T3" fmla="*/ 0 h 78"/>
                <a:gd name="T4" fmla="*/ 47 w 47"/>
                <a:gd name="T5" fmla="*/ 11 h 78"/>
                <a:gd name="T6" fmla="*/ 12 w 47"/>
                <a:gd name="T7" fmla="*/ 11 h 78"/>
                <a:gd name="T8" fmla="*/ 12 w 47"/>
                <a:gd name="T9" fmla="*/ 33 h 78"/>
                <a:gd name="T10" fmla="*/ 43 w 47"/>
                <a:gd name="T11" fmla="*/ 33 h 78"/>
                <a:gd name="T12" fmla="*/ 43 w 47"/>
                <a:gd name="T13" fmla="*/ 41 h 78"/>
                <a:gd name="T14" fmla="*/ 12 w 47"/>
                <a:gd name="T15" fmla="*/ 41 h 78"/>
                <a:gd name="T16" fmla="*/ 12 w 47"/>
                <a:gd name="T17" fmla="*/ 68 h 78"/>
                <a:gd name="T18" fmla="*/ 47 w 47"/>
                <a:gd name="T19" fmla="*/ 68 h 78"/>
                <a:gd name="T20" fmla="*/ 47 w 47"/>
                <a:gd name="T21" fmla="*/ 78 h 78"/>
                <a:gd name="T22" fmla="*/ 0 w 47"/>
                <a:gd name="T23" fmla="*/ 78 h 78"/>
                <a:gd name="T24" fmla="*/ 0 w 47"/>
                <a:gd name="T25" fmla="*/ 0 h 7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7" h="78">
                  <a:moveTo>
                    <a:pt x="0" y="0"/>
                  </a:moveTo>
                  <a:lnTo>
                    <a:pt x="47" y="0"/>
                  </a:lnTo>
                  <a:lnTo>
                    <a:pt x="47" y="11"/>
                  </a:lnTo>
                  <a:lnTo>
                    <a:pt x="12" y="11"/>
                  </a:lnTo>
                  <a:lnTo>
                    <a:pt x="12" y="33"/>
                  </a:lnTo>
                  <a:lnTo>
                    <a:pt x="43" y="33"/>
                  </a:lnTo>
                  <a:lnTo>
                    <a:pt x="43" y="41"/>
                  </a:lnTo>
                  <a:lnTo>
                    <a:pt x="12" y="41"/>
                  </a:lnTo>
                  <a:lnTo>
                    <a:pt x="12" y="68"/>
                  </a:lnTo>
                  <a:lnTo>
                    <a:pt x="47" y="68"/>
                  </a:lnTo>
                  <a:lnTo>
                    <a:pt x="47" y="78"/>
                  </a:lnTo>
                  <a:lnTo>
                    <a:pt x="0" y="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4" name="Freeform 39"/>
            <p:cNvSpPr>
              <a:spLocks/>
            </p:cNvSpPr>
            <p:nvPr userDrawn="1"/>
          </p:nvSpPr>
          <p:spPr bwMode="auto">
            <a:xfrm>
              <a:off x="4192588" y="990600"/>
              <a:ext cx="146050" cy="123825"/>
            </a:xfrm>
            <a:custGeom>
              <a:avLst/>
              <a:gdLst>
                <a:gd name="T0" fmla="*/ 5 w 45"/>
                <a:gd name="T1" fmla="*/ 0 h 38"/>
                <a:gd name="T2" fmla="*/ 11 w 45"/>
                <a:gd name="T3" fmla="*/ 0 h 38"/>
                <a:gd name="T4" fmla="*/ 20 w 45"/>
                <a:gd name="T5" fmla="*/ 26 h 38"/>
                <a:gd name="T6" fmla="*/ 22 w 45"/>
                <a:gd name="T7" fmla="*/ 32 h 38"/>
                <a:gd name="T8" fmla="*/ 23 w 45"/>
                <a:gd name="T9" fmla="*/ 32 h 38"/>
                <a:gd name="T10" fmla="*/ 25 w 45"/>
                <a:gd name="T11" fmla="*/ 26 h 38"/>
                <a:gd name="T12" fmla="*/ 34 w 45"/>
                <a:gd name="T13" fmla="*/ 0 h 38"/>
                <a:gd name="T14" fmla="*/ 40 w 45"/>
                <a:gd name="T15" fmla="*/ 0 h 38"/>
                <a:gd name="T16" fmla="*/ 45 w 45"/>
                <a:gd name="T17" fmla="*/ 38 h 38"/>
                <a:gd name="T18" fmla="*/ 39 w 45"/>
                <a:gd name="T19" fmla="*/ 38 h 38"/>
                <a:gd name="T20" fmla="*/ 36 w 45"/>
                <a:gd name="T21" fmla="*/ 14 h 38"/>
                <a:gd name="T22" fmla="*/ 36 w 45"/>
                <a:gd name="T23" fmla="*/ 9 h 38"/>
                <a:gd name="T24" fmla="*/ 35 w 45"/>
                <a:gd name="T25" fmla="*/ 9 h 38"/>
                <a:gd name="T26" fmla="*/ 34 w 45"/>
                <a:gd name="T27" fmla="*/ 14 h 38"/>
                <a:gd name="T28" fmla="*/ 25 w 45"/>
                <a:gd name="T29" fmla="*/ 38 h 38"/>
                <a:gd name="T30" fmla="*/ 20 w 45"/>
                <a:gd name="T31" fmla="*/ 38 h 38"/>
                <a:gd name="T32" fmla="*/ 11 w 45"/>
                <a:gd name="T33" fmla="*/ 14 h 38"/>
                <a:gd name="T34" fmla="*/ 9 w 45"/>
                <a:gd name="T35" fmla="*/ 9 h 38"/>
                <a:gd name="T36" fmla="*/ 9 w 45"/>
                <a:gd name="T37" fmla="*/ 9 h 38"/>
                <a:gd name="T38" fmla="*/ 8 w 45"/>
                <a:gd name="T39" fmla="*/ 14 h 38"/>
                <a:gd name="T40" fmla="*/ 5 w 45"/>
                <a:gd name="T41" fmla="*/ 38 h 38"/>
                <a:gd name="T42" fmla="*/ 0 w 45"/>
                <a:gd name="T43" fmla="*/ 38 h 38"/>
                <a:gd name="T44" fmla="*/ 5 w 45"/>
                <a:gd name="T45" fmla="*/ 0 h 38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45" h="38">
                  <a:moveTo>
                    <a:pt x="5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1" y="29"/>
                    <a:pt x="22" y="32"/>
                    <a:pt x="22" y="32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4" y="29"/>
                    <a:pt x="25" y="26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45" y="38"/>
                    <a:pt x="45" y="38"/>
                    <a:pt x="45" y="38"/>
                  </a:cubicBezTo>
                  <a:cubicBezTo>
                    <a:pt x="39" y="38"/>
                    <a:pt x="39" y="38"/>
                    <a:pt x="39" y="38"/>
                  </a:cubicBezTo>
                  <a:cubicBezTo>
                    <a:pt x="36" y="14"/>
                    <a:pt x="36" y="14"/>
                    <a:pt x="36" y="14"/>
                  </a:cubicBezTo>
                  <a:cubicBezTo>
                    <a:pt x="36" y="12"/>
                    <a:pt x="36" y="9"/>
                    <a:pt x="36" y="9"/>
                  </a:cubicBezTo>
                  <a:cubicBezTo>
                    <a:pt x="35" y="9"/>
                    <a:pt x="35" y="9"/>
                    <a:pt x="35" y="9"/>
                  </a:cubicBezTo>
                  <a:cubicBezTo>
                    <a:pt x="35" y="9"/>
                    <a:pt x="35" y="12"/>
                    <a:pt x="34" y="14"/>
                  </a:cubicBezTo>
                  <a:cubicBezTo>
                    <a:pt x="25" y="38"/>
                    <a:pt x="25" y="38"/>
                    <a:pt x="25" y="38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1" y="14"/>
                    <a:pt x="11" y="14"/>
                    <a:pt x="11" y="14"/>
                  </a:cubicBezTo>
                  <a:cubicBezTo>
                    <a:pt x="10" y="12"/>
                    <a:pt x="9" y="9"/>
                    <a:pt x="9" y="9"/>
                  </a:cubicBezTo>
                  <a:cubicBezTo>
                    <a:pt x="9" y="9"/>
                    <a:pt x="9" y="9"/>
                    <a:pt x="9" y="9"/>
                  </a:cubicBezTo>
                  <a:cubicBezTo>
                    <a:pt x="9" y="9"/>
                    <a:pt x="9" y="12"/>
                    <a:pt x="8" y="14"/>
                  </a:cubicBezTo>
                  <a:cubicBezTo>
                    <a:pt x="5" y="38"/>
                    <a:pt x="5" y="38"/>
                    <a:pt x="5" y="38"/>
                  </a:cubicBezTo>
                  <a:cubicBezTo>
                    <a:pt x="0" y="38"/>
                    <a:pt x="0" y="38"/>
                    <a:pt x="0" y="38"/>
                  </a:cubicBezTo>
                  <a:lnTo>
                    <a:pt x="5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5" name="Freeform 40"/>
            <p:cNvSpPr>
              <a:spLocks noEditPoints="1"/>
            </p:cNvSpPr>
            <p:nvPr userDrawn="1"/>
          </p:nvSpPr>
          <p:spPr bwMode="auto">
            <a:xfrm>
              <a:off x="4367213" y="990600"/>
              <a:ext cx="127000" cy="123825"/>
            </a:xfrm>
            <a:custGeom>
              <a:avLst/>
              <a:gdLst>
                <a:gd name="T0" fmla="*/ 0 w 39"/>
                <a:gd name="T1" fmla="*/ 0 h 38"/>
                <a:gd name="T2" fmla="*/ 5 w 39"/>
                <a:gd name="T3" fmla="*/ 0 h 38"/>
                <a:gd name="T4" fmla="*/ 5 w 39"/>
                <a:gd name="T5" fmla="*/ 15 h 38"/>
                <a:gd name="T6" fmla="*/ 11 w 39"/>
                <a:gd name="T7" fmla="*/ 15 h 38"/>
                <a:gd name="T8" fmla="*/ 25 w 39"/>
                <a:gd name="T9" fmla="*/ 26 h 38"/>
                <a:gd name="T10" fmla="*/ 10 w 39"/>
                <a:gd name="T11" fmla="*/ 38 h 38"/>
                <a:gd name="T12" fmla="*/ 0 w 39"/>
                <a:gd name="T13" fmla="*/ 38 h 38"/>
                <a:gd name="T14" fmla="*/ 0 w 39"/>
                <a:gd name="T15" fmla="*/ 0 h 38"/>
                <a:gd name="T16" fmla="*/ 10 w 39"/>
                <a:gd name="T17" fmla="*/ 33 h 38"/>
                <a:gd name="T18" fmla="*/ 19 w 39"/>
                <a:gd name="T19" fmla="*/ 26 h 38"/>
                <a:gd name="T20" fmla="*/ 10 w 39"/>
                <a:gd name="T21" fmla="*/ 19 h 38"/>
                <a:gd name="T22" fmla="*/ 5 w 39"/>
                <a:gd name="T23" fmla="*/ 19 h 38"/>
                <a:gd name="T24" fmla="*/ 5 w 39"/>
                <a:gd name="T25" fmla="*/ 33 h 38"/>
                <a:gd name="T26" fmla="*/ 10 w 39"/>
                <a:gd name="T27" fmla="*/ 33 h 38"/>
                <a:gd name="T28" fmla="*/ 34 w 39"/>
                <a:gd name="T29" fmla="*/ 0 h 38"/>
                <a:gd name="T30" fmla="*/ 39 w 39"/>
                <a:gd name="T31" fmla="*/ 0 h 38"/>
                <a:gd name="T32" fmla="*/ 39 w 39"/>
                <a:gd name="T33" fmla="*/ 38 h 38"/>
                <a:gd name="T34" fmla="*/ 34 w 39"/>
                <a:gd name="T35" fmla="*/ 38 h 38"/>
                <a:gd name="T36" fmla="*/ 34 w 39"/>
                <a:gd name="T37" fmla="*/ 0 h 3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39" h="38">
                  <a:moveTo>
                    <a:pt x="0" y="0"/>
                  </a:moveTo>
                  <a:cubicBezTo>
                    <a:pt x="5" y="0"/>
                    <a:pt x="5" y="0"/>
                    <a:pt x="5" y="0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11" y="15"/>
                    <a:pt x="11" y="15"/>
                    <a:pt x="11" y="15"/>
                  </a:cubicBezTo>
                  <a:cubicBezTo>
                    <a:pt x="19" y="15"/>
                    <a:pt x="25" y="18"/>
                    <a:pt x="25" y="26"/>
                  </a:cubicBezTo>
                  <a:cubicBezTo>
                    <a:pt x="25" y="34"/>
                    <a:pt x="19" y="38"/>
                    <a:pt x="10" y="38"/>
                  </a:cubicBezTo>
                  <a:cubicBezTo>
                    <a:pt x="0" y="38"/>
                    <a:pt x="0" y="38"/>
                    <a:pt x="0" y="38"/>
                  </a:cubicBezTo>
                  <a:lnTo>
                    <a:pt x="0" y="0"/>
                  </a:lnTo>
                  <a:close/>
                  <a:moveTo>
                    <a:pt x="10" y="33"/>
                  </a:moveTo>
                  <a:cubicBezTo>
                    <a:pt x="16" y="33"/>
                    <a:pt x="19" y="31"/>
                    <a:pt x="19" y="26"/>
                  </a:cubicBezTo>
                  <a:cubicBezTo>
                    <a:pt x="19" y="22"/>
                    <a:pt x="17" y="19"/>
                    <a:pt x="10" y="19"/>
                  </a:cubicBezTo>
                  <a:cubicBezTo>
                    <a:pt x="5" y="19"/>
                    <a:pt x="5" y="19"/>
                    <a:pt x="5" y="19"/>
                  </a:cubicBezTo>
                  <a:cubicBezTo>
                    <a:pt x="5" y="33"/>
                    <a:pt x="5" y="33"/>
                    <a:pt x="5" y="33"/>
                  </a:cubicBezTo>
                  <a:lnTo>
                    <a:pt x="10" y="33"/>
                  </a:lnTo>
                  <a:close/>
                  <a:moveTo>
                    <a:pt x="34" y="0"/>
                  </a:moveTo>
                  <a:cubicBezTo>
                    <a:pt x="39" y="0"/>
                    <a:pt x="39" y="0"/>
                    <a:pt x="39" y="0"/>
                  </a:cubicBezTo>
                  <a:cubicBezTo>
                    <a:pt x="39" y="38"/>
                    <a:pt x="39" y="38"/>
                    <a:pt x="39" y="38"/>
                  </a:cubicBezTo>
                  <a:cubicBezTo>
                    <a:pt x="34" y="38"/>
                    <a:pt x="34" y="38"/>
                    <a:pt x="34" y="38"/>
                  </a:cubicBezTo>
                  <a:lnTo>
                    <a:pt x="34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6" name="Freeform 41"/>
            <p:cNvSpPr>
              <a:spLocks noEditPoints="1"/>
            </p:cNvSpPr>
            <p:nvPr userDrawn="1"/>
          </p:nvSpPr>
          <p:spPr bwMode="auto">
            <a:xfrm>
              <a:off x="346075" y="1266826"/>
              <a:ext cx="127000" cy="125413"/>
            </a:xfrm>
            <a:custGeom>
              <a:avLst/>
              <a:gdLst>
                <a:gd name="T0" fmla="*/ 0 w 39"/>
                <a:gd name="T1" fmla="*/ 20 h 39"/>
                <a:gd name="T2" fmla="*/ 20 w 39"/>
                <a:gd name="T3" fmla="*/ 0 h 39"/>
                <a:gd name="T4" fmla="*/ 39 w 39"/>
                <a:gd name="T5" fmla="*/ 19 h 39"/>
                <a:gd name="T6" fmla="*/ 20 w 39"/>
                <a:gd name="T7" fmla="*/ 39 h 39"/>
                <a:gd name="T8" fmla="*/ 0 w 39"/>
                <a:gd name="T9" fmla="*/ 20 h 39"/>
                <a:gd name="T10" fmla="*/ 34 w 39"/>
                <a:gd name="T11" fmla="*/ 20 h 39"/>
                <a:gd name="T12" fmla="*/ 20 w 39"/>
                <a:gd name="T13" fmla="*/ 5 h 39"/>
                <a:gd name="T14" fmla="*/ 6 w 39"/>
                <a:gd name="T15" fmla="*/ 19 h 39"/>
                <a:gd name="T16" fmla="*/ 20 w 39"/>
                <a:gd name="T17" fmla="*/ 34 h 39"/>
                <a:gd name="T18" fmla="*/ 34 w 39"/>
                <a:gd name="T19" fmla="*/ 20 h 3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9" h="39">
                  <a:moveTo>
                    <a:pt x="0" y="20"/>
                  </a:moveTo>
                  <a:cubicBezTo>
                    <a:pt x="0" y="9"/>
                    <a:pt x="7" y="0"/>
                    <a:pt x="20" y="0"/>
                  </a:cubicBezTo>
                  <a:cubicBezTo>
                    <a:pt x="32" y="0"/>
                    <a:pt x="39" y="9"/>
                    <a:pt x="39" y="19"/>
                  </a:cubicBezTo>
                  <a:cubicBezTo>
                    <a:pt x="39" y="30"/>
                    <a:pt x="32" y="39"/>
                    <a:pt x="20" y="39"/>
                  </a:cubicBezTo>
                  <a:cubicBezTo>
                    <a:pt x="8" y="39"/>
                    <a:pt x="0" y="30"/>
                    <a:pt x="0" y="20"/>
                  </a:cubicBezTo>
                  <a:close/>
                  <a:moveTo>
                    <a:pt x="34" y="20"/>
                  </a:moveTo>
                  <a:cubicBezTo>
                    <a:pt x="34" y="12"/>
                    <a:pt x="29" y="5"/>
                    <a:pt x="20" y="5"/>
                  </a:cubicBezTo>
                  <a:cubicBezTo>
                    <a:pt x="11" y="5"/>
                    <a:pt x="6" y="11"/>
                    <a:pt x="6" y="19"/>
                  </a:cubicBezTo>
                  <a:cubicBezTo>
                    <a:pt x="6" y="27"/>
                    <a:pt x="11" y="34"/>
                    <a:pt x="20" y="34"/>
                  </a:cubicBezTo>
                  <a:cubicBezTo>
                    <a:pt x="29" y="34"/>
                    <a:pt x="34" y="28"/>
                    <a:pt x="34" y="20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7" name="Freeform 42"/>
            <p:cNvSpPr>
              <a:spLocks/>
            </p:cNvSpPr>
            <p:nvPr userDrawn="1"/>
          </p:nvSpPr>
          <p:spPr bwMode="auto">
            <a:xfrm>
              <a:off x="530225" y="1270001"/>
              <a:ext cx="100013" cy="119063"/>
            </a:xfrm>
            <a:custGeom>
              <a:avLst/>
              <a:gdLst>
                <a:gd name="T0" fmla="*/ 0 w 63"/>
                <a:gd name="T1" fmla="*/ 0 h 75"/>
                <a:gd name="T2" fmla="*/ 63 w 63"/>
                <a:gd name="T3" fmla="*/ 0 h 75"/>
                <a:gd name="T4" fmla="*/ 63 w 63"/>
                <a:gd name="T5" fmla="*/ 75 h 75"/>
                <a:gd name="T6" fmla="*/ 53 w 63"/>
                <a:gd name="T7" fmla="*/ 75 h 75"/>
                <a:gd name="T8" fmla="*/ 53 w 63"/>
                <a:gd name="T9" fmla="*/ 8 h 75"/>
                <a:gd name="T10" fmla="*/ 12 w 63"/>
                <a:gd name="T11" fmla="*/ 8 h 75"/>
                <a:gd name="T12" fmla="*/ 12 w 63"/>
                <a:gd name="T13" fmla="*/ 75 h 75"/>
                <a:gd name="T14" fmla="*/ 0 w 63"/>
                <a:gd name="T15" fmla="*/ 75 h 75"/>
                <a:gd name="T16" fmla="*/ 0 w 63"/>
                <a:gd name="T17" fmla="*/ 0 h 7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63" h="75">
                  <a:moveTo>
                    <a:pt x="0" y="0"/>
                  </a:moveTo>
                  <a:lnTo>
                    <a:pt x="63" y="0"/>
                  </a:lnTo>
                  <a:lnTo>
                    <a:pt x="63" y="75"/>
                  </a:lnTo>
                  <a:lnTo>
                    <a:pt x="53" y="75"/>
                  </a:lnTo>
                  <a:lnTo>
                    <a:pt x="53" y="8"/>
                  </a:lnTo>
                  <a:lnTo>
                    <a:pt x="12" y="8"/>
                  </a:lnTo>
                  <a:lnTo>
                    <a:pt x="12" y="75"/>
                  </a:lnTo>
                  <a:lnTo>
                    <a:pt x="0" y="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8" name="Freeform 43"/>
            <p:cNvSpPr>
              <a:spLocks/>
            </p:cNvSpPr>
            <p:nvPr userDrawn="1"/>
          </p:nvSpPr>
          <p:spPr bwMode="auto">
            <a:xfrm>
              <a:off x="682625" y="1270001"/>
              <a:ext cx="93663" cy="119063"/>
            </a:xfrm>
            <a:custGeom>
              <a:avLst/>
              <a:gdLst>
                <a:gd name="T0" fmla="*/ 24 w 59"/>
                <a:gd name="T1" fmla="*/ 8 h 75"/>
                <a:gd name="T2" fmla="*/ 0 w 59"/>
                <a:gd name="T3" fmla="*/ 8 h 75"/>
                <a:gd name="T4" fmla="*/ 0 w 59"/>
                <a:gd name="T5" fmla="*/ 0 h 75"/>
                <a:gd name="T6" fmla="*/ 59 w 59"/>
                <a:gd name="T7" fmla="*/ 0 h 75"/>
                <a:gd name="T8" fmla="*/ 59 w 59"/>
                <a:gd name="T9" fmla="*/ 8 h 75"/>
                <a:gd name="T10" fmla="*/ 35 w 59"/>
                <a:gd name="T11" fmla="*/ 8 h 75"/>
                <a:gd name="T12" fmla="*/ 35 w 59"/>
                <a:gd name="T13" fmla="*/ 75 h 75"/>
                <a:gd name="T14" fmla="*/ 24 w 59"/>
                <a:gd name="T15" fmla="*/ 75 h 75"/>
                <a:gd name="T16" fmla="*/ 24 w 59"/>
                <a:gd name="T17" fmla="*/ 8 h 7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9" h="75">
                  <a:moveTo>
                    <a:pt x="24" y="8"/>
                  </a:moveTo>
                  <a:lnTo>
                    <a:pt x="0" y="8"/>
                  </a:lnTo>
                  <a:lnTo>
                    <a:pt x="0" y="0"/>
                  </a:lnTo>
                  <a:lnTo>
                    <a:pt x="59" y="0"/>
                  </a:lnTo>
                  <a:lnTo>
                    <a:pt x="59" y="8"/>
                  </a:lnTo>
                  <a:lnTo>
                    <a:pt x="35" y="8"/>
                  </a:lnTo>
                  <a:lnTo>
                    <a:pt x="35" y="75"/>
                  </a:lnTo>
                  <a:lnTo>
                    <a:pt x="24" y="75"/>
                  </a:lnTo>
                  <a:lnTo>
                    <a:pt x="24" y="8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9" name="Freeform 44"/>
            <p:cNvSpPr>
              <a:spLocks noEditPoints="1"/>
            </p:cNvSpPr>
            <p:nvPr userDrawn="1"/>
          </p:nvSpPr>
          <p:spPr bwMode="auto">
            <a:xfrm>
              <a:off x="815975" y="1266826"/>
              <a:ext cx="125413" cy="125413"/>
            </a:xfrm>
            <a:custGeom>
              <a:avLst/>
              <a:gdLst>
                <a:gd name="T0" fmla="*/ 0 w 39"/>
                <a:gd name="T1" fmla="*/ 20 h 39"/>
                <a:gd name="T2" fmla="*/ 20 w 39"/>
                <a:gd name="T3" fmla="*/ 0 h 39"/>
                <a:gd name="T4" fmla="*/ 39 w 39"/>
                <a:gd name="T5" fmla="*/ 19 h 39"/>
                <a:gd name="T6" fmla="*/ 20 w 39"/>
                <a:gd name="T7" fmla="*/ 39 h 39"/>
                <a:gd name="T8" fmla="*/ 0 w 39"/>
                <a:gd name="T9" fmla="*/ 20 h 39"/>
                <a:gd name="T10" fmla="*/ 33 w 39"/>
                <a:gd name="T11" fmla="*/ 20 h 39"/>
                <a:gd name="T12" fmla="*/ 20 w 39"/>
                <a:gd name="T13" fmla="*/ 5 h 39"/>
                <a:gd name="T14" fmla="*/ 6 w 39"/>
                <a:gd name="T15" fmla="*/ 19 h 39"/>
                <a:gd name="T16" fmla="*/ 20 w 39"/>
                <a:gd name="T17" fmla="*/ 34 h 39"/>
                <a:gd name="T18" fmla="*/ 33 w 39"/>
                <a:gd name="T19" fmla="*/ 20 h 3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9" h="39">
                  <a:moveTo>
                    <a:pt x="0" y="20"/>
                  </a:moveTo>
                  <a:cubicBezTo>
                    <a:pt x="0" y="9"/>
                    <a:pt x="7" y="0"/>
                    <a:pt x="20" y="0"/>
                  </a:cubicBezTo>
                  <a:cubicBezTo>
                    <a:pt x="32" y="0"/>
                    <a:pt x="39" y="9"/>
                    <a:pt x="39" y="19"/>
                  </a:cubicBezTo>
                  <a:cubicBezTo>
                    <a:pt x="39" y="30"/>
                    <a:pt x="32" y="39"/>
                    <a:pt x="20" y="39"/>
                  </a:cubicBezTo>
                  <a:cubicBezTo>
                    <a:pt x="7" y="39"/>
                    <a:pt x="0" y="30"/>
                    <a:pt x="0" y="20"/>
                  </a:cubicBezTo>
                  <a:close/>
                  <a:moveTo>
                    <a:pt x="33" y="20"/>
                  </a:moveTo>
                  <a:cubicBezTo>
                    <a:pt x="33" y="12"/>
                    <a:pt x="29" y="5"/>
                    <a:pt x="20" y="5"/>
                  </a:cubicBezTo>
                  <a:cubicBezTo>
                    <a:pt x="11" y="5"/>
                    <a:pt x="6" y="11"/>
                    <a:pt x="6" y="19"/>
                  </a:cubicBezTo>
                  <a:cubicBezTo>
                    <a:pt x="6" y="27"/>
                    <a:pt x="11" y="34"/>
                    <a:pt x="20" y="34"/>
                  </a:cubicBezTo>
                  <a:cubicBezTo>
                    <a:pt x="29" y="34"/>
                    <a:pt x="33" y="28"/>
                    <a:pt x="33" y="20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0" name="Freeform 45"/>
            <p:cNvSpPr>
              <a:spLocks noEditPoints="1"/>
            </p:cNvSpPr>
            <p:nvPr userDrawn="1"/>
          </p:nvSpPr>
          <p:spPr bwMode="auto">
            <a:xfrm>
              <a:off x="1000125" y="1270001"/>
              <a:ext cx="84138" cy="119063"/>
            </a:xfrm>
            <a:custGeom>
              <a:avLst/>
              <a:gdLst>
                <a:gd name="T0" fmla="*/ 0 w 26"/>
                <a:gd name="T1" fmla="*/ 0 h 37"/>
                <a:gd name="T2" fmla="*/ 11 w 26"/>
                <a:gd name="T3" fmla="*/ 0 h 37"/>
                <a:gd name="T4" fmla="*/ 24 w 26"/>
                <a:gd name="T5" fmla="*/ 9 h 37"/>
                <a:gd name="T6" fmla="*/ 17 w 26"/>
                <a:gd name="T7" fmla="*/ 18 h 37"/>
                <a:gd name="T8" fmla="*/ 17 w 26"/>
                <a:gd name="T9" fmla="*/ 18 h 37"/>
                <a:gd name="T10" fmla="*/ 26 w 26"/>
                <a:gd name="T11" fmla="*/ 27 h 37"/>
                <a:gd name="T12" fmla="*/ 11 w 26"/>
                <a:gd name="T13" fmla="*/ 37 h 37"/>
                <a:gd name="T14" fmla="*/ 0 w 26"/>
                <a:gd name="T15" fmla="*/ 37 h 37"/>
                <a:gd name="T16" fmla="*/ 0 w 26"/>
                <a:gd name="T17" fmla="*/ 0 h 37"/>
                <a:gd name="T18" fmla="*/ 10 w 26"/>
                <a:gd name="T19" fmla="*/ 16 h 37"/>
                <a:gd name="T20" fmla="*/ 19 w 26"/>
                <a:gd name="T21" fmla="*/ 10 h 37"/>
                <a:gd name="T22" fmla="*/ 11 w 26"/>
                <a:gd name="T23" fmla="*/ 4 h 37"/>
                <a:gd name="T24" fmla="*/ 5 w 26"/>
                <a:gd name="T25" fmla="*/ 4 h 37"/>
                <a:gd name="T26" fmla="*/ 5 w 26"/>
                <a:gd name="T27" fmla="*/ 16 h 37"/>
                <a:gd name="T28" fmla="*/ 10 w 26"/>
                <a:gd name="T29" fmla="*/ 16 h 37"/>
                <a:gd name="T30" fmla="*/ 11 w 26"/>
                <a:gd name="T31" fmla="*/ 33 h 37"/>
                <a:gd name="T32" fmla="*/ 20 w 26"/>
                <a:gd name="T33" fmla="*/ 27 h 37"/>
                <a:gd name="T34" fmla="*/ 11 w 26"/>
                <a:gd name="T35" fmla="*/ 20 h 37"/>
                <a:gd name="T36" fmla="*/ 5 w 26"/>
                <a:gd name="T37" fmla="*/ 20 h 37"/>
                <a:gd name="T38" fmla="*/ 5 w 26"/>
                <a:gd name="T39" fmla="*/ 33 h 37"/>
                <a:gd name="T40" fmla="*/ 11 w 26"/>
                <a:gd name="T41" fmla="*/ 33 h 3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26" h="37">
                  <a:moveTo>
                    <a:pt x="0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18" y="0"/>
                    <a:pt x="24" y="2"/>
                    <a:pt x="24" y="9"/>
                  </a:cubicBezTo>
                  <a:cubicBezTo>
                    <a:pt x="24" y="14"/>
                    <a:pt x="21" y="16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22" y="18"/>
                    <a:pt x="26" y="22"/>
                    <a:pt x="26" y="27"/>
                  </a:cubicBezTo>
                  <a:cubicBezTo>
                    <a:pt x="26" y="34"/>
                    <a:pt x="20" y="37"/>
                    <a:pt x="11" y="37"/>
                  </a:cubicBezTo>
                  <a:cubicBezTo>
                    <a:pt x="0" y="37"/>
                    <a:pt x="0" y="37"/>
                    <a:pt x="0" y="37"/>
                  </a:cubicBezTo>
                  <a:lnTo>
                    <a:pt x="0" y="0"/>
                  </a:lnTo>
                  <a:close/>
                  <a:moveTo>
                    <a:pt x="10" y="16"/>
                  </a:moveTo>
                  <a:cubicBezTo>
                    <a:pt x="16" y="16"/>
                    <a:pt x="19" y="14"/>
                    <a:pt x="19" y="10"/>
                  </a:cubicBezTo>
                  <a:cubicBezTo>
                    <a:pt x="19" y="6"/>
                    <a:pt x="16" y="4"/>
                    <a:pt x="11" y="4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5" y="16"/>
                    <a:pt x="5" y="16"/>
                    <a:pt x="5" y="16"/>
                  </a:cubicBezTo>
                  <a:lnTo>
                    <a:pt x="10" y="16"/>
                  </a:lnTo>
                  <a:close/>
                  <a:moveTo>
                    <a:pt x="11" y="33"/>
                  </a:moveTo>
                  <a:cubicBezTo>
                    <a:pt x="17" y="33"/>
                    <a:pt x="20" y="31"/>
                    <a:pt x="20" y="27"/>
                  </a:cubicBezTo>
                  <a:cubicBezTo>
                    <a:pt x="20" y="22"/>
                    <a:pt x="18" y="20"/>
                    <a:pt x="11" y="20"/>
                  </a:cubicBezTo>
                  <a:cubicBezTo>
                    <a:pt x="5" y="20"/>
                    <a:pt x="5" y="20"/>
                    <a:pt x="5" y="20"/>
                  </a:cubicBezTo>
                  <a:cubicBezTo>
                    <a:pt x="5" y="33"/>
                    <a:pt x="5" y="33"/>
                    <a:pt x="5" y="33"/>
                  </a:cubicBezTo>
                  <a:lnTo>
                    <a:pt x="11" y="33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1" name="Freeform 46"/>
            <p:cNvSpPr>
              <a:spLocks noEditPoints="1"/>
            </p:cNvSpPr>
            <p:nvPr userDrawn="1"/>
          </p:nvSpPr>
          <p:spPr bwMode="auto">
            <a:xfrm>
              <a:off x="1131888" y="1266826"/>
              <a:ext cx="127000" cy="125413"/>
            </a:xfrm>
            <a:custGeom>
              <a:avLst/>
              <a:gdLst>
                <a:gd name="T0" fmla="*/ 0 w 39"/>
                <a:gd name="T1" fmla="*/ 20 h 39"/>
                <a:gd name="T2" fmla="*/ 20 w 39"/>
                <a:gd name="T3" fmla="*/ 0 h 39"/>
                <a:gd name="T4" fmla="*/ 39 w 39"/>
                <a:gd name="T5" fmla="*/ 19 h 39"/>
                <a:gd name="T6" fmla="*/ 20 w 39"/>
                <a:gd name="T7" fmla="*/ 39 h 39"/>
                <a:gd name="T8" fmla="*/ 0 w 39"/>
                <a:gd name="T9" fmla="*/ 20 h 39"/>
                <a:gd name="T10" fmla="*/ 34 w 39"/>
                <a:gd name="T11" fmla="*/ 20 h 39"/>
                <a:gd name="T12" fmla="*/ 20 w 39"/>
                <a:gd name="T13" fmla="*/ 5 h 39"/>
                <a:gd name="T14" fmla="*/ 6 w 39"/>
                <a:gd name="T15" fmla="*/ 19 h 39"/>
                <a:gd name="T16" fmla="*/ 20 w 39"/>
                <a:gd name="T17" fmla="*/ 34 h 39"/>
                <a:gd name="T18" fmla="*/ 34 w 39"/>
                <a:gd name="T19" fmla="*/ 20 h 3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9" h="39">
                  <a:moveTo>
                    <a:pt x="0" y="20"/>
                  </a:moveTo>
                  <a:cubicBezTo>
                    <a:pt x="0" y="9"/>
                    <a:pt x="7" y="0"/>
                    <a:pt x="20" y="0"/>
                  </a:cubicBezTo>
                  <a:cubicBezTo>
                    <a:pt x="32" y="0"/>
                    <a:pt x="39" y="9"/>
                    <a:pt x="39" y="19"/>
                  </a:cubicBezTo>
                  <a:cubicBezTo>
                    <a:pt x="39" y="30"/>
                    <a:pt x="32" y="39"/>
                    <a:pt x="20" y="39"/>
                  </a:cubicBezTo>
                  <a:cubicBezTo>
                    <a:pt x="8" y="39"/>
                    <a:pt x="0" y="30"/>
                    <a:pt x="0" y="20"/>
                  </a:cubicBezTo>
                  <a:close/>
                  <a:moveTo>
                    <a:pt x="34" y="20"/>
                  </a:moveTo>
                  <a:cubicBezTo>
                    <a:pt x="34" y="12"/>
                    <a:pt x="29" y="5"/>
                    <a:pt x="20" y="5"/>
                  </a:cubicBezTo>
                  <a:cubicBezTo>
                    <a:pt x="11" y="5"/>
                    <a:pt x="6" y="11"/>
                    <a:pt x="6" y="19"/>
                  </a:cubicBezTo>
                  <a:cubicBezTo>
                    <a:pt x="6" y="27"/>
                    <a:pt x="11" y="34"/>
                    <a:pt x="20" y="34"/>
                  </a:cubicBezTo>
                  <a:cubicBezTo>
                    <a:pt x="29" y="34"/>
                    <a:pt x="34" y="28"/>
                    <a:pt x="34" y="20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2" name="Freeform 47"/>
            <p:cNvSpPr>
              <a:spLocks noEditPoints="1"/>
            </p:cNvSpPr>
            <p:nvPr userDrawn="1"/>
          </p:nvSpPr>
          <p:spPr bwMode="auto">
            <a:xfrm>
              <a:off x="1316038" y="1223963"/>
              <a:ext cx="104775" cy="165100"/>
            </a:xfrm>
            <a:custGeom>
              <a:avLst/>
              <a:gdLst>
                <a:gd name="T0" fmla="*/ 0 w 32"/>
                <a:gd name="T1" fmla="*/ 14 h 51"/>
                <a:gd name="T2" fmla="*/ 5 w 32"/>
                <a:gd name="T3" fmla="*/ 14 h 51"/>
                <a:gd name="T4" fmla="*/ 5 w 32"/>
                <a:gd name="T5" fmla="*/ 39 h 51"/>
                <a:gd name="T6" fmla="*/ 5 w 32"/>
                <a:gd name="T7" fmla="*/ 44 h 51"/>
                <a:gd name="T8" fmla="*/ 5 w 32"/>
                <a:gd name="T9" fmla="*/ 44 h 51"/>
                <a:gd name="T10" fmla="*/ 9 w 32"/>
                <a:gd name="T11" fmla="*/ 38 h 51"/>
                <a:gd name="T12" fmla="*/ 26 w 32"/>
                <a:gd name="T13" fmla="*/ 14 h 51"/>
                <a:gd name="T14" fmla="*/ 32 w 32"/>
                <a:gd name="T15" fmla="*/ 14 h 51"/>
                <a:gd name="T16" fmla="*/ 32 w 32"/>
                <a:gd name="T17" fmla="*/ 51 h 51"/>
                <a:gd name="T18" fmla="*/ 27 w 32"/>
                <a:gd name="T19" fmla="*/ 51 h 51"/>
                <a:gd name="T20" fmla="*/ 27 w 32"/>
                <a:gd name="T21" fmla="*/ 25 h 51"/>
                <a:gd name="T22" fmla="*/ 27 w 32"/>
                <a:gd name="T23" fmla="*/ 20 h 51"/>
                <a:gd name="T24" fmla="*/ 27 w 32"/>
                <a:gd name="T25" fmla="*/ 20 h 51"/>
                <a:gd name="T26" fmla="*/ 24 w 32"/>
                <a:gd name="T27" fmla="*/ 25 h 51"/>
                <a:gd name="T28" fmla="*/ 5 w 32"/>
                <a:gd name="T29" fmla="*/ 51 h 51"/>
                <a:gd name="T30" fmla="*/ 0 w 32"/>
                <a:gd name="T31" fmla="*/ 51 h 51"/>
                <a:gd name="T32" fmla="*/ 0 w 32"/>
                <a:gd name="T33" fmla="*/ 14 h 51"/>
                <a:gd name="T34" fmla="*/ 5 w 32"/>
                <a:gd name="T35" fmla="*/ 0 h 51"/>
                <a:gd name="T36" fmla="*/ 10 w 32"/>
                <a:gd name="T37" fmla="*/ 0 h 51"/>
                <a:gd name="T38" fmla="*/ 16 w 32"/>
                <a:gd name="T39" fmla="*/ 6 h 51"/>
                <a:gd name="T40" fmla="*/ 22 w 32"/>
                <a:gd name="T41" fmla="*/ 0 h 51"/>
                <a:gd name="T42" fmla="*/ 26 w 32"/>
                <a:gd name="T43" fmla="*/ 0 h 51"/>
                <a:gd name="T44" fmla="*/ 16 w 32"/>
                <a:gd name="T45" fmla="*/ 11 h 51"/>
                <a:gd name="T46" fmla="*/ 5 w 32"/>
                <a:gd name="T47" fmla="*/ 0 h 51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32" h="51">
                  <a:moveTo>
                    <a:pt x="0" y="14"/>
                  </a:moveTo>
                  <a:cubicBezTo>
                    <a:pt x="5" y="14"/>
                    <a:pt x="5" y="14"/>
                    <a:pt x="5" y="14"/>
                  </a:cubicBezTo>
                  <a:cubicBezTo>
                    <a:pt x="5" y="39"/>
                    <a:pt x="5" y="39"/>
                    <a:pt x="5" y="39"/>
                  </a:cubicBezTo>
                  <a:cubicBezTo>
                    <a:pt x="5" y="42"/>
                    <a:pt x="5" y="44"/>
                    <a:pt x="5" y="44"/>
                  </a:cubicBezTo>
                  <a:cubicBezTo>
                    <a:pt x="5" y="44"/>
                    <a:pt x="5" y="44"/>
                    <a:pt x="5" y="44"/>
                  </a:cubicBezTo>
                  <a:cubicBezTo>
                    <a:pt x="5" y="44"/>
                    <a:pt x="7" y="41"/>
                    <a:pt x="9" y="38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2" y="51"/>
                    <a:pt x="32" y="51"/>
                    <a:pt x="32" y="51"/>
                  </a:cubicBezTo>
                  <a:cubicBezTo>
                    <a:pt x="27" y="51"/>
                    <a:pt x="27" y="51"/>
                    <a:pt x="27" y="51"/>
                  </a:cubicBezTo>
                  <a:cubicBezTo>
                    <a:pt x="27" y="25"/>
                    <a:pt x="27" y="25"/>
                    <a:pt x="27" y="25"/>
                  </a:cubicBezTo>
                  <a:cubicBezTo>
                    <a:pt x="27" y="22"/>
                    <a:pt x="27" y="20"/>
                    <a:pt x="27" y="20"/>
                  </a:cubicBezTo>
                  <a:cubicBezTo>
                    <a:pt x="27" y="20"/>
                    <a:pt x="27" y="20"/>
                    <a:pt x="27" y="20"/>
                  </a:cubicBezTo>
                  <a:cubicBezTo>
                    <a:pt x="27" y="20"/>
                    <a:pt x="25" y="23"/>
                    <a:pt x="24" y="25"/>
                  </a:cubicBezTo>
                  <a:cubicBezTo>
                    <a:pt x="5" y="51"/>
                    <a:pt x="5" y="51"/>
                    <a:pt x="5" y="51"/>
                  </a:cubicBezTo>
                  <a:cubicBezTo>
                    <a:pt x="0" y="51"/>
                    <a:pt x="0" y="51"/>
                    <a:pt x="0" y="51"/>
                  </a:cubicBezTo>
                  <a:lnTo>
                    <a:pt x="0" y="14"/>
                  </a:lnTo>
                  <a:close/>
                  <a:moveTo>
                    <a:pt x="5" y="0"/>
                  </a:moveTo>
                  <a:cubicBezTo>
                    <a:pt x="10" y="0"/>
                    <a:pt x="10" y="0"/>
                    <a:pt x="10" y="0"/>
                  </a:cubicBezTo>
                  <a:cubicBezTo>
                    <a:pt x="10" y="4"/>
                    <a:pt x="13" y="6"/>
                    <a:pt x="16" y="6"/>
                  </a:cubicBezTo>
                  <a:cubicBezTo>
                    <a:pt x="19" y="6"/>
                    <a:pt x="21" y="4"/>
                    <a:pt x="22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26" y="7"/>
                    <a:pt x="21" y="11"/>
                    <a:pt x="16" y="11"/>
                  </a:cubicBezTo>
                  <a:cubicBezTo>
                    <a:pt x="11" y="11"/>
                    <a:pt x="6" y="7"/>
                    <a:pt x="5" y="0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3" name="Freeform 48"/>
            <p:cNvSpPr>
              <a:spLocks/>
            </p:cNvSpPr>
            <p:nvPr userDrawn="1"/>
          </p:nvSpPr>
          <p:spPr bwMode="auto">
            <a:xfrm>
              <a:off x="1582738" y="1270001"/>
              <a:ext cx="100012" cy="119063"/>
            </a:xfrm>
            <a:custGeom>
              <a:avLst/>
              <a:gdLst>
                <a:gd name="T0" fmla="*/ 0 w 31"/>
                <a:gd name="T1" fmla="*/ 0 h 37"/>
                <a:gd name="T2" fmla="*/ 5 w 31"/>
                <a:gd name="T3" fmla="*/ 0 h 37"/>
                <a:gd name="T4" fmla="*/ 5 w 31"/>
                <a:gd name="T5" fmla="*/ 25 h 37"/>
                <a:gd name="T6" fmla="*/ 4 w 31"/>
                <a:gd name="T7" fmla="*/ 30 h 37"/>
                <a:gd name="T8" fmla="*/ 5 w 31"/>
                <a:gd name="T9" fmla="*/ 30 h 37"/>
                <a:gd name="T10" fmla="*/ 8 w 31"/>
                <a:gd name="T11" fmla="*/ 24 h 37"/>
                <a:gd name="T12" fmla="*/ 26 w 31"/>
                <a:gd name="T13" fmla="*/ 0 h 37"/>
                <a:gd name="T14" fmla="*/ 31 w 31"/>
                <a:gd name="T15" fmla="*/ 0 h 37"/>
                <a:gd name="T16" fmla="*/ 31 w 31"/>
                <a:gd name="T17" fmla="*/ 37 h 37"/>
                <a:gd name="T18" fmla="*/ 26 w 31"/>
                <a:gd name="T19" fmla="*/ 37 h 37"/>
                <a:gd name="T20" fmla="*/ 26 w 31"/>
                <a:gd name="T21" fmla="*/ 11 h 37"/>
                <a:gd name="T22" fmla="*/ 27 w 31"/>
                <a:gd name="T23" fmla="*/ 6 h 37"/>
                <a:gd name="T24" fmla="*/ 26 w 31"/>
                <a:gd name="T25" fmla="*/ 6 h 37"/>
                <a:gd name="T26" fmla="*/ 23 w 31"/>
                <a:gd name="T27" fmla="*/ 11 h 37"/>
                <a:gd name="T28" fmla="*/ 5 w 31"/>
                <a:gd name="T29" fmla="*/ 37 h 37"/>
                <a:gd name="T30" fmla="*/ 0 w 31"/>
                <a:gd name="T31" fmla="*/ 37 h 37"/>
                <a:gd name="T32" fmla="*/ 0 w 31"/>
                <a:gd name="T33" fmla="*/ 0 h 3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1" h="37">
                  <a:moveTo>
                    <a:pt x="0" y="0"/>
                  </a:moveTo>
                  <a:cubicBezTo>
                    <a:pt x="5" y="0"/>
                    <a:pt x="5" y="0"/>
                    <a:pt x="5" y="0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5" y="28"/>
                    <a:pt x="4" y="30"/>
                    <a:pt x="4" y="30"/>
                  </a:cubicBezTo>
                  <a:cubicBezTo>
                    <a:pt x="5" y="30"/>
                    <a:pt x="5" y="30"/>
                    <a:pt x="5" y="30"/>
                  </a:cubicBezTo>
                  <a:cubicBezTo>
                    <a:pt x="5" y="30"/>
                    <a:pt x="6" y="27"/>
                    <a:pt x="8" y="24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31" y="37"/>
                    <a:pt x="31" y="37"/>
                    <a:pt x="31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6" y="11"/>
                    <a:pt x="26" y="11"/>
                    <a:pt x="26" y="11"/>
                  </a:cubicBezTo>
                  <a:cubicBezTo>
                    <a:pt x="26" y="8"/>
                    <a:pt x="27" y="6"/>
                    <a:pt x="27" y="6"/>
                  </a:cubicBezTo>
                  <a:cubicBezTo>
                    <a:pt x="26" y="6"/>
                    <a:pt x="26" y="6"/>
                    <a:pt x="26" y="6"/>
                  </a:cubicBezTo>
                  <a:cubicBezTo>
                    <a:pt x="26" y="6"/>
                    <a:pt x="25" y="9"/>
                    <a:pt x="23" y="11"/>
                  </a:cubicBezTo>
                  <a:cubicBezTo>
                    <a:pt x="5" y="37"/>
                    <a:pt x="5" y="37"/>
                    <a:pt x="5" y="37"/>
                  </a:cubicBezTo>
                  <a:cubicBezTo>
                    <a:pt x="0" y="37"/>
                    <a:pt x="0" y="37"/>
                    <a:pt x="0" y="3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4" name="Freeform 49"/>
            <p:cNvSpPr>
              <a:spLocks noEditPoints="1"/>
            </p:cNvSpPr>
            <p:nvPr userDrawn="1"/>
          </p:nvSpPr>
          <p:spPr bwMode="auto">
            <a:xfrm>
              <a:off x="1835150" y="1270001"/>
              <a:ext cx="80963" cy="119063"/>
            </a:xfrm>
            <a:custGeom>
              <a:avLst/>
              <a:gdLst>
                <a:gd name="T0" fmla="*/ 0 w 25"/>
                <a:gd name="T1" fmla="*/ 0 h 37"/>
                <a:gd name="T2" fmla="*/ 11 w 25"/>
                <a:gd name="T3" fmla="*/ 0 h 37"/>
                <a:gd name="T4" fmla="*/ 25 w 25"/>
                <a:gd name="T5" fmla="*/ 11 h 37"/>
                <a:gd name="T6" fmla="*/ 10 w 25"/>
                <a:gd name="T7" fmla="*/ 23 h 37"/>
                <a:gd name="T8" fmla="*/ 5 w 25"/>
                <a:gd name="T9" fmla="*/ 23 h 37"/>
                <a:gd name="T10" fmla="*/ 5 w 25"/>
                <a:gd name="T11" fmla="*/ 37 h 37"/>
                <a:gd name="T12" fmla="*/ 0 w 25"/>
                <a:gd name="T13" fmla="*/ 37 h 37"/>
                <a:gd name="T14" fmla="*/ 0 w 25"/>
                <a:gd name="T15" fmla="*/ 0 h 37"/>
                <a:gd name="T16" fmla="*/ 10 w 25"/>
                <a:gd name="T17" fmla="*/ 18 h 37"/>
                <a:gd name="T18" fmla="*/ 19 w 25"/>
                <a:gd name="T19" fmla="*/ 11 h 37"/>
                <a:gd name="T20" fmla="*/ 10 w 25"/>
                <a:gd name="T21" fmla="*/ 4 h 37"/>
                <a:gd name="T22" fmla="*/ 5 w 25"/>
                <a:gd name="T23" fmla="*/ 4 h 37"/>
                <a:gd name="T24" fmla="*/ 5 w 25"/>
                <a:gd name="T25" fmla="*/ 18 h 37"/>
                <a:gd name="T26" fmla="*/ 10 w 25"/>
                <a:gd name="T27" fmla="*/ 18 h 37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5" h="37">
                  <a:moveTo>
                    <a:pt x="0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19" y="0"/>
                    <a:pt x="25" y="3"/>
                    <a:pt x="25" y="11"/>
                  </a:cubicBezTo>
                  <a:cubicBezTo>
                    <a:pt x="25" y="19"/>
                    <a:pt x="19" y="23"/>
                    <a:pt x="10" y="23"/>
                  </a:cubicBezTo>
                  <a:cubicBezTo>
                    <a:pt x="5" y="23"/>
                    <a:pt x="5" y="23"/>
                    <a:pt x="5" y="23"/>
                  </a:cubicBezTo>
                  <a:cubicBezTo>
                    <a:pt x="5" y="37"/>
                    <a:pt x="5" y="37"/>
                    <a:pt x="5" y="37"/>
                  </a:cubicBezTo>
                  <a:cubicBezTo>
                    <a:pt x="0" y="37"/>
                    <a:pt x="0" y="37"/>
                    <a:pt x="0" y="37"/>
                  </a:cubicBezTo>
                  <a:lnTo>
                    <a:pt x="0" y="0"/>
                  </a:lnTo>
                  <a:close/>
                  <a:moveTo>
                    <a:pt x="10" y="18"/>
                  </a:moveTo>
                  <a:cubicBezTo>
                    <a:pt x="16" y="18"/>
                    <a:pt x="19" y="16"/>
                    <a:pt x="19" y="11"/>
                  </a:cubicBezTo>
                  <a:cubicBezTo>
                    <a:pt x="19" y="7"/>
                    <a:pt x="17" y="4"/>
                    <a:pt x="10" y="4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5" y="18"/>
                    <a:pt x="5" y="18"/>
                    <a:pt x="5" y="18"/>
                  </a:cubicBezTo>
                  <a:lnTo>
                    <a:pt x="10" y="18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5" name="Freeform 50"/>
            <p:cNvSpPr>
              <a:spLocks noEditPoints="1"/>
            </p:cNvSpPr>
            <p:nvPr userDrawn="1"/>
          </p:nvSpPr>
          <p:spPr bwMode="auto">
            <a:xfrm>
              <a:off x="1963738" y="1266826"/>
              <a:ext cx="127000" cy="125413"/>
            </a:xfrm>
            <a:custGeom>
              <a:avLst/>
              <a:gdLst>
                <a:gd name="T0" fmla="*/ 0 w 39"/>
                <a:gd name="T1" fmla="*/ 20 h 39"/>
                <a:gd name="T2" fmla="*/ 19 w 39"/>
                <a:gd name="T3" fmla="*/ 0 h 39"/>
                <a:gd name="T4" fmla="*/ 39 w 39"/>
                <a:gd name="T5" fmla="*/ 19 h 39"/>
                <a:gd name="T6" fmla="*/ 19 w 39"/>
                <a:gd name="T7" fmla="*/ 39 h 39"/>
                <a:gd name="T8" fmla="*/ 0 w 39"/>
                <a:gd name="T9" fmla="*/ 20 h 39"/>
                <a:gd name="T10" fmla="*/ 33 w 39"/>
                <a:gd name="T11" fmla="*/ 20 h 39"/>
                <a:gd name="T12" fmla="*/ 19 w 39"/>
                <a:gd name="T13" fmla="*/ 5 h 39"/>
                <a:gd name="T14" fmla="*/ 5 w 39"/>
                <a:gd name="T15" fmla="*/ 19 h 39"/>
                <a:gd name="T16" fmla="*/ 19 w 39"/>
                <a:gd name="T17" fmla="*/ 34 h 39"/>
                <a:gd name="T18" fmla="*/ 33 w 39"/>
                <a:gd name="T19" fmla="*/ 20 h 3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9" h="39">
                  <a:moveTo>
                    <a:pt x="0" y="20"/>
                  </a:moveTo>
                  <a:cubicBezTo>
                    <a:pt x="0" y="9"/>
                    <a:pt x="7" y="0"/>
                    <a:pt x="19" y="0"/>
                  </a:cubicBezTo>
                  <a:cubicBezTo>
                    <a:pt x="32" y="0"/>
                    <a:pt x="39" y="9"/>
                    <a:pt x="39" y="19"/>
                  </a:cubicBezTo>
                  <a:cubicBezTo>
                    <a:pt x="39" y="30"/>
                    <a:pt x="32" y="39"/>
                    <a:pt x="19" y="39"/>
                  </a:cubicBezTo>
                  <a:cubicBezTo>
                    <a:pt x="7" y="39"/>
                    <a:pt x="0" y="30"/>
                    <a:pt x="0" y="20"/>
                  </a:cubicBezTo>
                  <a:close/>
                  <a:moveTo>
                    <a:pt x="33" y="20"/>
                  </a:moveTo>
                  <a:cubicBezTo>
                    <a:pt x="33" y="12"/>
                    <a:pt x="28" y="5"/>
                    <a:pt x="19" y="5"/>
                  </a:cubicBezTo>
                  <a:cubicBezTo>
                    <a:pt x="10" y="5"/>
                    <a:pt x="5" y="11"/>
                    <a:pt x="5" y="19"/>
                  </a:cubicBezTo>
                  <a:cubicBezTo>
                    <a:pt x="5" y="27"/>
                    <a:pt x="10" y="34"/>
                    <a:pt x="19" y="34"/>
                  </a:cubicBezTo>
                  <a:cubicBezTo>
                    <a:pt x="28" y="34"/>
                    <a:pt x="33" y="28"/>
                    <a:pt x="33" y="20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6" name="Freeform 51"/>
            <p:cNvSpPr>
              <a:spLocks/>
            </p:cNvSpPr>
            <p:nvPr userDrawn="1"/>
          </p:nvSpPr>
          <p:spPr bwMode="auto">
            <a:xfrm>
              <a:off x="2132013" y="1266826"/>
              <a:ext cx="84137" cy="125413"/>
            </a:xfrm>
            <a:custGeom>
              <a:avLst/>
              <a:gdLst>
                <a:gd name="T0" fmla="*/ 0 w 26"/>
                <a:gd name="T1" fmla="*/ 36 h 39"/>
                <a:gd name="T2" fmla="*/ 2 w 26"/>
                <a:gd name="T3" fmla="*/ 32 h 39"/>
                <a:gd name="T4" fmla="*/ 11 w 26"/>
                <a:gd name="T5" fmla="*/ 34 h 39"/>
                <a:gd name="T6" fmla="*/ 20 w 26"/>
                <a:gd name="T7" fmla="*/ 28 h 39"/>
                <a:gd name="T8" fmla="*/ 10 w 26"/>
                <a:gd name="T9" fmla="*/ 21 h 39"/>
                <a:gd name="T10" fmla="*/ 6 w 26"/>
                <a:gd name="T11" fmla="*/ 21 h 39"/>
                <a:gd name="T12" fmla="*/ 6 w 26"/>
                <a:gd name="T13" fmla="*/ 17 h 39"/>
                <a:gd name="T14" fmla="*/ 9 w 26"/>
                <a:gd name="T15" fmla="*/ 17 h 39"/>
                <a:gd name="T16" fmla="*/ 18 w 26"/>
                <a:gd name="T17" fmla="*/ 11 h 39"/>
                <a:gd name="T18" fmla="*/ 12 w 26"/>
                <a:gd name="T19" fmla="*/ 5 h 39"/>
                <a:gd name="T20" fmla="*/ 3 w 26"/>
                <a:gd name="T21" fmla="*/ 7 h 39"/>
                <a:gd name="T22" fmla="*/ 1 w 26"/>
                <a:gd name="T23" fmla="*/ 3 h 39"/>
                <a:gd name="T24" fmla="*/ 12 w 26"/>
                <a:gd name="T25" fmla="*/ 0 h 39"/>
                <a:gd name="T26" fmla="*/ 24 w 26"/>
                <a:gd name="T27" fmla="*/ 10 h 39"/>
                <a:gd name="T28" fmla="*/ 17 w 26"/>
                <a:gd name="T29" fmla="*/ 19 h 39"/>
                <a:gd name="T30" fmla="*/ 17 w 26"/>
                <a:gd name="T31" fmla="*/ 19 h 39"/>
                <a:gd name="T32" fmla="*/ 26 w 26"/>
                <a:gd name="T33" fmla="*/ 28 h 39"/>
                <a:gd name="T34" fmla="*/ 11 w 26"/>
                <a:gd name="T35" fmla="*/ 39 h 39"/>
                <a:gd name="T36" fmla="*/ 0 w 26"/>
                <a:gd name="T37" fmla="*/ 36 h 39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26" h="39">
                  <a:moveTo>
                    <a:pt x="0" y="36"/>
                  </a:moveTo>
                  <a:cubicBezTo>
                    <a:pt x="2" y="32"/>
                    <a:pt x="2" y="32"/>
                    <a:pt x="2" y="32"/>
                  </a:cubicBezTo>
                  <a:cubicBezTo>
                    <a:pt x="4" y="33"/>
                    <a:pt x="7" y="34"/>
                    <a:pt x="11" y="34"/>
                  </a:cubicBezTo>
                  <a:cubicBezTo>
                    <a:pt x="16" y="34"/>
                    <a:pt x="20" y="32"/>
                    <a:pt x="20" y="28"/>
                  </a:cubicBezTo>
                  <a:cubicBezTo>
                    <a:pt x="20" y="23"/>
                    <a:pt x="16" y="21"/>
                    <a:pt x="10" y="21"/>
                  </a:cubicBezTo>
                  <a:cubicBezTo>
                    <a:pt x="6" y="21"/>
                    <a:pt x="6" y="21"/>
                    <a:pt x="6" y="21"/>
                  </a:cubicBezTo>
                  <a:cubicBezTo>
                    <a:pt x="6" y="17"/>
                    <a:pt x="6" y="17"/>
                    <a:pt x="6" y="17"/>
                  </a:cubicBezTo>
                  <a:cubicBezTo>
                    <a:pt x="9" y="17"/>
                    <a:pt x="9" y="17"/>
                    <a:pt x="9" y="17"/>
                  </a:cubicBezTo>
                  <a:cubicBezTo>
                    <a:pt x="15" y="17"/>
                    <a:pt x="18" y="15"/>
                    <a:pt x="18" y="11"/>
                  </a:cubicBezTo>
                  <a:cubicBezTo>
                    <a:pt x="18" y="7"/>
                    <a:pt x="16" y="5"/>
                    <a:pt x="12" y="5"/>
                  </a:cubicBezTo>
                  <a:cubicBezTo>
                    <a:pt x="8" y="5"/>
                    <a:pt x="6" y="6"/>
                    <a:pt x="3" y="7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4" y="1"/>
                    <a:pt x="7" y="0"/>
                    <a:pt x="12" y="0"/>
                  </a:cubicBezTo>
                  <a:cubicBezTo>
                    <a:pt x="19" y="0"/>
                    <a:pt x="24" y="4"/>
                    <a:pt x="24" y="10"/>
                  </a:cubicBezTo>
                  <a:cubicBezTo>
                    <a:pt x="24" y="15"/>
                    <a:pt x="21" y="17"/>
                    <a:pt x="17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22" y="19"/>
                    <a:pt x="26" y="23"/>
                    <a:pt x="26" y="28"/>
                  </a:cubicBezTo>
                  <a:cubicBezTo>
                    <a:pt x="26" y="35"/>
                    <a:pt x="19" y="39"/>
                    <a:pt x="11" y="39"/>
                  </a:cubicBezTo>
                  <a:cubicBezTo>
                    <a:pt x="5" y="39"/>
                    <a:pt x="2" y="37"/>
                    <a:pt x="0" y="36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7" name="Freeform 52"/>
            <p:cNvSpPr>
              <a:spLocks/>
            </p:cNvSpPr>
            <p:nvPr userDrawn="1"/>
          </p:nvSpPr>
          <p:spPr bwMode="auto">
            <a:xfrm>
              <a:off x="2274888" y="1270001"/>
              <a:ext cx="103187" cy="119063"/>
            </a:xfrm>
            <a:custGeom>
              <a:avLst/>
              <a:gdLst>
                <a:gd name="T0" fmla="*/ 0 w 65"/>
                <a:gd name="T1" fmla="*/ 0 h 75"/>
                <a:gd name="T2" fmla="*/ 10 w 65"/>
                <a:gd name="T3" fmla="*/ 0 h 75"/>
                <a:gd name="T4" fmla="*/ 10 w 65"/>
                <a:gd name="T5" fmla="*/ 30 h 75"/>
                <a:gd name="T6" fmla="*/ 53 w 65"/>
                <a:gd name="T7" fmla="*/ 30 h 75"/>
                <a:gd name="T8" fmla="*/ 53 w 65"/>
                <a:gd name="T9" fmla="*/ 0 h 75"/>
                <a:gd name="T10" fmla="*/ 65 w 65"/>
                <a:gd name="T11" fmla="*/ 0 h 75"/>
                <a:gd name="T12" fmla="*/ 65 w 65"/>
                <a:gd name="T13" fmla="*/ 75 h 75"/>
                <a:gd name="T14" fmla="*/ 53 w 65"/>
                <a:gd name="T15" fmla="*/ 75 h 75"/>
                <a:gd name="T16" fmla="*/ 53 w 65"/>
                <a:gd name="T17" fmla="*/ 40 h 75"/>
                <a:gd name="T18" fmla="*/ 10 w 65"/>
                <a:gd name="T19" fmla="*/ 40 h 75"/>
                <a:gd name="T20" fmla="*/ 10 w 65"/>
                <a:gd name="T21" fmla="*/ 75 h 75"/>
                <a:gd name="T22" fmla="*/ 0 w 65"/>
                <a:gd name="T23" fmla="*/ 75 h 75"/>
                <a:gd name="T24" fmla="*/ 0 w 65"/>
                <a:gd name="T25" fmla="*/ 0 h 7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5" h="75">
                  <a:moveTo>
                    <a:pt x="0" y="0"/>
                  </a:moveTo>
                  <a:lnTo>
                    <a:pt x="10" y="0"/>
                  </a:lnTo>
                  <a:lnTo>
                    <a:pt x="10" y="30"/>
                  </a:lnTo>
                  <a:lnTo>
                    <a:pt x="53" y="30"/>
                  </a:lnTo>
                  <a:lnTo>
                    <a:pt x="53" y="0"/>
                  </a:lnTo>
                  <a:lnTo>
                    <a:pt x="65" y="0"/>
                  </a:lnTo>
                  <a:lnTo>
                    <a:pt x="65" y="75"/>
                  </a:lnTo>
                  <a:lnTo>
                    <a:pt x="53" y="75"/>
                  </a:lnTo>
                  <a:lnTo>
                    <a:pt x="53" y="40"/>
                  </a:lnTo>
                  <a:lnTo>
                    <a:pt x="10" y="40"/>
                  </a:lnTo>
                  <a:lnTo>
                    <a:pt x="10" y="75"/>
                  </a:lnTo>
                  <a:lnTo>
                    <a:pt x="0" y="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8" name="Freeform 53"/>
            <p:cNvSpPr>
              <a:spLocks/>
            </p:cNvSpPr>
            <p:nvPr userDrawn="1"/>
          </p:nvSpPr>
          <p:spPr bwMode="auto">
            <a:xfrm>
              <a:off x="2443163" y="1270001"/>
              <a:ext cx="103187" cy="119063"/>
            </a:xfrm>
            <a:custGeom>
              <a:avLst/>
              <a:gdLst>
                <a:gd name="T0" fmla="*/ 0 w 32"/>
                <a:gd name="T1" fmla="*/ 0 h 37"/>
                <a:gd name="T2" fmla="*/ 5 w 32"/>
                <a:gd name="T3" fmla="*/ 0 h 37"/>
                <a:gd name="T4" fmla="*/ 5 w 32"/>
                <a:gd name="T5" fmla="*/ 25 h 37"/>
                <a:gd name="T6" fmla="*/ 5 w 32"/>
                <a:gd name="T7" fmla="*/ 30 h 37"/>
                <a:gd name="T8" fmla="*/ 5 w 32"/>
                <a:gd name="T9" fmla="*/ 30 h 37"/>
                <a:gd name="T10" fmla="*/ 9 w 32"/>
                <a:gd name="T11" fmla="*/ 24 h 37"/>
                <a:gd name="T12" fmla="*/ 26 w 32"/>
                <a:gd name="T13" fmla="*/ 0 h 37"/>
                <a:gd name="T14" fmla="*/ 32 w 32"/>
                <a:gd name="T15" fmla="*/ 0 h 37"/>
                <a:gd name="T16" fmla="*/ 32 w 32"/>
                <a:gd name="T17" fmla="*/ 37 h 37"/>
                <a:gd name="T18" fmla="*/ 27 w 32"/>
                <a:gd name="T19" fmla="*/ 37 h 37"/>
                <a:gd name="T20" fmla="*/ 27 w 32"/>
                <a:gd name="T21" fmla="*/ 11 h 37"/>
                <a:gd name="T22" fmla="*/ 27 w 32"/>
                <a:gd name="T23" fmla="*/ 6 h 37"/>
                <a:gd name="T24" fmla="*/ 27 w 32"/>
                <a:gd name="T25" fmla="*/ 6 h 37"/>
                <a:gd name="T26" fmla="*/ 23 w 32"/>
                <a:gd name="T27" fmla="*/ 11 h 37"/>
                <a:gd name="T28" fmla="*/ 5 w 32"/>
                <a:gd name="T29" fmla="*/ 37 h 37"/>
                <a:gd name="T30" fmla="*/ 0 w 32"/>
                <a:gd name="T31" fmla="*/ 37 h 37"/>
                <a:gd name="T32" fmla="*/ 0 w 32"/>
                <a:gd name="T33" fmla="*/ 0 h 3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2" h="37">
                  <a:moveTo>
                    <a:pt x="0" y="0"/>
                  </a:moveTo>
                  <a:cubicBezTo>
                    <a:pt x="5" y="0"/>
                    <a:pt x="5" y="0"/>
                    <a:pt x="5" y="0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5" y="28"/>
                    <a:pt x="5" y="30"/>
                    <a:pt x="5" y="30"/>
                  </a:cubicBezTo>
                  <a:cubicBezTo>
                    <a:pt x="5" y="30"/>
                    <a:pt x="5" y="30"/>
                    <a:pt x="5" y="30"/>
                  </a:cubicBezTo>
                  <a:cubicBezTo>
                    <a:pt x="5" y="30"/>
                    <a:pt x="7" y="27"/>
                    <a:pt x="9" y="24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32" y="37"/>
                    <a:pt x="32" y="37"/>
                    <a:pt x="32" y="37"/>
                  </a:cubicBezTo>
                  <a:cubicBezTo>
                    <a:pt x="27" y="37"/>
                    <a:pt x="27" y="37"/>
                    <a:pt x="27" y="37"/>
                  </a:cubicBezTo>
                  <a:cubicBezTo>
                    <a:pt x="27" y="11"/>
                    <a:pt x="27" y="11"/>
                    <a:pt x="27" y="11"/>
                  </a:cubicBezTo>
                  <a:cubicBezTo>
                    <a:pt x="27" y="8"/>
                    <a:pt x="27" y="6"/>
                    <a:pt x="27" y="6"/>
                  </a:cubicBezTo>
                  <a:cubicBezTo>
                    <a:pt x="27" y="6"/>
                    <a:pt x="27" y="6"/>
                    <a:pt x="27" y="6"/>
                  </a:cubicBezTo>
                  <a:cubicBezTo>
                    <a:pt x="27" y="6"/>
                    <a:pt x="25" y="9"/>
                    <a:pt x="23" y="11"/>
                  </a:cubicBezTo>
                  <a:cubicBezTo>
                    <a:pt x="5" y="37"/>
                    <a:pt x="5" y="37"/>
                    <a:pt x="5" y="37"/>
                  </a:cubicBezTo>
                  <a:cubicBezTo>
                    <a:pt x="0" y="37"/>
                    <a:pt x="0" y="37"/>
                    <a:pt x="0" y="3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9" name="Freeform 54"/>
            <p:cNvSpPr>
              <a:spLocks/>
            </p:cNvSpPr>
            <p:nvPr userDrawn="1"/>
          </p:nvSpPr>
          <p:spPr bwMode="auto">
            <a:xfrm>
              <a:off x="2605088" y="1270001"/>
              <a:ext cx="93662" cy="119063"/>
            </a:xfrm>
            <a:custGeom>
              <a:avLst/>
              <a:gdLst>
                <a:gd name="T0" fmla="*/ 24 w 29"/>
                <a:gd name="T1" fmla="*/ 21 h 37"/>
                <a:gd name="T2" fmla="*/ 12 w 29"/>
                <a:gd name="T3" fmla="*/ 27 h 37"/>
                <a:gd name="T4" fmla="*/ 0 w 29"/>
                <a:gd name="T5" fmla="*/ 16 h 37"/>
                <a:gd name="T6" fmla="*/ 0 w 29"/>
                <a:gd name="T7" fmla="*/ 0 h 37"/>
                <a:gd name="T8" fmla="*/ 6 w 29"/>
                <a:gd name="T9" fmla="*/ 0 h 37"/>
                <a:gd name="T10" fmla="*/ 6 w 29"/>
                <a:gd name="T11" fmla="*/ 15 h 37"/>
                <a:gd name="T12" fmla="*/ 13 w 29"/>
                <a:gd name="T13" fmla="*/ 22 h 37"/>
                <a:gd name="T14" fmla="*/ 24 w 29"/>
                <a:gd name="T15" fmla="*/ 15 h 37"/>
                <a:gd name="T16" fmla="*/ 24 w 29"/>
                <a:gd name="T17" fmla="*/ 0 h 37"/>
                <a:gd name="T18" fmla="*/ 29 w 29"/>
                <a:gd name="T19" fmla="*/ 0 h 37"/>
                <a:gd name="T20" fmla="*/ 29 w 29"/>
                <a:gd name="T21" fmla="*/ 37 h 37"/>
                <a:gd name="T22" fmla="*/ 24 w 29"/>
                <a:gd name="T23" fmla="*/ 37 h 37"/>
                <a:gd name="T24" fmla="*/ 24 w 29"/>
                <a:gd name="T25" fmla="*/ 21 h 3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9" h="37">
                  <a:moveTo>
                    <a:pt x="24" y="21"/>
                  </a:moveTo>
                  <a:cubicBezTo>
                    <a:pt x="22" y="23"/>
                    <a:pt x="18" y="27"/>
                    <a:pt x="12" y="27"/>
                  </a:cubicBezTo>
                  <a:cubicBezTo>
                    <a:pt x="4" y="27"/>
                    <a:pt x="0" y="22"/>
                    <a:pt x="0" y="16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6" y="15"/>
                    <a:pt x="6" y="15"/>
                    <a:pt x="6" y="15"/>
                  </a:cubicBezTo>
                  <a:cubicBezTo>
                    <a:pt x="6" y="19"/>
                    <a:pt x="8" y="22"/>
                    <a:pt x="13" y="22"/>
                  </a:cubicBezTo>
                  <a:cubicBezTo>
                    <a:pt x="18" y="22"/>
                    <a:pt x="22" y="17"/>
                    <a:pt x="24" y="15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29" y="37"/>
                    <a:pt x="29" y="37"/>
                    <a:pt x="29" y="37"/>
                  </a:cubicBezTo>
                  <a:cubicBezTo>
                    <a:pt x="24" y="37"/>
                    <a:pt x="24" y="37"/>
                    <a:pt x="24" y="37"/>
                  </a:cubicBezTo>
                  <a:lnTo>
                    <a:pt x="24" y="21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0" name="Freeform 55"/>
            <p:cNvSpPr>
              <a:spLocks/>
            </p:cNvSpPr>
            <p:nvPr userDrawn="1"/>
          </p:nvSpPr>
          <p:spPr bwMode="auto">
            <a:xfrm>
              <a:off x="2763838" y="1270001"/>
              <a:ext cx="106362" cy="119063"/>
            </a:xfrm>
            <a:custGeom>
              <a:avLst/>
              <a:gdLst>
                <a:gd name="T0" fmla="*/ 0 w 67"/>
                <a:gd name="T1" fmla="*/ 0 h 75"/>
                <a:gd name="T2" fmla="*/ 12 w 67"/>
                <a:gd name="T3" fmla="*/ 0 h 75"/>
                <a:gd name="T4" fmla="*/ 12 w 67"/>
                <a:gd name="T5" fmla="*/ 30 h 75"/>
                <a:gd name="T6" fmla="*/ 55 w 67"/>
                <a:gd name="T7" fmla="*/ 30 h 75"/>
                <a:gd name="T8" fmla="*/ 55 w 67"/>
                <a:gd name="T9" fmla="*/ 0 h 75"/>
                <a:gd name="T10" fmla="*/ 67 w 67"/>
                <a:gd name="T11" fmla="*/ 0 h 75"/>
                <a:gd name="T12" fmla="*/ 67 w 67"/>
                <a:gd name="T13" fmla="*/ 75 h 75"/>
                <a:gd name="T14" fmla="*/ 55 w 67"/>
                <a:gd name="T15" fmla="*/ 75 h 75"/>
                <a:gd name="T16" fmla="*/ 55 w 67"/>
                <a:gd name="T17" fmla="*/ 40 h 75"/>
                <a:gd name="T18" fmla="*/ 12 w 67"/>
                <a:gd name="T19" fmla="*/ 40 h 75"/>
                <a:gd name="T20" fmla="*/ 12 w 67"/>
                <a:gd name="T21" fmla="*/ 75 h 75"/>
                <a:gd name="T22" fmla="*/ 0 w 67"/>
                <a:gd name="T23" fmla="*/ 75 h 75"/>
                <a:gd name="T24" fmla="*/ 0 w 67"/>
                <a:gd name="T25" fmla="*/ 0 h 7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7" h="75">
                  <a:moveTo>
                    <a:pt x="0" y="0"/>
                  </a:moveTo>
                  <a:lnTo>
                    <a:pt x="12" y="0"/>
                  </a:lnTo>
                  <a:lnTo>
                    <a:pt x="12" y="30"/>
                  </a:lnTo>
                  <a:lnTo>
                    <a:pt x="55" y="30"/>
                  </a:lnTo>
                  <a:lnTo>
                    <a:pt x="55" y="0"/>
                  </a:lnTo>
                  <a:lnTo>
                    <a:pt x="67" y="0"/>
                  </a:lnTo>
                  <a:lnTo>
                    <a:pt x="67" y="75"/>
                  </a:lnTo>
                  <a:lnTo>
                    <a:pt x="55" y="75"/>
                  </a:lnTo>
                  <a:lnTo>
                    <a:pt x="55" y="40"/>
                  </a:lnTo>
                  <a:lnTo>
                    <a:pt x="12" y="40"/>
                  </a:lnTo>
                  <a:lnTo>
                    <a:pt x="12" y="75"/>
                  </a:lnTo>
                  <a:lnTo>
                    <a:pt x="0" y="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" name="Freeform 56"/>
            <p:cNvSpPr>
              <a:spLocks noEditPoints="1"/>
            </p:cNvSpPr>
            <p:nvPr userDrawn="1"/>
          </p:nvSpPr>
          <p:spPr bwMode="auto">
            <a:xfrm>
              <a:off x="2924175" y="1266826"/>
              <a:ext cx="130175" cy="125413"/>
            </a:xfrm>
            <a:custGeom>
              <a:avLst/>
              <a:gdLst>
                <a:gd name="T0" fmla="*/ 0 w 40"/>
                <a:gd name="T1" fmla="*/ 20 h 39"/>
                <a:gd name="T2" fmla="*/ 20 w 40"/>
                <a:gd name="T3" fmla="*/ 0 h 39"/>
                <a:gd name="T4" fmla="*/ 40 w 40"/>
                <a:gd name="T5" fmla="*/ 19 h 39"/>
                <a:gd name="T6" fmla="*/ 20 w 40"/>
                <a:gd name="T7" fmla="*/ 39 h 39"/>
                <a:gd name="T8" fmla="*/ 0 w 40"/>
                <a:gd name="T9" fmla="*/ 20 h 39"/>
                <a:gd name="T10" fmla="*/ 34 w 40"/>
                <a:gd name="T11" fmla="*/ 20 h 39"/>
                <a:gd name="T12" fmla="*/ 20 w 40"/>
                <a:gd name="T13" fmla="*/ 5 h 39"/>
                <a:gd name="T14" fmla="*/ 6 w 40"/>
                <a:gd name="T15" fmla="*/ 19 h 39"/>
                <a:gd name="T16" fmla="*/ 20 w 40"/>
                <a:gd name="T17" fmla="*/ 34 h 39"/>
                <a:gd name="T18" fmla="*/ 34 w 40"/>
                <a:gd name="T19" fmla="*/ 20 h 3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40" h="39">
                  <a:moveTo>
                    <a:pt x="0" y="20"/>
                  </a:moveTo>
                  <a:cubicBezTo>
                    <a:pt x="0" y="9"/>
                    <a:pt x="8" y="0"/>
                    <a:pt x="20" y="0"/>
                  </a:cubicBezTo>
                  <a:cubicBezTo>
                    <a:pt x="32" y="0"/>
                    <a:pt x="40" y="9"/>
                    <a:pt x="40" y="19"/>
                  </a:cubicBezTo>
                  <a:cubicBezTo>
                    <a:pt x="40" y="30"/>
                    <a:pt x="32" y="39"/>
                    <a:pt x="20" y="39"/>
                  </a:cubicBezTo>
                  <a:cubicBezTo>
                    <a:pt x="8" y="39"/>
                    <a:pt x="0" y="30"/>
                    <a:pt x="0" y="20"/>
                  </a:cubicBezTo>
                  <a:close/>
                  <a:moveTo>
                    <a:pt x="34" y="20"/>
                  </a:moveTo>
                  <a:cubicBezTo>
                    <a:pt x="34" y="12"/>
                    <a:pt x="29" y="5"/>
                    <a:pt x="20" y="5"/>
                  </a:cubicBezTo>
                  <a:cubicBezTo>
                    <a:pt x="11" y="5"/>
                    <a:pt x="6" y="11"/>
                    <a:pt x="6" y="19"/>
                  </a:cubicBezTo>
                  <a:cubicBezTo>
                    <a:pt x="6" y="27"/>
                    <a:pt x="11" y="34"/>
                    <a:pt x="20" y="34"/>
                  </a:cubicBezTo>
                  <a:cubicBezTo>
                    <a:pt x="29" y="34"/>
                    <a:pt x="34" y="28"/>
                    <a:pt x="34" y="20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2" name="Freeform 57"/>
            <p:cNvSpPr>
              <a:spLocks noEditPoints="1"/>
            </p:cNvSpPr>
            <p:nvPr userDrawn="1"/>
          </p:nvSpPr>
          <p:spPr bwMode="auto">
            <a:xfrm>
              <a:off x="3109913" y="1223963"/>
              <a:ext cx="103187" cy="165100"/>
            </a:xfrm>
            <a:custGeom>
              <a:avLst/>
              <a:gdLst>
                <a:gd name="T0" fmla="*/ 0 w 32"/>
                <a:gd name="T1" fmla="*/ 14 h 51"/>
                <a:gd name="T2" fmla="*/ 5 w 32"/>
                <a:gd name="T3" fmla="*/ 14 h 51"/>
                <a:gd name="T4" fmla="*/ 5 w 32"/>
                <a:gd name="T5" fmla="*/ 39 h 51"/>
                <a:gd name="T6" fmla="*/ 5 w 32"/>
                <a:gd name="T7" fmla="*/ 44 h 51"/>
                <a:gd name="T8" fmla="*/ 5 w 32"/>
                <a:gd name="T9" fmla="*/ 44 h 51"/>
                <a:gd name="T10" fmla="*/ 9 w 32"/>
                <a:gd name="T11" fmla="*/ 38 h 51"/>
                <a:gd name="T12" fmla="*/ 27 w 32"/>
                <a:gd name="T13" fmla="*/ 14 h 51"/>
                <a:gd name="T14" fmla="*/ 32 w 32"/>
                <a:gd name="T15" fmla="*/ 14 h 51"/>
                <a:gd name="T16" fmla="*/ 32 w 32"/>
                <a:gd name="T17" fmla="*/ 51 h 51"/>
                <a:gd name="T18" fmla="*/ 27 w 32"/>
                <a:gd name="T19" fmla="*/ 51 h 51"/>
                <a:gd name="T20" fmla="*/ 27 w 32"/>
                <a:gd name="T21" fmla="*/ 25 h 51"/>
                <a:gd name="T22" fmla="*/ 27 w 32"/>
                <a:gd name="T23" fmla="*/ 20 h 51"/>
                <a:gd name="T24" fmla="*/ 27 w 32"/>
                <a:gd name="T25" fmla="*/ 20 h 51"/>
                <a:gd name="T26" fmla="*/ 24 w 32"/>
                <a:gd name="T27" fmla="*/ 25 h 51"/>
                <a:gd name="T28" fmla="*/ 5 w 32"/>
                <a:gd name="T29" fmla="*/ 51 h 51"/>
                <a:gd name="T30" fmla="*/ 0 w 32"/>
                <a:gd name="T31" fmla="*/ 51 h 51"/>
                <a:gd name="T32" fmla="*/ 0 w 32"/>
                <a:gd name="T33" fmla="*/ 14 h 51"/>
                <a:gd name="T34" fmla="*/ 6 w 32"/>
                <a:gd name="T35" fmla="*/ 0 h 51"/>
                <a:gd name="T36" fmla="*/ 10 w 32"/>
                <a:gd name="T37" fmla="*/ 0 h 51"/>
                <a:gd name="T38" fmla="*/ 16 w 32"/>
                <a:gd name="T39" fmla="*/ 6 h 51"/>
                <a:gd name="T40" fmla="*/ 22 w 32"/>
                <a:gd name="T41" fmla="*/ 0 h 51"/>
                <a:gd name="T42" fmla="*/ 27 w 32"/>
                <a:gd name="T43" fmla="*/ 0 h 51"/>
                <a:gd name="T44" fmla="*/ 16 w 32"/>
                <a:gd name="T45" fmla="*/ 11 h 51"/>
                <a:gd name="T46" fmla="*/ 6 w 32"/>
                <a:gd name="T47" fmla="*/ 0 h 51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32" h="51">
                  <a:moveTo>
                    <a:pt x="0" y="14"/>
                  </a:moveTo>
                  <a:cubicBezTo>
                    <a:pt x="5" y="14"/>
                    <a:pt x="5" y="14"/>
                    <a:pt x="5" y="14"/>
                  </a:cubicBezTo>
                  <a:cubicBezTo>
                    <a:pt x="5" y="39"/>
                    <a:pt x="5" y="39"/>
                    <a:pt x="5" y="39"/>
                  </a:cubicBezTo>
                  <a:cubicBezTo>
                    <a:pt x="5" y="42"/>
                    <a:pt x="5" y="44"/>
                    <a:pt x="5" y="44"/>
                  </a:cubicBezTo>
                  <a:cubicBezTo>
                    <a:pt x="5" y="44"/>
                    <a:pt x="5" y="44"/>
                    <a:pt x="5" y="44"/>
                  </a:cubicBezTo>
                  <a:cubicBezTo>
                    <a:pt x="5" y="44"/>
                    <a:pt x="7" y="41"/>
                    <a:pt x="9" y="38"/>
                  </a:cubicBezTo>
                  <a:cubicBezTo>
                    <a:pt x="27" y="14"/>
                    <a:pt x="27" y="14"/>
                    <a:pt x="27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2" y="51"/>
                    <a:pt x="32" y="51"/>
                    <a:pt x="32" y="51"/>
                  </a:cubicBezTo>
                  <a:cubicBezTo>
                    <a:pt x="27" y="51"/>
                    <a:pt x="27" y="51"/>
                    <a:pt x="27" y="51"/>
                  </a:cubicBezTo>
                  <a:cubicBezTo>
                    <a:pt x="27" y="25"/>
                    <a:pt x="27" y="25"/>
                    <a:pt x="27" y="25"/>
                  </a:cubicBezTo>
                  <a:cubicBezTo>
                    <a:pt x="27" y="22"/>
                    <a:pt x="27" y="20"/>
                    <a:pt x="27" y="20"/>
                  </a:cubicBezTo>
                  <a:cubicBezTo>
                    <a:pt x="27" y="20"/>
                    <a:pt x="27" y="20"/>
                    <a:pt x="27" y="20"/>
                  </a:cubicBezTo>
                  <a:cubicBezTo>
                    <a:pt x="27" y="20"/>
                    <a:pt x="25" y="23"/>
                    <a:pt x="24" y="25"/>
                  </a:cubicBezTo>
                  <a:cubicBezTo>
                    <a:pt x="5" y="51"/>
                    <a:pt x="5" y="51"/>
                    <a:pt x="5" y="51"/>
                  </a:cubicBezTo>
                  <a:cubicBezTo>
                    <a:pt x="0" y="51"/>
                    <a:pt x="0" y="51"/>
                    <a:pt x="0" y="51"/>
                  </a:cubicBezTo>
                  <a:lnTo>
                    <a:pt x="0" y="14"/>
                  </a:lnTo>
                  <a:close/>
                  <a:moveTo>
                    <a:pt x="6" y="0"/>
                  </a:moveTo>
                  <a:cubicBezTo>
                    <a:pt x="10" y="0"/>
                    <a:pt x="10" y="0"/>
                    <a:pt x="10" y="0"/>
                  </a:cubicBezTo>
                  <a:cubicBezTo>
                    <a:pt x="11" y="4"/>
                    <a:pt x="13" y="6"/>
                    <a:pt x="16" y="6"/>
                  </a:cubicBezTo>
                  <a:cubicBezTo>
                    <a:pt x="20" y="6"/>
                    <a:pt x="22" y="4"/>
                    <a:pt x="22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26" y="7"/>
                    <a:pt x="21" y="11"/>
                    <a:pt x="16" y="11"/>
                  </a:cubicBezTo>
                  <a:cubicBezTo>
                    <a:pt x="11" y="11"/>
                    <a:pt x="6" y="7"/>
                    <a:pt x="6" y="0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3" name="Freeform 58"/>
            <p:cNvSpPr>
              <a:spLocks/>
            </p:cNvSpPr>
            <p:nvPr userDrawn="1"/>
          </p:nvSpPr>
          <p:spPr bwMode="auto">
            <a:xfrm>
              <a:off x="3348038" y="1270001"/>
              <a:ext cx="92075" cy="119063"/>
            </a:xfrm>
            <a:custGeom>
              <a:avLst/>
              <a:gdLst>
                <a:gd name="T0" fmla="*/ 23 w 58"/>
                <a:gd name="T1" fmla="*/ 8 h 75"/>
                <a:gd name="T2" fmla="*/ 0 w 58"/>
                <a:gd name="T3" fmla="*/ 8 h 75"/>
                <a:gd name="T4" fmla="*/ 0 w 58"/>
                <a:gd name="T5" fmla="*/ 0 h 75"/>
                <a:gd name="T6" fmla="*/ 58 w 58"/>
                <a:gd name="T7" fmla="*/ 0 h 75"/>
                <a:gd name="T8" fmla="*/ 58 w 58"/>
                <a:gd name="T9" fmla="*/ 8 h 75"/>
                <a:gd name="T10" fmla="*/ 35 w 58"/>
                <a:gd name="T11" fmla="*/ 8 h 75"/>
                <a:gd name="T12" fmla="*/ 35 w 58"/>
                <a:gd name="T13" fmla="*/ 75 h 75"/>
                <a:gd name="T14" fmla="*/ 23 w 58"/>
                <a:gd name="T15" fmla="*/ 75 h 75"/>
                <a:gd name="T16" fmla="*/ 23 w 58"/>
                <a:gd name="T17" fmla="*/ 8 h 7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8" h="75">
                  <a:moveTo>
                    <a:pt x="23" y="8"/>
                  </a:moveTo>
                  <a:lnTo>
                    <a:pt x="0" y="8"/>
                  </a:lnTo>
                  <a:lnTo>
                    <a:pt x="0" y="0"/>
                  </a:lnTo>
                  <a:lnTo>
                    <a:pt x="58" y="0"/>
                  </a:lnTo>
                  <a:lnTo>
                    <a:pt x="58" y="8"/>
                  </a:lnTo>
                  <a:lnTo>
                    <a:pt x="35" y="8"/>
                  </a:lnTo>
                  <a:lnTo>
                    <a:pt x="35" y="75"/>
                  </a:lnTo>
                  <a:lnTo>
                    <a:pt x="23" y="75"/>
                  </a:lnTo>
                  <a:lnTo>
                    <a:pt x="23" y="8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4" name="Freeform 59"/>
            <p:cNvSpPr>
              <a:spLocks noEditPoints="1"/>
            </p:cNvSpPr>
            <p:nvPr userDrawn="1"/>
          </p:nvSpPr>
          <p:spPr bwMode="auto">
            <a:xfrm>
              <a:off x="3481388" y="1266826"/>
              <a:ext cx="125412" cy="125413"/>
            </a:xfrm>
            <a:custGeom>
              <a:avLst/>
              <a:gdLst>
                <a:gd name="T0" fmla="*/ 0 w 39"/>
                <a:gd name="T1" fmla="*/ 20 h 39"/>
                <a:gd name="T2" fmla="*/ 19 w 39"/>
                <a:gd name="T3" fmla="*/ 0 h 39"/>
                <a:gd name="T4" fmla="*/ 39 w 39"/>
                <a:gd name="T5" fmla="*/ 19 h 39"/>
                <a:gd name="T6" fmla="*/ 19 w 39"/>
                <a:gd name="T7" fmla="*/ 39 h 39"/>
                <a:gd name="T8" fmla="*/ 0 w 39"/>
                <a:gd name="T9" fmla="*/ 20 h 39"/>
                <a:gd name="T10" fmla="*/ 33 w 39"/>
                <a:gd name="T11" fmla="*/ 20 h 39"/>
                <a:gd name="T12" fmla="*/ 19 w 39"/>
                <a:gd name="T13" fmla="*/ 5 h 39"/>
                <a:gd name="T14" fmla="*/ 5 w 39"/>
                <a:gd name="T15" fmla="*/ 19 h 39"/>
                <a:gd name="T16" fmla="*/ 19 w 39"/>
                <a:gd name="T17" fmla="*/ 34 h 39"/>
                <a:gd name="T18" fmla="*/ 33 w 39"/>
                <a:gd name="T19" fmla="*/ 20 h 3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9" h="39">
                  <a:moveTo>
                    <a:pt x="0" y="20"/>
                  </a:moveTo>
                  <a:cubicBezTo>
                    <a:pt x="0" y="9"/>
                    <a:pt x="7" y="0"/>
                    <a:pt x="19" y="0"/>
                  </a:cubicBezTo>
                  <a:cubicBezTo>
                    <a:pt x="32" y="0"/>
                    <a:pt x="39" y="9"/>
                    <a:pt x="39" y="19"/>
                  </a:cubicBezTo>
                  <a:cubicBezTo>
                    <a:pt x="39" y="30"/>
                    <a:pt x="32" y="39"/>
                    <a:pt x="19" y="39"/>
                  </a:cubicBezTo>
                  <a:cubicBezTo>
                    <a:pt x="7" y="39"/>
                    <a:pt x="0" y="30"/>
                    <a:pt x="0" y="20"/>
                  </a:cubicBezTo>
                  <a:close/>
                  <a:moveTo>
                    <a:pt x="33" y="20"/>
                  </a:moveTo>
                  <a:cubicBezTo>
                    <a:pt x="33" y="12"/>
                    <a:pt x="28" y="5"/>
                    <a:pt x="19" y="5"/>
                  </a:cubicBezTo>
                  <a:cubicBezTo>
                    <a:pt x="10" y="5"/>
                    <a:pt x="5" y="11"/>
                    <a:pt x="5" y="19"/>
                  </a:cubicBezTo>
                  <a:cubicBezTo>
                    <a:pt x="5" y="27"/>
                    <a:pt x="10" y="34"/>
                    <a:pt x="19" y="34"/>
                  </a:cubicBezTo>
                  <a:cubicBezTo>
                    <a:pt x="28" y="34"/>
                    <a:pt x="33" y="28"/>
                    <a:pt x="33" y="20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5" name="Freeform 60"/>
            <p:cNvSpPr>
              <a:spLocks noEditPoints="1"/>
            </p:cNvSpPr>
            <p:nvPr userDrawn="1"/>
          </p:nvSpPr>
          <p:spPr bwMode="auto">
            <a:xfrm>
              <a:off x="3665538" y="1270001"/>
              <a:ext cx="80962" cy="119063"/>
            </a:xfrm>
            <a:custGeom>
              <a:avLst/>
              <a:gdLst>
                <a:gd name="T0" fmla="*/ 0 w 25"/>
                <a:gd name="T1" fmla="*/ 0 h 37"/>
                <a:gd name="T2" fmla="*/ 10 w 25"/>
                <a:gd name="T3" fmla="*/ 0 h 37"/>
                <a:gd name="T4" fmla="*/ 25 w 25"/>
                <a:gd name="T5" fmla="*/ 11 h 37"/>
                <a:gd name="T6" fmla="*/ 10 w 25"/>
                <a:gd name="T7" fmla="*/ 23 h 37"/>
                <a:gd name="T8" fmla="*/ 5 w 25"/>
                <a:gd name="T9" fmla="*/ 23 h 37"/>
                <a:gd name="T10" fmla="*/ 5 w 25"/>
                <a:gd name="T11" fmla="*/ 37 h 37"/>
                <a:gd name="T12" fmla="*/ 0 w 25"/>
                <a:gd name="T13" fmla="*/ 37 h 37"/>
                <a:gd name="T14" fmla="*/ 0 w 25"/>
                <a:gd name="T15" fmla="*/ 0 h 37"/>
                <a:gd name="T16" fmla="*/ 10 w 25"/>
                <a:gd name="T17" fmla="*/ 18 h 37"/>
                <a:gd name="T18" fmla="*/ 19 w 25"/>
                <a:gd name="T19" fmla="*/ 11 h 37"/>
                <a:gd name="T20" fmla="*/ 10 w 25"/>
                <a:gd name="T21" fmla="*/ 4 h 37"/>
                <a:gd name="T22" fmla="*/ 5 w 25"/>
                <a:gd name="T23" fmla="*/ 4 h 37"/>
                <a:gd name="T24" fmla="*/ 5 w 25"/>
                <a:gd name="T25" fmla="*/ 18 h 37"/>
                <a:gd name="T26" fmla="*/ 10 w 25"/>
                <a:gd name="T27" fmla="*/ 18 h 37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5" h="37">
                  <a:moveTo>
                    <a:pt x="0" y="0"/>
                  </a:moveTo>
                  <a:cubicBezTo>
                    <a:pt x="10" y="0"/>
                    <a:pt x="10" y="0"/>
                    <a:pt x="10" y="0"/>
                  </a:cubicBezTo>
                  <a:cubicBezTo>
                    <a:pt x="19" y="0"/>
                    <a:pt x="25" y="3"/>
                    <a:pt x="25" y="11"/>
                  </a:cubicBezTo>
                  <a:cubicBezTo>
                    <a:pt x="25" y="19"/>
                    <a:pt x="19" y="23"/>
                    <a:pt x="10" y="23"/>
                  </a:cubicBezTo>
                  <a:cubicBezTo>
                    <a:pt x="5" y="23"/>
                    <a:pt x="5" y="23"/>
                    <a:pt x="5" y="23"/>
                  </a:cubicBezTo>
                  <a:cubicBezTo>
                    <a:pt x="5" y="37"/>
                    <a:pt x="5" y="37"/>
                    <a:pt x="5" y="37"/>
                  </a:cubicBezTo>
                  <a:cubicBezTo>
                    <a:pt x="0" y="37"/>
                    <a:pt x="0" y="37"/>
                    <a:pt x="0" y="37"/>
                  </a:cubicBezTo>
                  <a:lnTo>
                    <a:pt x="0" y="0"/>
                  </a:lnTo>
                  <a:close/>
                  <a:moveTo>
                    <a:pt x="10" y="18"/>
                  </a:moveTo>
                  <a:cubicBezTo>
                    <a:pt x="16" y="18"/>
                    <a:pt x="19" y="16"/>
                    <a:pt x="19" y="11"/>
                  </a:cubicBezTo>
                  <a:cubicBezTo>
                    <a:pt x="19" y="7"/>
                    <a:pt x="17" y="4"/>
                    <a:pt x="10" y="4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5" y="18"/>
                    <a:pt x="5" y="18"/>
                    <a:pt x="5" y="18"/>
                  </a:cubicBezTo>
                  <a:lnTo>
                    <a:pt x="10" y="18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6" name="Freeform 61"/>
            <p:cNvSpPr>
              <a:spLocks/>
            </p:cNvSpPr>
            <p:nvPr userDrawn="1"/>
          </p:nvSpPr>
          <p:spPr bwMode="auto">
            <a:xfrm>
              <a:off x="3798888" y="1270001"/>
              <a:ext cx="71437" cy="119063"/>
            </a:xfrm>
            <a:custGeom>
              <a:avLst/>
              <a:gdLst>
                <a:gd name="T0" fmla="*/ 0 w 45"/>
                <a:gd name="T1" fmla="*/ 0 h 75"/>
                <a:gd name="T2" fmla="*/ 45 w 45"/>
                <a:gd name="T3" fmla="*/ 0 h 75"/>
                <a:gd name="T4" fmla="*/ 45 w 45"/>
                <a:gd name="T5" fmla="*/ 8 h 75"/>
                <a:gd name="T6" fmla="*/ 12 w 45"/>
                <a:gd name="T7" fmla="*/ 8 h 75"/>
                <a:gd name="T8" fmla="*/ 12 w 45"/>
                <a:gd name="T9" fmla="*/ 75 h 75"/>
                <a:gd name="T10" fmla="*/ 0 w 45"/>
                <a:gd name="T11" fmla="*/ 75 h 75"/>
                <a:gd name="T12" fmla="*/ 0 w 45"/>
                <a:gd name="T13" fmla="*/ 0 h 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5" h="75">
                  <a:moveTo>
                    <a:pt x="0" y="0"/>
                  </a:moveTo>
                  <a:lnTo>
                    <a:pt x="45" y="0"/>
                  </a:lnTo>
                  <a:lnTo>
                    <a:pt x="45" y="8"/>
                  </a:lnTo>
                  <a:lnTo>
                    <a:pt x="12" y="8"/>
                  </a:lnTo>
                  <a:lnTo>
                    <a:pt x="12" y="75"/>
                  </a:lnTo>
                  <a:lnTo>
                    <a:pt x="0" y="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7" name="Freeform 62"/>
            <p:cNvSpPr>
              <a:spLocks noEditPoints="1"/>
            </p:cNvSpPr>
            <p:nvPr userDrawn="1"/>
          </p:nvSpPr>
          <p:spPr bwMode="auto">
            <a:xfrm>
              <a:off x="3908425" y="1266826"/>
              <a:ext cx="130175" cy="125413"/>
            </a:xfrm>
            <a:custGeom>
              <a:avLst/>
              <a:gdLst>
                <a:gd name="T0" fmla="*/ 0 w 40"/>
                <a:gd name="T1" fmla="*/ 20 h 39"/>
                <a:gd name="T2" fmla="*/ 20 w 40"/>
                <a:gd name="T3" fmla="*/ 0 h 39"/>
                <a:gd name="T4" fmla="*/ 40 w 40"/>
                <a:gd name="T5" fmla="*/ 19 h 39"/>
                <a:gd name="T6" fmla="*/ 20 w 40"/>
                <a:gd name="T7" fmla="*/ 39 h 39"/>
                <a:gd name="T8" fmla="*/ 0 w 40"/>
                <a:gd name="T9" fmla="*/ 20 h 39"/>
                <a:gd name="T10" fmla="*/ 34 w 40"/>
                <a:gd name="T11" fmla="*/ 20 h 39"/>
                <a:gd name="T12" fmla="*/ 20 w 40"/>
                <a:gd name="T13" fmla="*/ 5 h 39"/>
                <a:gd name="T14" fmla="*/ 6 w 40"/>
                <a:gd name="T15" fmla="*/ 19 h 39"/>
                <a:gd name="T16" fmla="*/ 20 w 40"/>
                <a:gd name="T17" fmla="*/ 34 h 39"/>
                <a:gd name="T18" fmla="*/ 34 w 40"/>
                <a:gd name="T19" fmla="*/ 20 h 3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40" h="39">
                  <a:moveTo>
                    <a:pt x="0" y="20"/>
                  </a:moveTo>
                  <a:cubicBezTo>
                    <a:pt x="0" y="9"/>
                    <a:pt x="8" y="0"/>
                    <a:pt x="20" y="0"/>
                  </a:cubicBezTo>
                  <a:cubicBezTo>
                    <a:pt x="32" y="0"/>
                    <a:pt x="40" y="9"/>
                    <a:pt x="40" y="19"/>
                  </a:cubicBezTo>
                  <a:cubicBezTo>
                    <a:pt x="40" y="30"/>
                    <a:pt x="32" y="39"/>
                    <a:pt x="20" y="39"/>
                  </a:cubicBezTo>
                  <a:cubicBezTo>
                    <a:pt x="8" y="39"/>
                    <a:pt x="0" y="30"/>
                    <a:pt x="0" y="20"/>
                  </a:cubicBezTo>
                  <a:close/>
                  <a:moveTo>
                    <a:pt x="34" y="20"/>
                  </a:moveTo>
                  <a:cubicBezTo>
                    <a:pt x="34" y="12"/>
                    <a:pt x="29" y="5"/>
                    <a:pt x="20" y="5"/>
                  </a:cubicBezTo>
                  <a:cubicBezTo>
                    <a:pt x="11" y="5"/>
                    <a:pt x="6" y="11"/>
                    <a:pt x="6" y="19"/>
                  </a:cubicBezTo>
                  <a:cubicBezTo>
                    <a:pt x="6" y="27"/>
                    <a:pt x="11" y="34"/>
                    <a:pt x="20" y="34"/>
                  </a:cubicBezTo>
                  <a:cubicBezTo>
                    <a:pt x="29" y="34"/>
                    <a:pt x="34" y="28"/>
                    <a:pt x="34" y="20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8" name="Freeform 63"/>
            <p:cNvSpPr>
              <a:spLocks noEditPoints="1"/>
            </p:cNvSpPr>
            <p:nvPr userDrawn="1"/>
          </p:nvSpPr>
          <p:spPr bwMode="auto">
            <a:xfrm>
              <a:off x="4092575" y="1270001"/>
              <a:ext cx="84138" cy="119063"/>
            </a:xfrm>
            <a:custGeom>
              <a:avLst/>
              <a:gdLst>
                <a:gd name="T0" fmla="*/ 0 w 26"/>
                <a:gd name="T1" fmla="*/ 0 h 37"/>
                <a:gd name="T2" fmla="*/ 11 w 26"/>
                <a:gd name="T3" fmla="*/ 0 h 37"/>
                <a:gd name="T4" fmla="*/ 25 w 26"/>
                <a:gd name="T5" fmla="*/ 9 h 37"/>
                <a:gd name="T6" fmla="*/ 18 w 26"/>
                <a:gd name="T7" fmla="*/ 18 h 37"/>
                <a:gd name="T8" fmla="*/ 18 w 26"/>
                <a:gd name="T9" fmla="*/ 18 h 37"/>
                <a:gd name="T10" fmla="*/ 26 w 26"/>
                <a:gd name="T11" fmla="*/ 27 h 37"/>
                <a:gd name="T12" fmla="*/ 11 w 26"/>
                <a:gd name="T13" fmla="*/ 37 h 37"/>
                <a:gd name="T14" fmla="*/ 0 w 26"/>
                <a:gd name="T15" fmla="*/ 37 h 37"/>
                <a:gd name="T16" fmla="*/ 0 w 26"/>
                <a:gd name="T17" fmla="*/ 0 h 37"/>
                <a:gd name="T18" fmla="*/ 11 w 26"/>
                <a:gd name="T19" fmla="*/ 16 h 37"/>
                <a:gd name="T20" fmla="*/ 19 w 26"/>
                <a:gd name="T21" fmla="*/ 10 h 37"/>
                <a:gd name="T22" fmla="*/ 11 w 26"/>
                <a:gd name="T23" fmla="*/ 4 h 37"/>
                <a:gd name="T24" fmla="*/ 6 w 26"/>
                <a:gd name="T25" fmla="*/ 4 h 37"/>
                <a:gd name="T26" fmla="*/ 6 w 26"/>
                <a:gd name="T27" fmla="*/ 16 h 37"/>
                <a:gd name="T28" fmla="*/ 11 w 26"/>
                <a:gd name="T29" fmla="*/ 16 h 37"/>
                <a:gd name="T30" fmla="*/ 11 w 26"/>
                <a:gd name="T31" fmla="*/ 33 h 37"/>
                <a:gd name="T32" fmla="*/ 21 w 26"/>
                <a:gd name="T33" fmla="*/ 27 h 37"/>
                <a:gd name="T34" fmla="*/ 11 w 26"/>
                <a:gd name="T35" fmla="*/ 20 h 37"/>
                <a:gd name="T36" fmla="*/ 6 w 26"/>
                <a:gd name="T37" fmla="*/ 20 h 37"/>
                <a:gd name="T38" fmla="*/ 6 w 26"/>
                <a:gd name="T39" fmla="*/ 33 h 37"/>
                <a:gd name="T40" fmla="*/ 11 w 26"/>
                <a:gd name="T41" fmla="*/ 33 h 3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26" h="37">
                  <a:moveTo>
                    <a:pt x="0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19" y="0"/>
                    <a:pt x="25" y="2"/>
                    <a:pt x="25" y="9"/>
                  </a:cubicBezTo>
                  <a:cubicBezTo>
                    <a:pt x="25" y="14"/>
                    <a:pt x="22" y="16"/>
                    <a:pt x="18" y="18"/>
                  </a:cubicBezTo>
                  <a:cubicBezTo>
                    <a:pt x="18" y="18"/>
                    <a:pt x="18" y="18"/>
                    <a:pt x="18" y="18"/>
                  </a:cubicBezTo>
                  <a:cubicBezTo>
                    <a:pt x="22" y="18"/>
                    <a:pt x="26" y="22"/>
                    <a:pt x="26" y="27"/>
                  </a:cubicBezTo>
                  <a:cubicBezTo>
                    <a:pt x="26" y="34"/>
                    <a:pt x="20" y="37"/>
                    <a:pt x="11" y="37"/>
                  </a:cubicBezTo>
                  <a:cubicBezTo>
                    <a:pt x="0" y="37"/>
                    <a:pt x="0" y="37"/>
                    <a:pt x="0" y="37"/>
                  </a:cubicBezTo>
                  <a:lnTo>
                    <a:pt x="0" y="0"/>
                  </a:lnTo>
                  <a:close/>
                  <a:moveTo>
                    <a:pt x="11" y="16"/>
                  </a:moveTo>
                  <a:cubicBezTo>
                    <a:pt x="17" y="16"/>
                    <a:pt x="19" y="14"/>
                    <a:pt x="19" y="10"/>
                  </a:cubicBezTo>
                  <a:cubicBezTo>
                    <a:pt x="19" y="6"/>
                    <a:pt x="16" y="4"/>
                    <a:pt x="11" y="4"/>
                  </a:cubicBezTo>
                  <a:cubicBezTo>
                    <a:pt x="6" y="4"/>
                    <a:pt x="6" y="4"/>
                    <a:pt x="6" y="4"/>
                  </a:cubicBezTo>
                  <a:cubicBezTo>
                    <a:pt x="6" y="16"/>
                    <a:pt x="6" y="16"/>
                    <a:pt x="6" y="16"/>
                  </a:cubicBezTo>
                  <a:lnTo>
                    <a:pt x="11" y="16"/>
                  </a:lnTo>
                  <a:close/>
                  <a:moveTo>
                    <a:pt x="11" y="33"/>
                  </a:moveTo>
                  <a:cubicBezTo>
                    <a:pt x="18" y="33"/>
                    <a:pt x="21" y="31"/>
                    <a:pt x="21" y="27"/>
                  </a:cubicBezTo>
                  <a:cubicBezTo>
                    <a:pt x="21" y="22"/>
                    <a:pt x="18" y="20"/>
                    <a:pt x="11" y="20"/>
                  </a:cubicBezTo>
                  <a:cubicBezTo>
                    <a:pt x="6" y="20"/>
                    <a:pt x="6" y="20"/>
                    <a:pt x="6" y="20"/>
                  </a:cubicBezTo>
                  <a:cubicBezTo>
                    <a:pt x="6" y="33"/>
                    <a:pt x="6" y="33"/>
                    <a:pt x="6" y="33"/>
                  </a:cubicBezTo>
                  <a:lnTo>
                    <a:pt x="11" y="33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9" name="Freeform 64"/>
            <p:cNvSpPr>
              <a:spLocks/>
            </p:cNvSpPr>
            <p:nvPr userDrawn="1"/>
          </p:nvSpPr>
          <p:spPr bwMode="auto">
            <a:xfrm>
              <a:off x="4222750" y="1270001"/>
              <a:ext cx="106363" cy="122238"/>
            </a:xfrm>
            <a:custGeom>
              <a:avLst/>
              <a:gdLst>
                <a:gd name="T0" fmla="*/ 0 w 33"/>
                <a:gd name="T1" fmla="*/ 34 h 38"/>
                <a:gd name="T2" fmla="*/ 7 w 33"/>
                <a:gd name="T3" fmla="*/ 20 h 38"/>
                <a:gd name="T4" fmla="*/ 8 w 33"/>
                <a:gd name="T5" fmla="*/ 0 h 38"/>
                <a:gd name="T6" fmla="*/ 33 w 33"/>
                <a:gd name="T7" fmla="*/ 0 h 38"/>
                <a:gd name="T8" fmla="*/ 33 w 33"/>
                <a:gd name="T9" fmla="*/ 37 h 38"/>
                <a:gd name="T10" fmla="*/ 27 w 33"/>
                <a:gd name="T11" fmla="*/ 37 h 38"/>
                <a:gd name="T12" fmla="*/ 27 w 33"/>
                <a:gd name="T13" fmla="*/ 4 h 38"/>
                <a:gd name="T14" fmla="*/ 13 w 33"/>
                <a:gd name="T15" fmla="*/ 4 h 38"/>
                <a:gd name="T16" fmla="*/ 12 w 33"/>
                <a:gd name="T17" fmla="*/ 21 h 38"/>
                <a:gd name="T18" fmla="*/ 1 w 33"/>
                <a:gd name="T19" fmla="*/ 38 h 38"/>
                <a:gd name="T20" fmla="*/ 0 w 33"/>
                <a:gd name="T21" fmla="*/ 34 h 3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3" h="38">
                  <a:moveTo>
                    <a:pt x="0" y="34"/>
                  </a:moveTo>
                  <a:cubicBezTo>
                    <a:pt x="4" y="34"/>
                    <a:pt x="6" y="29"/>
                    <a:pt x="7" y="2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33" y="37"/>
                    <a:pt x="33" y="37"/>
                    <a:pt x="33" y="37"/>
                  </a:cubicBezTo>
                  <a:cubicBezTo>
                    <a:pt x="27" y="37"/>
                    <a:pt x="27" y="37"/>
                    <a:pt x="27" y="37"/>
                  </a:cubicBezTo>
                  <a:cubicBezTo>
                    <a:pt x="27" y="4"/>
                    <a:pt x="27" y="4"/>
                    <a:pt x="27" y="4"/>
                  </a:cubicBezTo>
                  <a:cubicBezTo>
                    <a:pt x="13" y="4"/>
                    <a:pt x="13" y="4"/>
                    <a:pt x="13" y="4"/>
                  </a:cubicBezTo>
                  <a:cubicBezTo>
                    <a:pt x="12" y="21"/>
                    <a:pt x="12" y="21"/>
                    <a:pt x="12" y="21"/>
                  </a:cubicBezTo>
                  <a:cubicBezTo>
                    <a:pt x="11" y="32"/>
                    <a:pt x="7" y="38"/>
                    <a:pt x="1" y="38"/>
                  </a:cubicBezTo>
                  <a:lnTo>
                    <a:pt x="0" y="34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0" name="Freeform 65"/>
            <p:cNvSpPr>
              <a:spLocks/>
            </p:cNvSpPr>
            <p:nvPr userDrawn="1"/>
          </p:nvSpPr>
          <p:spPr bwMode="auto">
            <a:xfrm>
              <a:off x="4394200" y="1270001"/>
              <a:ext cx="100013" cy="119063"/>
            </a:xfrm>
            <a:custGeom>
              <a:avLst/>
              <a:gdLst>
                <a:gd name="T0" fmla="*/ 0 w 31"/>
                <a:gd name="T1" fmla="*/ 0 h 37"/>
                <a:gd name="T2" fmla="*/ 5 w 31"/>
                <a:gd name="T3" fmla="*/ 0 h 37"/>
                <a:gd name="T4" fmla="*/ 5 w 31"/>
                <a:gd name="T5" fmla="*/ 25 h 37"/>
                <a:gd name="T6" fmla="*/ 4 w 31"/>
                <a:gd name="T7" fmla="*/ 30 h 37"/>
                <a:gd name="T8" fmla="*/ 5 w 31"/>
                <a:gd name="T9" fmla="*/ 30 h 37"/>
                <a:gd name="T10" fmla="*/ 8 w 31"/>
                <a:gd name="T11" fmla="*/ 24 h 37"/>
                <a:gd name="T12" fmla="*/ 26 w 31"/>
                <a:gd name="T13" fmla="*/ 0 h 37"/>
                <a:gd name="T14" fmla="*/ 31 w 31"/>
                <a:gd name="T15" fmla="*/ 0 h 37"/>
                <a:gd name="T16" fmla="*/ 31 w 31"/>
                <a:gd name="T17" fmla="*/ 37 h 37"/>
                <a:gd name="T18" fmla="*/ 26 w 31"/>
                <a:gd name="T19" fmla="*/ 37 h 37"/>
                <a:gd name="T20" fmla="*/ 26 w 31"/>
                <a:gd name="T21" fmla="*/ 11 h 37"/>
                <a:gd name="T22" fmla="*/ 27 w 31"/>
                <a:gd name="T23" fmla="*/ 6 h 37"/>
                <a:gd name="T24" fmla="*/ 26 w 31"/>
                <a:gd name="T25" fmla="*/ 6 h 37"/>
                <a:gd name="T26" fmla="*/ 23 w 31"/>
                <a:gd name="T27" fmla="*/ 11 h 37"/>
                <a:gd name="T28" fmla="*/ 5 w 31"/>
                <a:gd name="T29" fmla="*/ 37 h 37"/>
                <a:gd name="T30" fmla="*/ 0 w 31"/>
                <a:gd name="T31" fmla="*/ 37 h 37"/>
                <a:gd name="T32" fmla="*/ 0 w 31"/>
                <a:gd name="T33" fmla="*/ 0 h 3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1" h="37">
                  <a:moveTo>
                    <a:pt x="0" y="0"/>
                  </a:moveTo>
                  <a:cubicBezTo>
                    <a:pt x="5" y="0"/>
                    <a:pt x="5" y="0"/>
                    <a:pt x="5" y="0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5" y="28"/>
                    <a:pt x="4" y="30"/>
                    <a:pt x="4" y="30"/>
                  </a:cubicBezTo>
                  <a:cubicBezTo>
                    <a:pt x="5" y="30"/>
                    <a:pt x="5" y="30"/>
                    <a:pt x="5" y="30"/>
                  </a:cubicBezTo>
                  <a:cubicBezTo>
                    <a:pt x="5" y="30"/>
                    <a:pt x="6" y="27"/>
                    <a:pt x="8" y="24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31" y="37"/>
                    <a:pt x="31" y="37"/>
                    <a:pt x="31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6" y="11"/>
                    <a:pt x="26" y="11"/>
                    <a:pt x="26" y="11"/>
                  </a:cubicBezTo>
                  <a:cubicBezTo>
                    <a:pt x="26" y="8"/>
                    <a:pt x="27" y="6"/>
                    <a:pt x="27" y="6"/>
                  </a:cubicBezTo>
                  <a:cubicBezTo>
                    <a:pt x="26" y="6"/>
                    <a:pt x="26" y="6"/>
                    <a:pt x="26" y="6"/>
                  </a:cubicBezTo>
                  <a:cubicBezTo>
                    <a:pt x="26" y="6"/>
                    <a:pt x="25" y="9"/>
                    <a:pt x="23" y="11"/>
                  </a:cubicBezTo>
                  <a:cubicBezTo>
                    <a:pt x="5" y="37"/>
                    <a:pt x="5" y="37"/>
                    <a:pt x="5" y="37"/>
                  </a:cubicBezTo>
                  <a:cubicBezTo>
                    <a:pt x="0" y="37"/>
                    <a:pt x="0" y="37"/>
                    <a:pt x="0" y="3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" name="Freeform 66"/>
            <p:cNvSpPr>
              <a:spLocks/>
            </p:cNvSpPr>
            <p:nvPr userDrawn="1"/>
          </p:nvSpPr>
          <p:spPr bwMode="auto">
            <a:xfrm>
              <a:off x="349250" y="1544639"/>
              <a:ext cx="103188" cy="125412"/>
            </a:xfrm>
            <a:custGeom>
              <a:avLst/>
              <a:gdLst>
                <a:gd name="T0" fmla="*/ 0 w 32"/>
                <a:gd name="T1" fmla="*/ 35 h 39"/>
                <a:gd name="T2" fmla="*/ 3 w 32"/>
                <a:gd name="T3" fmla="*/ 31 h 39"/>
                <a:gd name="T4" fmla="*/ 12 w 32"/>
                <a:gd name="T5" fmla="*/ 34 h 39"/>
                <a:gd name="T6" fmla="*/ 26 w 32"/>
                <a:gd name="T7" fmla="*/ 21 h 39"/>
                <a:gd name="T8" fmla="*/ 4 w 32"/>
                <a:gd name="T9" fmla="*/ 21 h 39"/>
                <a:gd name="T10" fmla="*/ 4 w 32"/>
                <a:gd name="T11" fmla="*/ 16 h 39"/>
                <a:gd name="T12" fmla="*/ 26 w 32"/>
                <a:gd name="T13" fmla="*/ 16 h 39"/>
                <a:gd name="T14" fmla="*/ 12 w 32"/>
                <a:gd name="T15" fmla="*/ 4 h 39"/>
                <a:gd name="T16" fmla="*/ 4 w 32"/>
                <a:gd name="T17" fmla="*/ 7 h 39"/>
                <a:gd name="T18" fmla="*/ 1 w 32"/>
                <a:gd name="T19" fmla="*/ 3 h 39"/>
                <a:gd name="T20" fmla="*/ 12 w 32"/>
                <a:gd name="T21" fmla="*/ 0 h 39"/>
                <a:gd name="T22" fmla="*/ 32 w 32"/>
                <a:gd name="T23" fmla="*/ 19 h 39"/>
                <a:gd name="T24" fmla="*/ 12 w 32"/>
                <a:gd name="T25" fmla="*/ 39 h 39"/>
                <a:gd name="T26" fmla="*/ 0 w 32"/>
                <a:gd name="T27" fmla="*/ 35 h 39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32" h="39">
                  <a:moveTo>
                    <a:pt x="0" y="35"/>
                  </a:moveTo>
                  <a:cubicBezTo>
                    <a:pt x="3" y="31"/>
                    <a:pt x="3" y="31"/>
                    <a:pt x="3" y="31"/>
                  </a:cubicBezTo>
                  <a:cubicBezTo>
                    <a:pt x="5" y="33"/>
                    <a:pt x="8" y="34"/>
                    <a:pt x="12" y="34"/>
                  </a:cubicBezTo>
                  <a:cubicBezTo>
                    <a:pt x="21" y="34"/>
                    <a:pt x="25" y="28"/>
                    <a:pt x="26" y="21"/>
                  </a:cubicBezTo>
                  <a:cubicBezTo>
                    <a:pt x="4" y="21"/>
                    <a:pt x="4" y="21"/>
                    <a:pt x="4" y="21"/>
                  </a:cubicBezTo>
                  <a:cubicBezTo>
                    <a:pt x="4" y="16"/>
                    <a:pt x="4" y="16"/>
                    <a:pt x="4" y="16"/>
                  </a:cubicBezTo>
                  <a:cubicBezTo>
                    <a:pt x="26" y="16"/>
                    <a:pt x="26" y="16"/>
                    <a:pt x="26" y="16"/>
                  </a:cubicBezTo>
                  <a:cubicBezTo>
                    <a:pt x="25" y="9"/>
                    <a:pt x="20" y="4"/>
                    <a:pt x="12" y="4"/>
                  </a:cubicBezTo>
                  <a:cubicBezTo>
                    <a:pt x="8" y="4"/>
                    <a:pt x="6" y="5"/>
                    <a:pt x="4" y="7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4" y="1"/>
                    <a:pt x="7" y="0"/>
                    <a:pt x="12" y="0"/>
                  </a:cubicBezTo>
                  <a:cubicBezTo>
                    <a:pt x="25" y="0"/>
                    <a:pt x="32" y="9"/>
                    <a:pt x="32" y="19"/>
                  </a:cubicBezTo>
                  <a:cubicBezTo>
                    <a:pt x="32" y="30"/>
                    <a:pt x="25" y="39"/>
                    <a:pt x="12" y="39"/>
                  </a:cubicBezTo>
                  <a:cubicBezTo>
                    <a:pt x="6" y="39"/>
                    <a:pt x="2" y="37"/>
                    <a:pt x="0" y="35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" name="Freeform 67"/>
            <p:cNvSpPr>
              <a:spLocks/>
            </p:cNvSpPr>
            <p:nvPr userDrawn="1"/>
          </p:nvSpPr>
          <p:spPr bwMode="auto">
            <a:xfrm>
              <a:off x="461963" y="1544639"/>
              <a:ext cx="107950" cy="122237"/>
            </a:xfrm>
            <a:custGeom>
              <a:avLst/>
              <a:gdLst>
                <a:gd name="T0" fmla="*/ 0 w 33"/>
                <a:gd name="T1" fmla="*/ 34 h 38"/>
                <a:gd name="T2" fmla="*/ 7 w 33"/>
                <a:gd name="T3" fmla="*/ 21 h 38"/>
                <a:gd name="T4" fmla="*/ 8 w 33"/>
                <a:gd name="T5" fmla="*/ 0 h 38"/>
                <a:gd name="T6" fmla="*/ 33 w 33"/>
                <a:gd name="T7" fmla="*/ 0 h 38"/>
                <a:gd name="T8" fmla="*/ 33 w 33"/>
                <a:gd name="T9" fmla="*/ 38 h 38"/>
                <a:gd name="T10" fmla="*/ 27 w 33"/>
                <a:gd name="T11" fmla="*/ 38 h 38"/>
                <a:gd name="T12" fmla="*/ 27 w 33"/>
                <a:gd name="T13" fmla="*/ 5 h 38"/>
                <a:gd name="T14" fmla="*/ 13 w 33"/>
                <a:gd name="T15" fmla="*/ 5 h 38"/>
                <a:gd name="T16" fmla="*/ 12 w 33"/>
                <a:gd name="T17" fmla="*/ 22 h 38"/>
                <a:gd name="T18" fmla="*/ 1 w 33"/>
                <a:gd name="T19" fmla="*/ 38 h 38"/>
                <a:gd name="T20" fmla="*/ 0 w 33"/>
                <a:gd name="T21" fmla="*/ 34 h 3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3" h="38">
                  <a:moveTo>
                    <a:pt x="0" y="34"/>
                  </a:moveTo>
                  <a:cubicBezTo>
                    <a:pt x="4" y="34"/>
                    <a:pt x="6" y="30"/>
                    <a:pt x="7" y="21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33" y="38"/>
                    <a:pt x="33" y="38"/>
                    <a:pt x="33" y="38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7" y="5"/>
                    <a:pt x="27" y="5"/>
                    <a:pt x="27" y="5"/>
                  </a:cubicBezTo>
                  <a:cubicBezTo>
                    <a:pt x="13" y="5"/>
                    <a:pt x="13" y="5"/>
                    <a:pt x="13" y="5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1" y="32"/>
                    <a:pt x="7" y="38"/>
                    <a:pt x="1" y="38"/>
                  </a:cubicBezTo>
                  <a:lnTo>
                    <a:pt x="0" y="34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" name="Freeform 68"/>
            <p:cNvSpPr>
              <a:spLocks/>
            </p:cNvSpPr>
            <p:nvPr userDrawn="1"/>
          </p:nvSpPr>
          <p:spPr bwMode="auto">
            <a:xfrm>
              <a:off x="604838" y="1544639"/>
              <a:ext cx="74612" cy="122237"/>
            </a:xfrm>
            <a:custGeom>
              <a:avLst/>
              <a:gdLst>
                <a:gd name="T0" fmla="*/ 0 w 47"/>
                <a:gd name="T1" fmla="*/ 0 h 77"/>
                <a:gd name="T2" fmla="*/ 45 w 47"/>
                <a:gd name="T3" fmla="*/ 0 h 77"/>
                <a:gd name="T4" fmla="*/ 45 w 47"/>
                <a:gd name="T5" fmla="*/ 10 h 77"/>
                <a:gd name="T6" fmla="*/ 10 w 47"/>
                <a:gd name="T7" fmla="*/ 10 h 77"/>
                <a:gd name="T8" fmla="*/ 10 w 47"/>
                <a:gd name="T9" fmla="*/ 33 h 77"/>
                <a:gd name="T10" fmla="*/ 41 w 47"/>
                <a:gd name="T11" fmla="*/ 33 h 77"/>
                <a:gd name="T12" fmla="*/ 41 w 47"/>
                <a:gd name="T13" fmla="*/ 41 h 77"/>
                <a:gd name="T14" fmla="*/ 10 w 47"/>
                <a:gd name="T15" fmla="*/ 41 h 77"/>
                <a:gd name="T16" fmla="*/ 10 w 47"/>
                <a:gd name="T17" fmla="*/ 67 h 77"/>
                <a:gd name="T18" fmla="*/ 47 w 47"/>
                <a:gd name="T19" fmla="*/ 67 h 77"/>
                <a:gd name="T20" fmla="*/ 47 w 47"/>
                <a:gd name="T21" fmla="*/ 77 h 77"/>
                <a:gd name="T22" fmla="*/ 0 w 47"/>
                <a:gd name="T23" fmla="*/ 77 h 77"/>
                <a:gd name="T24" fmla="*/ 0 w 47"/>
                <a:gd name="T25" fmla="*/ 0 h 7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7" h="77">
                  <a:moveTo>
                    <a:pt x="0" y="0"/>
                  </a:moveTo>
                  <a:lnTo>
                    <a:pt x="45" y="0"/>
                  </a:lnTo>
                  <a:lnTo>
                    <a:pt x="45" y="10"/>
                  </a:lnTo>
                  <a:lnTo>
                    <a:pt x="10" y="10"/>
                  </a:lnTo>
                  <a:lnTo>
                    <a:pt x="10" y="33"/>
                  </a:lnTo>
                  <a:lnTo>
                    <a:pt x="41" y="33"/>
                  </a:lnTo>
                  <a:lnTo>
                    <a:pt x="41" y="41"/>
                  </a:lnTo>
                  <a:lnTo>
                    <a:pt x="10" y="41"/>
                  </a:lnTo>
                  <a:lnTo>
                    <a:pt x="10" y="67"/>
                  </a:lnTo>
                  <a:lnTo>
                    <a:pt x="47" y="67"/>
                  </a:lnTo>
                  <a:lnTo>
                    <a:pt x="47" y="77"/>
                  </a:lnTo>
                  <a:lnTo>
                    <a:pt x="0" y="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" name="Freeform 69"/>
            <p:cNvSpPr>
              <a:spLocks/>
            </p:cNvSpPr>
            <p:nvPr userDrawn="1"/>
          </p:nvSpPr>
          <p:spPr bwMode="auto">
            <a:xfrm>
              <a:off x="704850" y="1544639"/>
              <a:ext cx="90488" cy="122237"/>
            </a:xfrm>
            <a:custGeom>
              <a:avLst/>
              <a:gdLst>
                <a:gd name="T0" fmla="*/ 0 w 28"/>
                <a:gd name="T1" fmla="*/ 0 h 38"/>
                <a:gd name="T2" fmla="*/ 6 w 28"/>
                <a:gd name="T3" fmla="*/ 0 h 38"/>
                <a:gd name="T4" fmla="*/ 6 w 28"/>
                <a:gd name="T5" fmla="*/ 16 h 38"/>
                <a:gd name="T6" fmla="*/ 8 w 28"/>
                <a:gd name="T7" fmla="*/ 16 h 38"/>
                <a:gd name="T8" fmla="*/ 22 w 28"/>
                <a:gd name="T9" fmla="*/ 0 h 38"/>
                <a:gd name="T10" fmla="*/ 28 w 28"/>
                <a:gd name="T11" fmla="*/ 0 h 38"/>
                <a:gd name="T12" fmla="*/ 13 w 28"/>
                <a:gd name="T13" fmla="*/ 18 h 38"/>
                <a:gd name="T14" fmla="*/ 20 w 28"/>
                <a:gd name="T15" fmla="*/ 26 h 38"/>
                <a:gd name="T16" fmla="*/ 28 w 28"/>
                <a:gd name="T17" fmla="*/ 33 h 38"/>
                <a:gd name="T18" fmla="*/ 28 w 28"/>
                <a:gd name="T19" fmla="*/ 33 h 38"/>
                <a:gd name="T20" fmla="*/ 28 w 28"/>
                <a:gd name="T21" fmla="*/ 38 h 38"/>
                <a:gd name="T22" fmla="*/ 26 w 28"/>
                <a:gd name="T23" fmla="*/ 38 h 38"/>
                <a:gd name="T24" fmla="*/ 15 w 28"/>
                <a:gd name="T25" fmla="*/ 28 h 38"/>
                <a:gd name="T26" fmla="*/ 8 w 28"/>
                <a:gd name="T27" fmla="*/ 21 h 38"/>
                <a:gd name="T28" fmla="*/ 6 w 28"/>
                <a:gd name="T29" fmla="*/ 21 h 38"/>
                <a:gd name="T30" fmla="*/ 6 w 28"/>
                <a:gd name="T31" fmla="*/ 38 h 38"/>
                <a:gd name="T32" fmla="*/ 0 w 28"/>
                <a:gd name="T33" fmla="*/ 38 h 38"/>
                <a:gd name="T34" fmla="*/ 0 w 28"/>
                <a:gd name="T35" fmla="*/ 0 h 3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8" h="38">
                  <a:moveTo>
                    <a:pt x="0" y="0"/>
                  </a:moveTo>
                  <a:cubicBezTo>
                    <a:pt x="6" y="0"/>
                    <a:pt x="6" y="0"/>
                    <a:pt x="6" y="0"/>
                  </a:cubicBezTo>
                  <a:cubicBezTo>
                    <a:pt x="6" y="16"/>
                    <a:pt x="6" y="16"/>
                    <a:pt x="6" y="16"/>
                  </a:cubicBezTo>
                  <a:cubicBezTo>
                    <a:pt x="8" y="16"/>
                    <a:pt x="8" y="16"/>
                    <a:pt x="8" y="16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13" y="18"/>
                    <a:pt x="13" y="18"/>
                    <a:pt x="13" y="18"/>
                  </a:cubicBezTo>
                  <a:cubicBezTo>
                    <a:pt x="15" y="19"/>
                    <a:pt x="18" y="22"/>
                    <a:pt x="20" y="26"/>
                  </a:cubicBezTo>
                  <a:cubicBezTo>
                    <a:pt x="23" y="30"/>
                    <a:pt x="26" y="33"/>
                    <a:pt x="28" y="33"/>
                  </a:cubicBezTo>
                  <a:cubicBezTo>
                    <a:pt x="28" y="33"/>
                    <a:pt x="28" y="33"/>
                    <a:pt x="28" y="33"/>
                  </a:cubicBezTo>
                  <a:cubicBezTo>
                    <a:pt x="28" y="38"/>
                    <a:pt x="28" y="38"/>
                    <a:pt x="28" y="38"/>
                  </a:cubicBezTo>
                  <a:cubicBezTo>
                    <a:pt x="26" y="38"/>
                    <a:pt x="26" y="38"/>
                    <a:pt x="26" y="38"/>
                  </a:cubicBezTo>
                  <a:cubicBezTo>
                    <a:pt x="22" y="38"/>
                    <a:pt x="20" y="35"/>
                    <a:pt x="15" y="28"/>
                  </a:cubicBezTo>
                  <a:cubicBezTo>
                    <a:pt x="12" y="24"/>
                    <a:pt x="10" y="21"/>
                    <a:pt x="8" y="21"/>
                  </a:cubicBezTo>
                  <a:cubicBezTo>
                    <a:pt x="6" y="21"/>
                    <a:pt x="6" y="21"/>
                    <a:pt x="6" y="21"/>
                  </a:cubicBezTo>
                  <a:cubicBezTo>
                    <a:pt x="6" y="38"/>
                    <a:pt x="6" y="38"/>
                    <a:pt x="6" y="38"/>
                  </a:cubicBezTo>
                  <a:cubicBezTo>
                    <a:pt x="0" y="38"/>
                    <a:pt x="0" y="38"/>
                    <a:pt x="0" y="38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5" name="Freeform 70"/>
            <p:cNvSpPr>
              <a:spLocks/>
            </p:cNvSpPr>
            <p:nvPr userDrawn="1"/>
          </p:nvSpPr>
          <p:spPr bwMode="auto">
            <a:xfrm>
              <a:off x="812800" y="1544639"/>
              <a:ext cx="93663" cy="122237"/>
            </a:xfrm>
            <a:custGeom>
              <a:avLst/>
              <a:gdLst>
                <a:gd name="T0" fmla="*/ 22 w 59"/>
                <a:gd name="T1" fmla="*/ 10 h 77"/>
                <a:gd name="T2" fmla="*/ 0 w 59"/>
                <a:gd name="T3" fmla="*/ 10 h 77"/>
                <a:gd name="T4" fmla="*/ 0 w 59"/>
                <a:gd name="T5" fmla="*/ 0 h 77"/>
                <a:gd name="T6" fmla="*/ 59 w 59"/>
                <a:gd name="T7" fmla="*/ 0 h 77"/>
                <a:gd name="T8" fmla="*/ 59 w 59"/>
                <a:gd name="T9" fmla="*/ 10 h 77"/>
                <a:gd name="T10" fmla="*/ 34 w 59"/>
                <a:gd name="T11" fmla="*/ 10 h 77"/>
                <a:gd name="T12" fmla="*/ 34 w 59"/>
                <a:gd name="T13" fmla="*/ 77 h 77"/>
                <a:gd name="T14" fmla="*/ 22 w 59"/>
                <a:gd name="T15" fmla="*/ 77 h 77"/>
                <a:gd name="T16" fmla="*/ 22 w 59"/>
                <a:gd name="T17" fmla="*/ 10 h 7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9" h="77">
                  <a:moveTo>
                    <a:pt x="22" y="10"/>
                  </a:moveTo>
                  <a:lnTo>
                    <a:pt x="0" y="10"/>
                  </a:lnTo>
                  <a:lnTo>
                    <a:pt x="0" y="0"/>
                  </a:lnTo>
                  <a:lnTo>
                    <a:pt x="59" y="0"/>
                  </a:lnTo>
                  <a:lnTo>
                    <a:pt x="59" y="10"/>
                  </a:lnTo>
                  <a:lnTo>
                    <a:pt x="34" y="10"/>
                  </a:lnTo>
                  <a:lnTo>
                    <a:pt x="34" y="77"/>
                  </a:lnTo>
                  <a:lnTo>
                    <a:pt x="22" y="77"/>
                  </a:lnTo>
                  <a:lnTo>
                    <a:pt x="22" y="1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6" name="Freeform 71"/>
            <p:cNvSpPr>
              <a:spLocks noEditPoints="1"/>
            </p:cNvSpPr>
            <p:nvPr userDrawn="1"/>
          </p:nvSpPr>
          <p:spPr bwMode="auto">
            <a:xfrm>
              <a:off x="925513" y="1544639"/>
              <a:ext cx="80962" cy="122237"/>
            </a:xfrm>
            <a:custGeom>
              <a:avLst/>
              <a:gdLst>
                <a:gd name="T0" fmla="*/ 0 w 25"/>
                <a:gd name="T1" fmla="*/ 0 h 38"/>
                <a:gd name="T2" fmla="*/ 11 w 25"/>
                <a:gd name="T3" fmla="*/ 0 h 38"/>
                <a:gd name="T4" fmla="*/ 25 w 25"/>
                <a:gd name="T5" fmla="*/ 11 h 38"/>
                <a:gd name="T6" fmla="*/ 10 w 25"/>
                <a:gd name="T7" fmla="*/ 23 h 38"/>
                <a:gd name="T8" fmla="*/ 6 w 25"/>
                <a:gd name="T9" fmla="*/ 23 h 38"/>
                <a:gd name="T10" fmla="*/ 6 w 25"/>
                <a:gd name="T11" fmla="*/ 38 h 38"/>
                <a:gd name="T12" fmla="*/ 0 w 25"/>
                <a:gd name="T13" fmla="*/ 38 h 38"/>
                <a:gd name="T14" fmla="*/ 0 w 25"/>
                <a:gd name="T15" fmla="*/ 0 h 38"/>
                <a:gd name="T16" fmla="*/ 10 w 25"/>
                <a:gd name="T17" fmla="*/ 19 h 38"/>
                <a:gd name="T18" fmla="*/ 20 w 25"/>
                <a:gd name="T19" fmla="*/ 12 h 38"/>
                <a:gd name="T20" fmla="*/ 11 w 25"/>
                <a:gd name="T21" fmla="*/ 5 h 38"/>
                <a:gd name="T22" fmla="*/ 6 w 25"/>
                <a:gd name="T23" fmla="*/ 5 h 38"/>
                <a:gd name="T24" fmla="*/ 6 w 25"/>
                <a:gd name="T25" fmla="*/ 19 h 38"/>
                <a:gd name="T26" fmla="*/ 10 w 25"/>
                <a:gd name="T27" fmla="*/ 19 h 3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5" h="38">
                  <a:moveTo>
                    <a:pt x="0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19" y="0"/>
                    <a:pt x="25" y="4"/>
                    <a:pt x="25" y="11"/>
                  </a:cubicBezTo>
                  <a:cubicBezTo>
                    <a:pt x="25" y="19"/>
                    <a:pt x="20" y="23"/>
                    <a:pt x="10" y="23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6" y="38"/>
                    <a:pt x="6" y="38"/>
                    <a:pt x="6" y="38"/>
                  </a:cubicBezTo>
                  <a:cubicBezTo>
                    <a:pt x="0" y="38"/>
                    <a:pt x="0" y="38"/>
                    <a:pt x="0" y="38"/>
                  </a:cubicBezTo>
                  <a:lnTo>
                    <a:pt x="0" y="0"/>
                  </a:lnTo>
                  <a:close/>
                  <a:moveTo>
                    <a:pt x="10" y="19"/>
                  </a:moveTo>
                  <a:cubicBezTo>
                    <a:pt x="17" y="19"/>
                    <a:pt x="20" y="17"/>
                    <a:pt x="20" y="12"/>
                  </a:cubicBezTo>
                  <a:cubicBezTo>
                    <a:pt x="20" y="7"/>
                    <a:pt x="17" y="5"/>
                    <a:pt x="11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19"/>
                    <a:pt x="6" y="19"/>
                    <a:pt x="6" y="19"/>
                  </a:cubicBezTo>
                  <a:lnTo>
                    <a:pt x="10" y="19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7" name="Freeform 72"/>
            <p:cNvSpPr>
              <a:spLocks/>
            </p:cNvSpPr>
            <p:nvPr userDrawn="1"/>
          </p:nvSpPr>
          <p:spPr bwMode="auto">
            <a:xfrm>
              <a:off x="1031875" y="1544639"/>
              <a:ext cx="100013" cy="122237"/>
            </a:xfrm>
            <a:custGeom>
              <a:avLst/>
              <a:gdLst>
                <a:gd name="T0" fmla="*/ 0 w 31"/>
                <a:gd name="T1" fmla="*/ 0 h 38"/>
                <a:gd name="T2" fmla="*/ 5 w 31"/>
                <a:gd name="T3" fmla="*/ 0 h 38"/>
                <a:gd name="T4" fmla="*/ 5 w 31"/>
                <a:gd name="T5" fmla="*/ 25 h 38"/>
                <a:gd name="T6" fmla="*/ 4 w 31"/>
                <a:gd name="T7" fmla="*/ 31 h 38"/>
                <a:gd name="T8" fmla="*/ 5 w 31"/>
                <a:gd name="T9" fmla="*/ 31 h 38"/>
                <a:gd name="T10" fmla="*/ 8 w 31"/>
                <a:gd name="T11" fmla="*/ 25 h 38"/>
                <a:gd name="T12" fmla="*/ 26 w 31"/>
                <a:gd name="T13" fmla="*/ 0 h 38"/>
                <a:gd name="T14" fmla="*/ 31 w 31"/>
                <a:gd name="T15" fmla="*/ 0 h 38"/>
                <a:gd name="T16" fmla="*/ 31 w 31"/>
                <a:gd name="T17" fmla="*/ 38 h 38"/>
                <a:gd name="T18" fmla="*/ 26 w 31"/>
                <a:gd name="T19" fmla="*/ 38 h 38"/>
                <a:gd name="T20" fmla="*/ 26 w 31"/>
                <a:gd name="T21" fmla="*/ 11 h 38"/>
                <a:gd name="T22" fmla="*/ 27 w 31"/>
                <a:gd name="T23" fmla="*/ 7 h 38"/>
                <a:gd name="T24" fmla="*/ 26 w 31"/>
                <a:gd name="T25" fmla="*/ 7 h 38"/>
                <a:gd name="T26" fmla="*/ 23 w 31"/>
                <a:gd name="T27" fmla="*/ 12 h 38"/>
                <a:gd name="T28" fmla="*/ 5 w 31"/>
                <a:gd name="T29" fmla="*/ 38 h 38"/>
                <a:gd name="T30" fmla="*/ 0 w 31"/>
                <a:gd name="T31" fmla="*/ 38 h 38"/>
                <a:gd name="T32" fmla="*/ 0 w 31"/>
                <a:gd name="T33" fmla="*/ 0 h 3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1" h="38">
                  <a:moveTo>
                    <a:pt x="0" y="0"/>
                  </a:moveTo>
                  <a:cubicBezTo>
                    <a:pt x="5" y="0"/>
                    <a:pt x="5" y="0"/>
                    <a:pt x="5" y="0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5" y="28"/>
                    <a:pt x="4" y="31"/>
                    <a:pt x="4" y="31"/>
                  </a:cubicBezTo>
                  <a:cubicBezTo>
                    <a:pt x="5" y="31"/>
                    <a:pt x="5" y="31"/>
                    <a:pt x="5" y="31"/>
                  </a:cubicBezTo>
                  <a:cubicBezTo>
                    <a:pt x="5" y="31"/>
                    <a:pt x="6" y="28"/>
                    <a:pt x="8" y="25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31" y="38"/>
                    <a:pt x="31" y="38"/>
                    <a:pt x="31" y="38"/>
                  </a:cubicBezTo>
                  <a:cubicBezTo>
                    <a:pt x="26" y="38"/>
                    <a:pt x="26" y="38"/>
                    <a:pt x="26" y="38"/>
                  </a:cubicBezTo>
                  <a:cubicBezTo>
                    <a:pt x="26" y="11"/>
                    <a:pt x="26" y="11"/>
                    <a:pt x="26" y="11"/>
                  </a:cubicBezTo>
                  <a:cubicBezTo>
                    <a:pt x="26" y="9"/>
                    <a:pt x="27" y="7"/>
                    <a:pt x="27" y="7"/>
                  </a:cubicBezTo>
                  <a:cubicBezTo>
                    <a:pt x="26" y="7"/>
                    <a:pt x="26" y="7"/>
                    <a:pt x="26" y="7"/>
                  </a:cubicBezTo>
                  <a:cubicBezTo>
                    <a:pt x="26" y="7"/>
                    <a:pt x="25" y="10"/>
                    <a:pt x="23" y="12"/>
                  </a:cubicBezTo>
                  <a:cubicBezTo>
                    <a:pt x="5" y="38"/>
                    <a:pt x="5" y="38"/>
                    <a:pt x="5" y="38"/>
                  </a:cubicBezTo>
                  <a:cubicBezTo>
                    <a:pt x="0" y="38"/>
                    <a:pt x="0" y="38"/>
                    <a:pt x="0" y="38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8" name="Freeform 73"/>
            <p:cNvSpPr>
              <a:spLocks/>
            </p:cNvSpPr>
            <p:nvPr userDrawn="1"/>
          </p:nvSpPr>
          <p:spPr bwMode="auto">
            <a:xfrm>
              <a:off x="1165225" y="1544639"/>
              <a:ext cx="93663" cy="122237"/>
            </a:xfrm>
            <a:custGeom>
              <a:avLst/>
              <a:gdLst>
                <a:gd name="T0" fmla="*/ 24 w 29"/>
                <a:gd name="T1" fmla="*/ 21 h 38"/>
                <a:gd name="T2" fmla="*/ 11 w 29"/>
                <a:gd name="T3" fmla="*/ 27 h 38"/>
                <a:gd name="T4" fmla="*/ 0 w 29"/>
                <a:gd name="T5" fmla="*/ 16 h 38"/>
                <a:gd name="T6" fmla="*/ 0 w 29"/>
                <a:gd name="T7" fmla="*/ 0 h 38"/>
                <a:gd name="T8" fmla="*/ 5 w 29"/>
                <a:gd name="T9" fmla="*/ 0 h 38"/>
                <a:gd name="T10" fmla="*/ 5 w 29"/>
                <a:gd name="T11" fmla="*/ 15 h 38"/>
                <a:gd name="T12" fmla="*/ 13 w 29"/>
                <a:gd name="T13" fmla="*/ 23 h 38"/>
                <a:gd name="T14" fmla="*/ 24 w 29"/>
                <a:gd name="T15" fmla="*/ 16 h 38"/>
                <a:gd name="T16" fmla="*/ 24 w 29"/>
                <a:gd name="T17" fmla="*/ 0 h 38"/>
                <a:gd name="T18" fmla="*/ 29 w 29"/>
                <a:gd name="T19" fmla="*/ 0 h 38"/>
                <a:gd name="T20" fmla="*/ 29 w 29"/>
                <a:gd name="T21" fmla="*/ 38 h 38"/>
                <a:gd name="T22" fmla="*/ 24 w 29"/>
                <a:gd name="T23" fmla="*/ 38 h 38"/>
                <a:gd name="T24" fmla="*/ 24 w 29"/>
                <a:gd name="T25" fmla="*/ 21 h 3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9" h="38">
                  <a:moveTo>
                    <a:pt x="24" y="21"/>
                  </a:moveTo>
                  <a:cubicBezTo>
                    <a:pt x="22" y="23"/>
                    <a:pt x="18" y="27"/>
                    <a:pt x="11" y="27"/>
                  </a:cubicBezTo>
                  <a:cubicBezTo>
                    <a:pt x="3" y="27"/>
                    <a:pt x="0" y="22"/>
                    <a:pt x="0" y="16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5" y="20"/>
                    <a:pt x="8" y="23"/>
                    <a:pt x="13" y="23"/>
                  </a:cubicBezTo>
                  <a:cubicBezTo>
                    <a:pt x="18" y="23"/>
                    <a:pt x="22" y="18"/>
                    <a:pt x="24" y="16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29" y="38"/>
                    <a:pt x="29" y="38"/>
                    <a:pt x="29" y="38"/>
                  </a:cubicBezTo>
                  <a:cubicBezTo>
                    <a:pt x="24" y="38"/>
                    <a:pt x="24" y="38"/>
                    <a:pt x="24" y="38"/>
                  </a:cubicBezTo>
                  <a:lnTo>
                    <a:pt x="24" y="21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9" name="Freeform 74"/>
            <p:cNvSpPr>
              <a:spLocks/>
            </p:cNvSpPr>
            <p:nvPr userDrawn="1"/>
          </p:nvSpPr>
          <p:spPr bwMode="auto">
            <a:xfrm>
              <a:off x="1293813" y="1544639"/>
              <a:ext cx="74612" cy="122237"/>
            </a:xfrm>
            <a:custGeom>
              <a:avLst/>
              <a:gdLst>
                <a:gd name="T0" fmla="*/ 0 w 47"/>
                <a:gd name="T1" fmla="*/ 0 h 77"/>
                <a:gd name="T2" fmla="*/ 47 w 47"/>
                <a:gd name="T3" fmla="*/ 0 h 77"/>
                <a:gd name="T4" fmla="*/ 47 w 47"/>
                <a:gd name="T5" fmla="*/ 10 h 77"/>
                <a:gd name="T6" fmla="*/ 12 w 47"/>
                <a:gd name="T7" fmla="*/ 10 h 77"/>
                <a:gd name="T8" fmla="*/ 12 w 47"/>
                <a:gd name="T9" fmla="*/ 33 h 77"/>
                <a:gd name="T10" fmla="*/ 43 w 47"/>
                <a:gd name="T11" fmla="*/ 33 h 77"/>
                <a:gd name="T12" fmla="*/ 43 w 47"/>
                <a:gd name="T13" fmla="*/ 41 h 77"/>
                <a:gd name="T14" fmla="*/ 12 w 47"/>
                <a:gd name="T15" fmla="*/ 41 h 77"/>
                <a:gd name="T16" fmla="*/ 12 w 47"/>
                <a:gd name="T17" fmla="*/ 67 h 77"/>
                <a:gd name="T18" fmla="*/ 47 w 47"/>
                <a:gd name="T19" fmla="*/ 67 h 77"/>
                <a:gd name="T20" fmla="*/ 47 w 47"/>
                <a:gd name="T21" fmla="*/ 77 h 77"/>
                <a:gd name="T22" fmla="*/ 0 w 47"/>
                <a:gd name="T23" fmla="*/ 77 h 77"/>
                <a:gd name="T24" fmla="*/ 0 w 47"/>
                <a:gd name="T25" fmla="*/ 0 h 7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7" h="77">
                  <a:moveTo>
                    <a:pt x="0" y="0"/>
                  </a:moveTo>
                  <a:lnTo>
                    <a:pt x="47" y="0"/>
                  </a:lnTo>
                  <a:lnTo>
                    <a:pt x="47" y="10"/>
                  </a:lnTo>
                  <a:lnTo>
                    <a:pt x="12" y="10"/>
                  </a:lnTo>
                  <a:lnTo>
                    <a:pt x="12" y="33"/>
                  </a:lnTo>
                  <a:lnTo>
                    <a:pt x="43" y="33"/>
                  </a:lnTo>
                  <a:lnTo>
                    <a:pt x="43" y="41"/>
                  </a:lnTo>
                  <a:lnTo>
                    <a:pt x="12" y="41"/>
                  </a:lnTo>
                  <a:lnTo>
                    <a:pt x="12" y="67"/>
                  </a:lnTo>
                  <a:lnTo>
                    <a:pt x="47" y="67"/>
                  </a:lnTo>
                  <a:lnTo>
                    <a:pt x="47" y="77"/>
                  </a:lnTo>
                  <a:lnTo>
                    <a:pt x="0" y="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0" name="Freeform 75"/>
            <p:cNvSpPr>
              <a:spLocks/>
            </p:cNvSpPr>
            <p:nvPr userDrawn="1"/>
          </p:nvSpPr>
          <p:spPr bwMode="auto">
            <a:xfrm>
              <a:off x="1387475" y="1544639"/>
              <a:ext cx="101600" cy="125412"/>
            </a:xfrm>
            <a:custGeom>
              <a:avLst/>
              <a:gdLst>
                <a:gd name="T0" fmla="*/ 0 w 31"/>
                <a:gd name="T1" fmla="*/ 19 h 39"/>
                <a:gd name="T2" fmla="*/ 19 w 31"/>
                <a:gd name="T3" fmla="*/ 0 h 39"/>
                <a:gd name="T4" fmla="*/ 30 w 31"/>
                <a:gd name="T5" fmla="*/ 3 h 39"/>
                <a:gd name="T6" fmla="*/ 28 w 31"/>
                <a:gd name="T7" fmla="*/ 7 h 39"/>
                <a:gd name="T8" fmla="*/ 19 w 31"/>
                <a:gd name="T9" fmla="*/ 4 h 39"/>
                <a:gd name="T10" fmla="*/ 5 w 31"/>
                <a:gd name="T11" fmla="*/ 19 h 39"/>
                <a:gd name="T12" fmla="*/ 19 w 31"/>
                <a:gd name="T13" fmla="*/ 34 h 39"/>
                <a:gd name="T14" fmla="*/ 29 w 31"/>
                <a:gd name="T15" fmla="*/ 31 h 39"/>
                <a:gd name="T16" fmla="*/ 31 w 31"/>
                <a:gd name="T17" fmla="*/ 35 h 39"/>
                <a:gd name="T18" fmla="*/ 19 w 31"/>
                <a:gd name="T19" fmla="*/ 39 h 39"/>
                <a:gd name="T20" fmla="*/ 0 w 31"/>
                <a:gd name="T21" fmla="*/ 19 h 3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1" h="39">
                  <a:moveTo>
                    <a:pt x="0" y="19"/>
                  </a:moveTo>
                  <a:cubicBezTo>
                    <a:pt x="0" y="9"/>
                    <a:pt x="7" y="0"/>
                    <a:pt x="19" y="0"/>
                  </a:cubicBezTo>
                  <a:cubicBezTo>
                    <a:pt x="24" y="0"/>
                    <a:pt x="28" y="1"/>
                    <a:pt x="30" y="3"/>
                  </a:cubicBezTo>
                  <a:cubicBezTo>
                    <a:pt x="28" y="7"/>
                    <a:pt x="28" y="7"/>
                    <a:pt x="28" y="7"/>
                  </a:cubicBezTo>
                  <a:cubicBezTo>
                    <a:pt x="26" y="5"/>
                    <a:pt x="23" y="4"/>
                    <a:pt x="19" y="4"/>
                  </a:cubicBezTo>
                  <a:cubicBezTo>
                    <a:pt x="10" y="4"/>
                    <a:pt x="5" y="10"/>
                    <a:pt x="5" y="19"/>
                  </a:cubicBezTo>
                  <a:cubicBezTo>
                    <a:pt x="5" y="27"/>
                    <a:pt x="10" y="34"/>
                    <a:pt x="19" y="34"/>
                  </a:cubicBezTo>
                  <a:cubicBezTo>
                    <a:pt x="23" y="34"/>
                    <a:pt x="26" y="33"/>
                    <a:pt x="29" y="31"/>
                  </a:cubicBezTo>
                  <a:cubicBezTo>
                    <a:pt x="31" y="35"/>
                    <a:pt x="31" y="35"/>
                    <a:pt x="31" y="35"/>
                  </a:cubicBezTo>
                  <a:cubicBezTo>
                    <a:pt x="29" y="37"/>
                    <a:pt x="25" y="39"/>
                    <a:pt x="19" y="39"/>
                  </a:cubicBezTo>
                  <a:cubicBezTo>
                    <a:pt x="7" y="39"/>
                    <a:pt x="0" y="29"/>
                    <a:pt x="0" y="19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1" name="Freeform 76"/>
            <p:cNvSpPr>
              <a:spLocks/>
            </p:cNvSpPr>
            <p:nvPr userDrawn="1"/>
          </p:nvSpPr>
          <p:spPr bwMode="auto">
            <a:xfrm>
              <a:off x="1511300" y="1544639"/>
              <a:ext cx="90488" cy="122237"/>
            </a:xfrm>
            <a:custGeom>
              <a:avLst/>
              <a:gdLst>
                <a:gd name="T0" fmla="*/ 0 w 28"/>
                <a:gd name="T1" fmla="*/ 0 h 38"/>
                <a:gd name="T2" fmla="*/ 6 w 28"/>
                <a:gd name="T3" fmla="*/ 0 h 38"/>
                <a:gd name="T4" fmla="*/ 6 w 28"/>
                <a:gd name="T5" fmla="*/ 16 h 38"/>
                <a:gd name="T6" fmla="*/ 8 w 28"/>
                <a:gd name="T7" fmla="*/ 16 h 38"/>
                <a:gd name="T8" fmla="*/ 22 w 28"/>
                <a:gd name="T9" fmla="*/ 0 h 38"/>
                <a:gd name="T10" fmla="*/ 28 w 28"/>
                <a:gd name="T11" fmla="*/ 0 h 38"/>
                <a:gd name="T12" fmla="*/ 13 w 28"/>
                <a:gd name="T13" fmla="*/ 18 h 38"/>
                <a:gd name="T14" fmla="*/ 20 w 28"/>
                <a:gd name="T15" fmla="*/ 26 h 38"/>
                <a:gd name="T16" fmla="*/ 28 w 28"/>
                <a:gd name="T17" fmla="*/ 33 h 38"/>
                <a:gd name="T18" fmla="*/ 28 w 28"/>
                <a:gd name="T19" fmla="*/ 33 h 38"/>
                <a:gd name="T20" fmla="*/ 28 w 28"/>
                <a:gd name="T21" fmla="*/ 38 h 38"/>
                <a:gd name="T22" fmla="*/ 26 w 28"/>
                <a:gd name="T23" fmla="*/ 38 h 38"/>
                <a:gd name="T24" fmla="*/ 15 w 28"/>
                <a:gd name="T25" fmla="*/ 28 h 38"/>
                <a:gd name="T26" fmla="*/ 8 w 28"/>
                <a:gd name="T27" fmla="*/ 21 h 38"/>
                <a:gd name="T28" fmla="*/ 6 w 28"/>
                <a:gd name="T29" fmla="*/ 21 h 38"/>
                <a:gd name="T30" fmla="*/ 6 w 28"/>
                <a:gd name="T31" fmla="*/ 38 h 38"/>
                <a:gd name="T32" fmla="*/ 0 w 28"/>
                <a:gd name="T33" fmla="*/ 38 h 38"/>
                <a:gd name="T34" fmla="*/ 0 w 28"/>
                <a:gd name="T35" fmla="*/ 0 h 3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8" h="38">
                  <a:moveTo>
                    <a:pt x="0" y="0"/>
                  </a:moveTo>
                  <a:cubicBezTo>
                    <a:pt x="6" y="0"/>
                    <a:pt x="6" y="0"/>
                    <a:pt x="6" y="0"/>
                  </a:cubicBezTo>
                  <a:cubicBezTo>
                    <a:pt x="6" y="16"/>
                    <a:pt x="6" y="16"/>
                    <a:pt x="6" y="16"/>
                  </a:cubicBezTo>
                  <a:cubicBezTo>
                    <a:pt x="8" y="16"/>
                    <a:pt x="8" y="16"/>
                    <a:pt x="8" y="16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13" y="18"/>
                    <a:pt x="13" y="18"/>
                    <a:pt x="13" y="18"/>
                  </a:cubicBezTo>
                  <a:cubicBezTo>
                    <a:pt x="15" y="19"/>
                    <a:pt x="18" y="22"/>
                    <a:pt x="20" y="26"/>
                  </a:cubicBezTo>
                  <a:cubicBezTo>
                    <a:pt x="23" y="30"/>
                    <a:pt x="26" y="33"/>
                    <a:pt x="28" y="33"/>
                  </a:cubicBezTo>
                  <a:cubicBezTo>
                    <a:pt x="28" y="33"/>
                    <a:pt x="28" y="33"/>
                    <a:pt x="28" y="33"/>
                  </a:cubicBezTo>
                  <a:cubicBezTo>
                    <a:pt x="28" y="38"/>
                    <a:pt x="28" y="38"/>
                    <a:pt x="28" y="38"/>
                  </a:cubicBezTo>
                  <a:cubicBezTo>
                    <a:pt x="26" y="38"/>
                    <a:pt x="26" y="38"/>
                    <a:pt x="26" y="38"/>
                  </a:cubicBezTo>
                  <a:cubicBezTo>
                    <a:pt x="22" y="38"/>
                    <a:pt x="20" y="35"/>
                    <a:pt x="15" y="28"/>
                  </a:cubicBezTo>
                  <a:cubicBezTo>
                    <a:pt x="12" y="24"/>
                    <a:pt x="10" y="21"/>
                    <a:pt x="8" y="21"/>
                  </a:cubicBezTo>
                  <a:cubicBezTo>
                    <a:pt x="6" y="21"/>
                    <a:pt x="6" y="21"/>
                    <a:pt x="6" y="21"/>
                  </a:cubicBezTo>
                  <a:cubicBezTo>
                    <a:pt x="6" y="38"/>
                    <a:pt x="6" y="38"/>
                    <a:pt x="6" y="38"/>
                  </a:cubicBezTo>
                  <a:cubicBezTo>
                    <a:pt x="0" y="38"/>
                    <a:pt x="0" y="38"/>
                    <a:pt x="0" y="38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2" name="Freeform 77"/>
            <p:cNvSpPr>
              <a:spLocks noEditPoints="1"/>
            </p:cNvSpPr>
            <p:nvPr userDrawn="1"/>
          </p:nvSpPr>
          <p:spPr bwMode="auto">
            <a:xfrm>
              <a:off x="1611313" y="1544639"/>
              <a:ext cx="128587" cy="125412"/>
            </a:xfrm>
            <a:custGeom>
              <a:avLst/>
              <a:gdLst>
                <a:gd name="T0" fmla="*/ 0 w 40"/>
                <a:gd name="T1" fmla="*/ 19 h 39"/>
                <a:gd name="T2" fmla="*/ 20 w 40"/>
                <a:gd name="T3" fmla="*/ 0 h 39"/>
                <a:gd name="T4" fmla="*/ 40 w 40"/>
                <a:gd name="T5" fmla="*/ 19 h 39"/>
                <a:gd name="T6" fmla="*/ 20 w 40"/>
                <a:gd name="T7" fmla="*/ 39 h 39"/>
                <a:gd name="T8" fmla="*/ 0 w 40"/>
                <a:gd name="T9" fmla="*/ 19 h 39"/>
                <a:gd name="T10" fmla="*/ 34 w 40"/>
                <a:gd name="T11" fmla="*/ 19 h 39"/>
                <a:gd name="T12" fmla="*/ 20 w 40"/>
                <a:gd name="T13" fmla="*/ 4 h 39"/>
                <a:gd name="T14" fmla="*/ 6 w 40"/>
                <a:gd name="T15" fmla="*/ 19 h 39"/>
                <a:gd name="T16" fmla="*/ 20 w 40"/>
                <a:gd name="T17" fmla="*/ 34 h 39"/>
                <a:gd name="T18" fmla="*/ 34 w 40"/>
                <a:gd name="T19" fmla="*/ 19 h 3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40" h="39">
                  <a:moveTo>
                    <a:pt x="0" y="19"/>
                  </a:moveTo>
                  <a:cubicBezTo>
                    <a:pt x="0" y="9"/>
                    <a:pt x="8" y="0"/>
                    <a:pt x="20" y="0"/>
                  </a:cubicBezTo>
                  <a:cubicBezTo>
                    <a:pt x="32" y="0"/>
                    <a:pt x="40" y="9"/>
                    <a:pt x="40" y="19"/>
                  </a:cubicBezTo>
                  <a:cubicBezTo>
                    <a:pt x="40" y="29"/>
                    <a:pt x="32" y="39"/>
                    <a:pt x="20" y="39"/>
                  </a:cubicBezTo>
                  <a:cubicBezTo>
                    <a:pt x="8" y="39"/>
                    <a:pt x="0" y="29"/>
                    <a:pt x="0" y="19"/>
                  </a:cubicBezTo>
                  <a:close/>
                  <a:moveTo>
                    <a:pt x="34" y="19"/>
                  </a:moveTo>
                  <a:cubicBezTo>
                    <a:pt x="34" y="11"/>
                    <a:pt x="29" y="4"/>
                    <a:pt x="20" y="4"/>
                  </a:cubicBezTo>
                  <a:cubicBezTo>
                    <a:pt x="11" y="4"/>
                    <a:pt x="6" y="11"/>
                    <a:pt x="6" y="19"/>
                  </a:cubicBezTo>
                  <a:cubicBezTo>
                    <a:pt x="6" y="27"/>
                    <a:pt x="11" y="34"/>
                    <a:pt x="20" y="34"/>
                  </a:cubicBezTo>
                  <a:cubicBezTo>
                    <a:pt x="29" y="34"/>
                    <a:pt x="34" y="27"/>
                    <a:pt x="34" y="19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3" name="Freeform 78"/>
            <p:cNvSpPr>
              <a:spLocks noEditPoints="1"/>
            </p:cNvSpPr>
            <p:nvPr userDrawn="1"/>
          </p:nvSpPr>
          <p:spPr bwMode="auto">
            <a:xfrm>
              <a:off x="1766888" y="1501776"/>
              <a:ext cx="103187" cy="165100"/>
            </a:xfrm>
            <a:custGeom>
              <a:avLst/>
              <a:gdLst>
                <a:gd name="T0" fmla="*/ 0 w 32"/>
                <a:gd name="T1" fmla="*/ 13 h 51"/>
                <a:gd name="T2" fmla="*/ 5 w 32"/>
                <a:gd name="T3" fmla="*/ 13 h 51"/>
                <a:gd name="T4" fmla="*/ 5 w 32"/>
                <a:gd name="T5" fmla="*/ 38 h 51"/>
                <a:gd name="T6" fmla="*/ 5 w 32"/>
                <a:gd name="T7" fmla="*/ 44 h 51"/>
                <a:gd name="T8" fmla="*/ 5 w 32"/>
                <a:gd name="T9" fmla="*/ 44 h 51"/>
                <a:gd name="T10" fmla="*/ 9 w 32"/>
                <a:gd name="T11" fmla="*/ 38 h 51"/>
                <a:gd name="T12" fmla="*/ 27 w 32"/>
                <a:gd name="T13" fmla="*/ 13 h 51"/>
                <a:gd name="T14" fmla="*/ 32 w 32"/>
                <a:gd name="T15" fmla="*/ 13 h 51"/>
                <a:gd name="T16" fmla="*/ 32 w 32"/>
                <a:gd name="T17" fmla="*/ 51 h 51"/>
                <a:gd name="T18" fmla="*/ 27 w 32"/>
                <a:gd name="T19" fmla="*/ 51 h 51"/>
                <a:gd name="T20" fmla="*/ 27 w 32"/>
                <a:gd name="T21" fmla="*/ 24 h 51"/>
                <a:gd name="T22" fmla="*/ 27 w 32"/>
                <a:gd name="T23" fmla="*/ 20 h 51"/>
                <a:gd name="T24" fmla="*/ 27 w 32"/>
                <a:gd name="T25" fmla="*/ 20 h 51"/>
                <a:gd name="T26" fmla="*/ 24 w 32"/>
                <a:gd name="T27" fmla="*/ 25 h 51"/>
                <a:gd name="T28" fmla="*/ 5 w 32"/>
                <a:gd name="T29" fmla="*/ 51 h 51"/>
                <a:gd name="T30" fmla="*/ 0 w 32"/>
                <a:gd name="T31" fmla="*/ 51 h 51"/>
                <a:gd name="T32" fmla="*/ 0 w 32"/>
                <a:gd name="T33" fmla="*/ 13 h 51"/>
                <a:gd name="T34" fmla="*/ 6 w 32"/>
                <a:gd name="T35" fmla="*/ 0 h 51"/>
                <a:gd name="T36" fmla="*/ 10 w 32"/>
                <a:gd name="T37" fmla="*/ 0 h 51"/>
                <a:gd name="T38" fmla="*/ 16 w 32"/>
                <a:gd name="T39" fmla="*/ 6 h 51"/>
                <a:gd name="T40" fmla="*/ 22 w 32"/>
                <a:gd name="T41" fmla="*/ 0 h 51"/>
                <a:gd name="T42" fmla="*/ 27 w 32"/>
                <a:gd name="T43" fmla="*/ 0 h 51"/>
                <a:gd name="T44" fmla="*/ 16 w 32"/>
                <a:gd name="T45" fmla="*/ 10 h 51"/>
                <a:gd name="T46" fmla="*/ 6 w 32"/>
                <a:gd name="T47" fmla="*/ 0 h 51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32" h="51">
                  <a:moveTo>
                    <a:pt x="0" y="13"/>
                  </a:moveTo>
                  <a:cubicBezTo>
                    <a:pt x="5" y="13"/>
                    <a:pt x="5" y="13"/>
                    <a:pt x="5" y="13"/>
                  </a:cubicBezTo>
                  <a:cubicBezTo>
                    <a:pt x="5" y="38"/>
                    <a:pt x="5" y="38"/>
                    <a:pt x="5" y="38"/>
                  </a:cubicBezTo>
                  <a:cubicBezTo>
                    <a:pt x="5" y="41"/>
                    <a:pt x="5" y="44"/>
                    <a:pt x="5" y="44"/>
                  </a:cubicBezTo>
                  <a:cubicBezTo>
                    <a:pt x="5" y="44"/>
                    <a:pt x="5" y="44"/>
                    <a:pt x="5" y="44"/>
                  </a:cubicBezTo>
                  <a:cubicBezTo>
                    <a:pt x="5" y="44"/>
                    <a:pt x="7" y="41"/>
                    <a:pt x="9" y="38"/>
                  </a:cubicBezTo>
                  <a:cubicBezTo>
                    <a:pt x="27" y="13"/>
                    <a:pt x="27" y="13"/>
                    <a:pt x="27" y="13"/>
                  </a:cubicBezTo>
                  <a:cubicBezTo>
                    <a:pt x="32" y="13"/>
                    <a:pt x="32" y="13"/>
                    <a:pt x="32" y="13"/>
                  </a:cubicBezTo>
                  <a:cubicBezTo>
                    <a:pt x="32" y="51"/>
                    <a:pt x="32" y="51"/>
                    <a:pt x="32" y="51"/>
                  </a:cubicBezTo>
                  <a:cubicBezTo>
                    <a:pt x="27" y="51"/>
                    <a:pt x="27" y="51"/>
                    <a:pt x="27" y="51"/>
                  </a:cubicBezTo>
                  <a:cubicBezTo>
                    <a:pt x="27" y="24"/>
                    <a:pt x="27" y="24"/>
                    <a:pt x="27" y="24"/>
                  </a:cubicBezTo>
                  <a:cubicBezTo>
                    <a:pt x="27" y="22"/>
                    <a:pt x="27" y="20"/>
                    <a:pt x="27" y="20"/>
                  </a:cubicBezTo>
                  <a:cubicBezTo>
                    <a:pt x="27" y="20"/>
                    <a:pt x="27" y="20"/>
                    <a:pt x="27" y="20"/>
                  </a:cubicBezTo>
                  <a:cubicBezTo>
                    <a:pt x="27" y="20"/>
                    <a:pt x="26" y="23"/>
                    <a:pt x="24" y="25"/>
                  </a:cubicBezTo>
                  <a:cubicBezTo>
                    <a:pt x="5" y="51"/>
                    <a:pt x="5" y="51"/>
                    <a:pt x="5" y="51"/>
                  </a:cubicBezTo>
                  <a:cubicBezTo>
                    <a:pt x="0" y="51"/>
                    <a:pt x="0" y="51"/>
                    <a:pt x="0" y="51"/>
                  </a:cubicBezTo>
                  <a:lnTo>
                    <a:pt x="0" y="13"/>
                  </a:lnTo>
                  <a:close/>
                  <a:moveTo>
                    <a:pt x="6" y="0"/>
                  </a:moveTo>
                  <a:cubicBezTo>
                    <a:pt x="10" y="0"/>
                    <a:pt x="10" y="0"/>
                    <a:pt x="10" y="0"/>
                  </a:cubicBezTo>
                  <a:cubicBezTo>
                    <a:pt x="11" y="3"/>
                    <a:pt x="13" y="6"/>
                    <a:pt x="16" y="6"/>
                  </a:cubicBezTo>
                  <a:cubicBezTo>
                    <a:pt x="20" y="6"/>
                    <a:pt x="22" y="3"/>
                    <a:pt x="22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26" y="7"/>
                    <a:pt x="21" y="10"/>
                    <a:pt x="16" y="10"/>
                  </a:cubicBezTo>
                  <a:cubicBezTo>
                    <a:pt x="11" y="10"/>
                    <a:pt x="6" y="7"/>
                    <a:pt x="6" y="0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4" name="Freeform 79"/>
            <p:cNvSpPr>
              <a:spLocks/>
            </p:cNvSpPr>
            <p:nvPr userDrawn="1"/>
          </p:nvSpPr>
          <p:spPr bwMode="auto">
            <a:xfrm>
              <a:off x="1966913" y="1544639"/>
              <a:ext cx="103187" cy="125412"/>
            </a:xfrm>
            <a:custGeom>
              <a:avLst/>
              <a:gdLst>
                <a:gd name="T0" fmla="*/ 0 w 32"/>
                <a:gd name="T1" fmla="*/ 35 h 39"/>
                <a:gd name="T2" fmla="*/ 3 w 32"/>
                <a:gd name="T3" fmla="*/ 31 h 39"/>
                <a:gd name="T4" fmla="*/ 12 w 32"/>
                <a:gd name="T5" fmla="*/ 34 h 39"/>
                <a:gd name="T6" fmla="*/ 26 w 32"/>
                <a:gd name="T7" fmla="*/ 21 h 39"/>
                <a:gd name="T8" fmla="*/ 4 w 32"/>
                <a:gd name="T9" fmla="*/ 21 h 39"/>
                <a:gd name="T10" fmla="*/ 4 w 32"/>
                <a:gd name="T11" fmla="*/ 16 h 39"/>
                <a:gd name="T12" fmla="*/ 26 w 32"/>
                <a:gd name="T13" fmla="*/ 16 h 39"/>
                <a:gd name="T14" fmla="*/ 12 w 32"/>
                <a:gd name="T15" fmla="*/ 4 h 39"/>
                <a:gd name="T16" fmla="*/ 4 w 32"/>
                <a:gd name="T17" fmla="*/ 7 h 39"/>
                <a:gd name="T18" fmla="*/ 1 w 32"/>
                <a:gd name="T19" fmla="*/ 3 h 39"/>
                <a:gd name="T20" fmla="*/ 12 w 32"/>
                <a:gd name="T21" fmla="*/ 0 h 39"/>
                <a:gd name="T22" fmla="*/ 32 w 32"/>
                <a:gd name="T23" fmla="*/ 19 h 39"/>
                <a:gd name="T24" fmla="*/ 12 w 32"/>
                <a:gd name="T25" fmla="*/ 39 h 39"/>
                <a:gd name="T26" fmla="*/ 0 w 32"/>
                <a:gd name="T27" fmla="*/ 35 h 39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32" h="39">
                  <a:moveTo>
                    <a:pt x="0" y="35"/>
                  </a:moveTo>
                  <a:cubicBezTo>
                    <a:pt x="3" y="31"/>
                    <a:pt x="3" y="31"/>
                    <a:pt x="3" y="31"/>
                  </a:cubicBezTo>
                  <a:cubicBezTo>
                    <a:pt x="5" y="33"/>
                    <a:pt x="8" y="34"/>
                    <a:pt x="12" y="34"/>
                  </a:cubicBezTo>
                  <a:cubicBezTo>
                    <a:pt x="21" y="34"/>
                    <a:pt x="25" y="28"/>
                    <a:pt x="26" y="21"/>
                  </a:cubicBezTo>
                  <a:cubicBezTo>
                    <a:pt x="4" y="21"/>
                    <a:pt x="4" y="21"/>
                    <a:pt x="4" y="21"/>
                  </a:cubicBezTo>
                  <a:cubicBezTo>
                    <a:pt x="4" y="16"/>
                    <a:pt x="4" y="16"/>
                    <a:pt x="4" y="16"/>
                  </a:cubicBezTo>
                  <a:cubicBezTo>
                    <a:pt x="26" y="16"/>
                    <a:pt x="26" y="16"/>
                    <a:pt x="26" y="16"/>
                  </a:cubicBezTo>
                  <a:cubicBezTo>
                    <a:pt x="25" y="9"/>
                    <a:pt x="20" y="4"/>
                    <a:pt x="12" y="4"/>
                  </a:cubicBezTo>
                  <a:cubicBezTo>
                    <a:pt x="8" y="4"/>
                    <a:pt x="6" y="5"/>
                    <a:pt x="4" y="7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4" y="1"/>
                    <a:pt x="7" y="0"/>
                    <a:pt x="12" y="0"/>
                  </a:cubicBezTo>
                  <a:cubicBezTo>
                    <a:pt x="25" y="0"/>
                    <a:pt x="32" y="9"/>
                    <a:pt x="32" y="19"/>
                  </a:cubicBezTo>
                  <a:cubicBezTo>
                    <a:pt x="32" y="30"/>
                    <a:pt x="25" y="39"/>
                    <a:pt x="12" y="39"/>
                  </a:cubicBezTo>
                  <a:cubicBezTo>
                    <a:pt x="6" y="39"/>
                    <a:pt x="2" y="37"/>
                    <a:pt x="0" y="35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5" name="Freeform 80"/>
            <p:cNvSpPr>
              <a:spLocks/>
            </p:cNvSpPr>
            <p:nvPr userDrawn="1"/>
          </p:nvSpPr>
          <p:spPr bwMode="auto">
            <a:xfrm>
              <a:off x="2097088" y="1544639"/>
              <a:ext cx="106362" cy="122237"/>
            </a:xfrm>
            <a:custGeom>
              <a:avLst/>
              <a:gdLst>
                <a:gd name="T0" fmla="*/ 0 w 67"/>
                <a:gd name="T1" fmla="*/ 0 h 77"/>
                <a:gd name="T2" fmla="*/ 12 w 67"/>
                <a:gd name="T3" fmla="*/ 0 h 77"/>
                <a:gd name="T4" fmla="*/ 12 w 67"/>
                <a:gd name="T5" fmla="*/ 33 h 77"/>
                <a:gd name="T6" fmla="*/ 55 w 67"/>
                <a:gd name="T7" fmla="*/ 33 h 77"/>
                <a:gd name="T8" fmla="*/ 55 w 67"/>
                <a:gd name="T9" fmla="*/ 0 h 77"/>
                <a:gd name="T10" fmla="*/ 67 w 67"/>
                <a:gd name="T11" fmla="*/ 0 h 77"/>
                <a:gd name="T12" fmla="*/ 67 w 67"/>
                <a:gd name="T13" fmla="*/ 77 h 77"/>
                <a:gd name="T14" fmla="*/ 55 w 67"/>
                <a:gd name="T15" fmla="*/ 77 h 77"/>
                <a:gd name="T16" fmla="*/ 55 w 67"/>
                <a:gd name="T17" fmla="*/ 43 h 77"/>
                <a:gd name="T18" fmla="*/ 12 w 67"/>
                <a:gd name="T19" fmla="*/ 43 h 77"/>
                <a:gd name="T20" fmla="*/ 12 w 67"/>
                <a:gd name="T21" fmla="*/ 77 h 77"/>
                <a:gd name="T22" fmla="*/ 0 w 67"/>
                <a:gd name="T23" fmla="*/ 77 h 77"/>
                <a:gd name="T24" fmla="*/ 0 w 67"/>
                <a:gd name="T25" fmla="*/ 0 h 7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7" h="77">
                  <a:moveTo>
                    <a:pt x="0" y="0"/>
                  </a:moveTo>
                  <a:lnTo>
                    <a:pt x="12" y="0"/>
                  </a:lnTo>
                  <a:lnTo>
                    <a:pt x="12" y="33"/>
                  </a:lnTo>
                  <a:lnTo>
                    <a:pt x="55" y="33"/>
                  </a:lnTo>
                  <a:lnTo>
                    <a:pt x="55" y="0"/>
                  </a:lnTo>
                  <a:lnTo>
                    <a:pt x="67" y="0"/>
                  </a:lnTo>
                  <a:lnTo>
                    <a:pt x="67" y="77"/>
                  </a:lnTo>
                  <a:lnTo>
                    <a:pt x="55" y="77"/>
                  </a:lnTo>
                  <a:lnTo>
                    <a:pt x="55" y="43"/>
                  </a:lnTo>
                  <a:lnTo>
                    <a:pt x="12" y="43"/>
                  </a:lnTo>
                  <a:lnTo>
                    <a:pt x="12" y="77"/>
                  </a:lnTo>
                  <a:lnTo>
                    <a:pt x="0" y="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6" name="Freeform 81"/>
            <p:cNvSpPr>
              <a:spLocks/>
            </p:cNvSpPr>
            <p:nvPr userDrawn="1"/>
          </p:nvSpPr>
          <p:spPr bwMode="auto">
            <a:xfrm>
              <a:off x="2238375" y="1544639"/>
              <a:ext cx="74613" cy="122237"/>
            </a:xfrm>
            <a:custGeom>
              <a:avLst/>
              <a:gdLst>
                <a:gd name="T0" fmla="*/ 0 w 47"/>
                <a:gd name="T1" fmla="*/ 0 h 77"/>
                <a:gd name="T2" fmla="*/ 45 w 47"/>
                <a:gd name="T3" fmla="*/ 0 h 77"/>
                <a:gd name="T4" fmla="*/ 45 w 47"/>
                <a:gd name="T5" fmla="*/ 10 h 77"/>
                <a:gd name="T6" fmla="*/ 11 w 47"/>
                <a:gd name="T7" fmla="*/ 10 h 77"/>
                <a:gd name="T8" fmla="*/ 11 w 47"/>
                <a:gd name="T9" fmla="*/ 33 h 77"/>
                <a:gd name="T10" fmla="*/ 41 w 47"/>
                <a:gd name="T11" fmla="*/ 33 h 77"/>
                <a:gd name="T12" fmla="*/ 41 w 47"/>
                <a:gd name="T13" fmla="*/ 41 h 77"/>
                <a:gd name="T14" fmla="*/ 11 w 47"/>
                <a:gd name="T15" fmla="*/ 41 h 77"/>
                <a:gd name="T16" fmla="*/ 11 w 47"/>
                <a:gd name="T17" fmla="*/ 67 h 77"/>
                <a:gd name="T18" fmla="*/ 47 w 47"/>
                <a:gd name="T19" fmla="*/ 67 h 77"/>
                <a:gd name="T20" fmla="*/ 47 w 47"/>
                <a:gd name="T21" fmla="*/ 77 h 77"/>
                <a:gd name="T22" fmla="*/ 0 w 47"/>
                <a:gd name="T23" fmla="*/ 77 h 77"/>
                <a:gd name="T24" fmla="*/ 0 w 47"/>
                <a:gd name="T25" fmla="*/ 0 h 7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7" h="77">
                  <a:moveTo>
                    <a:pt x="0" y="0"/>
                  </a:moveTo>
                  <a:lnTo>
                    <a:pt x="45" y="0"/>
                  </a:lnTo>
                  <a:lnTo>
                    <a:pt x="45" y="10"/>
                  </a:lnTo>
                  <a:lnTo>
                    <a:pt x="11" y="10"/>
                  </a:lnTo>
                  <a:lnTo>
                    <a:pt x="11" y="33"/>
                  </a:lnTo>
                  <a:lnTo>
                    <a:pt x="41" y="33"/>
                  </a:lnTo>
                  <a:lnTo>
                    <a:pt x="41" y="41"/>
                  </a:lnTo>
                  <a:lnTo>
                    <a:pt x="11" y="41"/>
                  </a:lnTo>
                  <a:lnTo>
                    <a:pt x="11" y="67"/>
                  </a:lnTo>
                  <a:lnTo>
                    <a:pt x="47" y="67"/>
                  </a:lnTo>
                  <a:lnTo>
                    <a:pt x="47" y="77"/>
                  </a:lnTo>
                  <a:lnTo>
                    <a:pt x="0" y="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7" name="Freeform 82"/>
            <p:cNvSpPr>
              <a:spLocks noEditPoints="1"/>
            </p:cNvSpPr>
            <p:nvPr userDrawn="1"/>
          </p:nvSpPr>
          <p:spPr bwMode="auto">
            <a:xfrm>
              <a:off x="2339975" y="1544639"/>
              <a:ext cx="79375" cy="122237"/>
            </a:xfrm>
            <a:custGeom>
              <a:avLst/>
              <a:gdLst>
                <a:gd name="T0" fmla="*/ 0 w 25"/>
                <a:gd name="T1" fmla="*/ 0 h 38"/>
                <a:gd name="T2" fmla="*/ 11 w 25"/>
                <a:gd name="T3" fmla="*/ 0 h 38"/>
                <a:gd name="T4" fmla="*/ 25 w 25"/>
                <a:gd name="T5" fmla="*/ 11 h 38"/>
                <a:gd name="T6" fmla="*/ 11 w 25"/>
                <a:gd name="T7" fmla="*/ 23 h 38"/>
                <a:gd name="T8" fmla="*/ 6 w 25"/>
                <a:gd name="T9" fmla="*/ 23 h 38"/>
                <a:gd name="T10" fmla="*/ 6 w 25"/>
                <a:gd name="T11" fmla="*/ 38 h 38"/>
                <a:gd name="T12" fmla="*/ 0 w 25"/>
                <a:gd name="T13" fmla="*/ 38 h 38"/>
                <a:gd name="T14" fmla="*/ 0 w 25"/>
                <a:gd name="T15" fmla="*/ 0 h 38"/>
                <a:gd name="T16" fmla="*/ 11 w 25"/>
                <a:gd name="T17" fmla="*/ 19 h 38"/>
                <a:gd name="T18" fmla="*/ 20 w 25"/>
                <a:gd name="T19" fmla="*/ 12 h 38"/>
                <a:gd name="T20" fmla="*/ 11 w 25"/>
                <a:gd name="T21" fmla="*/ 5 h 38"/>
                <a:gd name="T22" fmla="*/ 6 w 25"/>
                <a:gd name="T23" fmla="*/ 5 h 38"/>
                <a:gd name="T24" fmla="*/ 6 w 25"/>
                <a:gd name="T25" fmla="*/ 19 h 38"/>
                <a:gd name="T26" fmla="*/ 11 w 25"/>
                <a:gd name="T27" fmla="*/ 19 h 3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5" h="38">
                  <a:moveTo>
                    <a:pt x="0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19" y="0"/>
                    <a:pt x="25" y="4"/>
                    <a:pt x="25" y="11"/>
                  </a:cubicBezTo>
                  <a:cubicBezTo>
                    <a:pt x="25" y="19"/>
                    <a:pt x="20" y="23"/>
                    <a:pt x="11" y="23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6" y="38"/>
                    <a:pt x="6" y="38"/>
                    <a:pt x="6" y="38"/>
                  </a:cubicBezTo>
                  <a:cubicBezTo>
                    <a:pt x="0" y="38"/>
                    <a:pt x="0" y="38"/>
                    <a:pt x="0" y="38"/>
                  </a:cubicBezTo>
                  <a:lnTo>
                    <a:pt x="0" y="0"/>
                  </a:lnTo>
                  <a:close/>
                  <a:moveTo>
                    <a:pt x="11" y="19"/>
                  </a:moveTo>
                  <a:cubicBezTo>
                    <a:pt x="17" y="19"/>
                    <a:pt x="20" y="17"/>
                    <a:pt x="20" y="12"/>
                  </a:cubicBezTo>
                  <a:cubicBezTo>
                    <a:pt x="20" y="7"/>
                    <a:pt x="17" y="5"/>
                    <a:pt x="11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19"/>
                    <a:pt x="6" y="19"/>
                    <a:pt x="6" y="19"/>
                  </a:cubicBezTo>
                  <a:lnTo>
                    <a:pt x="11" y="19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8" name="Freeform 83"/>
            <p:cNvSpPr>
              <a:spLocks/>
            </p:cNvSpPr>
            <p:nvPr userDrawn="1"/>
          </p:nvSpPr>
          <p:spPr bwMode="auto">
            <a:xfrm>
              <a:off x="2446338" y="1544639"/>
              <a:ext cx="71437" cy="122237"/>
            </a:xfrm>
            <a:custGeom>
              <a:avLst/>
              <a:gdLst>
                <a:gd name="T0" fmla="*/ 0 w 45"/>
                <a:gd name="T1" fmla="*/ 0 h 77"/>
                <a:gd name="T2" fmla="*/ 45 w 45"/>
                <a:gd name="T3" fmla="*/ 0 h 77"/>
                <a:gd name="T4" fmla="*/ 45 w 45"/>
                <a:gd name="T5" fmla="*/ 10 h 77"/>
                <a:gd name="T6" fmla="*/ 10 w 45"/>
                <a:gd name="T7" fmla="*/ 10 h 77"/>
                <a:gd name="T8" fmla="*/ 10 w 45"/>
                <a:gd name="T9" fmla="*/ 77 h 77"/>
                <a:gd name="T10" fmla="*/ 0 w 45"/>
                <a:gd name="T11" fmla="*/ 77 h 77"/>
                <a:gd name="T12" fmla="*/ 0 w 45"/>
                <a:gd name="T13" fmla="*/ 0 h 7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5" h="77">
                  <a:moveTo>
                    <a:pt x="0" y="0"/>
                  </a:moveTo>
                  <a:lnTo>
                    <a:pt x="45" y="0"/>
                  </a:lnTo>
                  <a:lnTo>
                    <a:pt x="45" y="10"/>
                  </a:lnTo>
                  <a:lnTo>
                    <a:pt x="10" y="10"/>
                  </a:lnTo>
                  <a:lnTo>
                    <a:pt x="10" y="77"/>
                  </a:lnTo>
                  <a:lnTo>
                    <a:pt x="0" y="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9" name="Freeform 84"/>
            <p:cNvSpPr>
              <a:spLocks/>
            </p:cNvSpPr>
            <p:nvPr userDrawn="1"/>
          </p:nvSpPr>
          <p:spPr bwMode="auto">
            <a:xfrm>
              <a:off x="2540000" y="1544639"/>
              <a:ext cx="100013" cy="122237"/>
            </a:xfrm>
            <a:custGeom>
              <a:avLst/>
              <a:gdLst>
                <a:gd name="T0" fmla="*/ 0 w 31"/>
                <a:gd name="T1" fmla="*/ 0 h 38"/>
                <a:gd name="T2" fmla="*/ 5 w 31"/>
                <a:gd name="T3" fmla="*/ 0 h 38"/>
                <a:gd name="T4" fmla="*/ 5 w 31"/>
                <a:gd name="T5" fmla="*/ 25 h 38"/>
                <a:gd name="T6" fmla="*/ 4 w 31"/>
                <a:gd name="T7" fmla="*/ 31 h 38"/>
                <a:gd name="T8" fmla="*/ 5 w 31"/>
                <a:gd name="T9" fmla="*/ 31 h 38"/>
                <a:gd name="T10" fmla="*/ 8 w 31"/>
                <a:gd name="T11" fmla="*/ 25 h 38"/>
                <a:gd name="T12" fmla="*/ 26 w 31"/>
                <a:gd name="T13" fmla="*/ 0 h 38"/>
                <a:gd name="T14" fmla="*/ 31 w 31"/>
                <a:gd name="T15" fmla="*/ 0 h 38"/>
                <a:gd name="T16" fmla="*/ 31 w 31"/>
                <a:gd name="T17" fmla="*/ 38 h 38"/>
                <a:gd name="T18" fmla="*/ 26 w 31"/>
                <a:gd name="T19" fmla="*/ 38 h 38"/>
                <a:gd name="T20" fmla="*/ 26 w 31"/>
                <a:gd name="T21" fmla="*/ 11 h 38"/>
                <a:gd name="T22" fmla="*/ 27 w 31"/>
                <a:gd name="T23" fmla="*/ 7 h 38"/>
                <a:gd name="T24" fmla="*/ 26 w 31"/>
                <a:gd name="T25" fmla="*/ 7 h 38"/>
                <a:gd name="T26" fmla="*/ 23 w 31"/>
                <a:gd name="T27" fmla="*/ 12 h 38"/>
                <a:gd name="T28" fmla="*/ 5 w 31"/>
                <a:gd name="T29" fmla="*/ 38 h 38"/>
                <a:gd name="T30" fmla="*/ 0 w 31"/>
                <a:gd name="T31" fmla="*/ 38 h 38"/>
                <a:gd name="T32" fmla="*/ 0 w 31"/>
                <a:gd name="T33" fmla="*/ 0 h 3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1" h="38">
                  <a:moveTo>
                    <a:pt x="0" y="0"/>
                  </a:moveTo>
                  <a:cubicBezTo>
                    <a:pt x="5" y="0"/>
                    <a:pt x="5" y="0"/>
                    <a:pt x="5" y="0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5" y="28"/>
                    <a:pt x="4" y="31"/>
                    <a:pt x="4" y="31"/>
                  </a:cubicBezTo>
                  <a:cubicBezTo>
                    <a:pt x="5" y="31"/>
                    <a:pt x="5" y="31"/>
                    <a:pt x="5" y="31"/>
                  </a:cubicBezTo>
                  <a:cubicBezTo>
                    <a:pt x="5" y="31"/>
                    <a:pt x="6" y="28"/>
                    <a:pt x="8" y="25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31" y="38"/>
                    <a:pt x="31" y="38"/>
                    <a:pt x="31" y="38"/>
                  </a:cubicBezTo>
                  <a:cubicBezTo>
                    <a:pt x="26" y="38"/>
                    <a:pt x="26" y="38"/>
                    <a:pt x="26" y="38"/>
                  </a:cubicBezTo>
                  <a:cubicBezTo>
                    <a:pt x="26" y="11"/>
                    <a:pt x="26" y="11"/>
                    <a:pt x="26" y="11"/>
                  </a:cubicBezTo>
                  <a:cubicBezTo>
                    <a:pt x="26" y="9"/>
                    <a:pt x="27" y="7"/>
                    <a:pt x="27" y="7"/>
                  </a:cubicBezTo>
                  <a:cubicBezTo>
                    <a:pt x="26" y="7"/>
                    <a:pt x="26" y="7"/>
                    <a:pt x="26" y="7"/>
                  </a:cubicBezTo>
                  <a:cubicBezTo>
                    <a:pt x="26" y="7"/>
                    <a:pt x="25" y="10"/>
                    <a:pt x="23" y="12"/>
                  </a:cubicBezTo>
                  <a:cubicBezTo>
                    <a:pt x="5" y="38"/>
                    <a:pt x="5" y="38"/>
                    <a:pt x="5" y="38"/>
                  </a:cubicBezTo>
                  <a:cubicBezTo>
                    <a:pt x="0" y="38"/>
                    <a:pt x="0" y="38"/>
                    <a:pt x="0" y="38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0" name="Freeform 85"/>
            <p:cNvSpPr>
              <a:spLocks/>
            </p:cNvSpPr>
            <p:nvPr userDrawn="1"/>
          </p:nvSpPr>
          <p:spPr bwMode="auto">
            <a:xfrm>
              <a:off x="2679700" y="1544639"/>
              <a:ext cx="69850" cy="122237"/>
            </a:xfrm>
            <a:custGeom>
              <a:avLst/>
              <a:gdLst>
                <a:gd name="T0" fmla="*/ 0 w 44"/>
                <a:gd name="T1" fmla="*/ 0 h 77"/>
                <a:gd name="T2" fmla="*/ 44 w 44"/>
                <a:gd name="T3" fmla="*/ 0 h 77"/>
                <a:gd name="T4" fmla="*/ 44 w 44"/>
                <a:gd name="T5" fmla="*/ 10 h 77"/>
                <a:gd name="T6" fmla="*/ 10 w 44"/>
                <a:gd name="T7" fmla="*/ 10 h 77"/>
                <a:gd name="T8" fmla="*/ 10 w 44"/>
                <a:gd name="T9" fmla="*/ 33 h 77"/>
                <a:gd name="T10" fmla="*/ 40 w 44"/>
                <a:gd name="T11" fmla="*/ 33 h 77"/>
                <a:gd name="T12" fmla="*/ 40 w 44"/>
                <a:gd name="T13" fmla="*/ 41 h 77"/>
                <a:gd name="T14" fmla="*/ 10 w 44"/>
                <a:gd name="T15" fmla="*/ 41 h 77"/>
                <a:gd name="T16" fmla="*/ 10 w 44"/>
                <a:gd name="T17" fmla="*/ 67 h 77"/>
                <a:gd name="T18" fmla="*/ 44 w 44"/>
                <a:gd name="T19" fmla="*/ 67 h 77"/>
                <a:gd name="T20" fmla="*/ 44 w 44"/>
                <a:gd name="T21" fmla="*/ 77 h 77"/>
                <a:gd name="T22" fmla="*/ 0 w 44"/>
                <a:gd name="T23" fmla="*/ 77 h 77"/>
                <a:gd name="T24" fmla="*/ 0 w 44"/>
                <a:gd name="T25" fmla="*/ 0 h 7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4" h="77">
                  <a:moveTo>
                    <a:pt x="0" y="0"/>
                  </a:moveTo>
                  <a:lnTo>
                    <a:pt x="44" y="0"/>
                  </a:lnTo>
                  <a:lnTo>
                    <a:pt x="44" y="10"/>
                  </a:lnTo>
                  <a:lnTo>
                    <a:pt x="10" y="10"/>
                  </a:lnTo>
                  <a:lnTo>
                    <a:pt x="10" y="33"/>
                  </a:lnTo>
                  <a:lnTo>
                    <a:pt x="40" y="33"/>
                  </a:lnTo>
                  <a:lnTo>
                    <a:pt x="40" y="41"/>
                  </a:lnTo>
                  <a:lnTo>
                    <a:pt x="10" y="41"/>
                  </a:lnTo>
                  <a:lnTo>
                    <a:pt x="10" y="67"/>
                  </a:lnTo>
                  <a:lnTo>
                    <a:pt x="44" y="67"/>
                  </a:lnTo>
                  <a:lnTo>
                    <a:pt x="44" y="77"/>
                  </a:lnTo>
                  <a:lnTo>
                    <a:pt x="0" y="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1" name="Freeform 86"/>
            <p:cNvSpPr>
              <a:spLocks noEditPoints="1"/>
            </p:cNvSpPr>
            <p:nvPr userDrawn="1"/>
          </p:nvSpPr>
          <p:spPr bwMode="auto">
            <a:xfrm>
              <a:off x="2779713" y="1501776"/>
              <a:ext cx="103187" cy="165100"/>
            </a:xfrm>
            <a:custGeom>
              <a:avLst/>
              <a:gdLst>
                <a:gd name="T0" fmla="*/ 0 w 32"/>
                <a:gd name="T1" fmla="*/ 13 h 51"/>
                <a:gd name="T2" fmla="*/ 5 w 32"/>
                <a:gd name="T3" fmla="*/ 13 h 51"/>
                <a:gd name="T4" fmla="*/ 5 w 32"/>
                <a:gd name="T5" fmla="*/ 38 h 51"/>
                <a:gd name="T6" fmla="*/ 5 w 32"/>
                <a:gd name="T7" fmla="*/ 44 h 51"/>
                <a:gd name="T8" fmla="*/ 5 w 32"/>
                <a:gd name="T9" fmla="*/ 44 h 51"/>
                <a:gd name="T10" fmla="*/ 9 w 32"/>
                <a:gd name="T11" fmla="*/ 38 h 51"/>
                <a:gd name="T12" fmla="*/ 26 w 32"/>
                <a:gd name="T13" fmla="*/ 13 h 51"/>
                <a:gd name="T14" fmla="*/ 32 w 32"/>
                <a:gd name="T15" fmla="*/ 13 h 51"/>
                <a:gd name="T16" fmla="*/ 32 w 32"/>
                <a:gd name="T17" fmla="*/ 51 h 51"/>
                <a:gd name="T18" fmla="*/ 27 w 32"/>
                <a:gd name="T19" fmla="*/ 51 h 51"/>
                <a:gd name="T20" fmla="*/ 27 w 32"/>
                <a:gd name="T21" fmla="*/ 24 h 51"/>
                <a:gd name="T22" fmla="*/ 27 w 32"/>
                <a:gd name="T23" fmla="*/ 20 h 51"/>
                <a:gd name="T24" fmla="*/ 27 w 32"/>
                <a:gd name="T25" fmla="*/ 20 h 51"/>
                <a:gd name="T26" fmla="*/ 24 w 32"/>
                <a:gd name="T27" fmla="*/ 25 h 51"/>
                <a:gd name="T28" fmla="*/ 5 w 32"/>
                <a:gd name="T29" fmla="*/ 51 h 51"/>
                <a:gd name="T30" fmla="*/ 0 w 32"/>
                <a:gd name="T31" fmla="*/ 51 h 51"/>
                <a:gd name="T32" fmla="*/ 0 w 32"/>
                <a:gd name="T33" fmla="*/ 13 h 51"/>
                <a:gd name="T34" fmla="*/ 5 w 32"/>
                <a:gd name="T35" fmla="*/ 0 h 51"/>
                <a:gd name="T36" fmla="*/ 10 w 32"/>
                <a:gd name="T37" fmla="*/ 0 h 51"/>
                <a:gd name="T38" fmla="*/ 16 w 32"/>
                <a:gd name="T39" fmla="*/ 6 h 51"/>
                <a:gd name="T40" fmla="*/ 22 w 32"/>
                <a:gd name="T41" fmla="*/ 0 h 51"/>
                <a:gd name="T42" fmla="*/ 26 w 32"/>
                <a:gd name="T43" fmla="*/ 0 h 51"/>
                <a:gd name="T44" fmla="*/ 16 w 32"/>
                <a:gd name="T45" fmla="*/ 10 h 51"/>
                <a:gd name="T46" fmla="*/ 5 w 32"/>
                <a:gd name="T47" fmla="*/ 0 h 51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32" h="51">
                  <a:moveTo>
                    <a:pt x="0" y="13"/>
                  </a:moveTo>
                  <a:cubicBezTo>
                    <a:pt x="5" y="13"/>
                    <a:pt x="5" y="13"/>
                    <a:pt x="5" y="13"/>
                  </a:cubicBezTo>
                  <a:cubicBezTo>
                    <a:pt x="5" y="38"/>
                    <a:pt x="5" y="38"/>
                    <a:pt x="5" y="38"/>
                  </a:cubicBezTo>
                  <a:cubicBezTo>
                    <a:pt x="5" y="41"/>
                    <a:pt x="5" y="44"/>
                    <a:pt x="5" y="44"/>
                  </a:cubicBezTo>
                  <a:cubicBezTo>
                    <a:pt x="5" y="44"/>
                    <a:pt x="5" y="44"/>
                    <a:pt x="5" y="44"/>
                  </a:cubicBezTo>
                  <a:cubicBezTo>
                    <a:pt x="5" y="44"/>
                    <a:pt x="7" y="41"/>
                    <a:pt x="9" y="38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32" y="13"/>
                    <a:pt x="32" y="13"/>
                    <a:pt x="32" y="13"/>
                  </a:cubicBezTo>
                  <a:cubicBezTo>
                    <a:pt x="32" y="51"/>
                    <a:pt x="32" y="51"/>
                    <a:pt x="32" y="51"/>
                  </a:cubicBezTo>
                  <a:cubicBezTo>
                    <a:pt x="27" y="51"/>
                    <a:pt x="27" y="51"/>
                    <a:pt x="27" y="51"/>
                  </a:cubicBezTo>
                  <a:cubicBezTo>
                    <a:pt x="27" y="24"/>
                    <a:pt x="27" y="24"/>
                    <a:pt x="27" y="24"/>
                  </a:cubicBezTo>
                  <a:cubicBezTo>
                    <a:pt x="27" y="22"/>
                    <a:pt x="27" y="20"/>
                    <a:pt x="27" y="20"/>
                  </a:cubicBezTo>
                  <a:cubicBezTo>
                    <a:pt x="27" y="20"/>
                    <a:pt x="27" y="20"/>
                    <a:pt x="27" y="20"/>
                  </a:cubicBezTo>
                  <a:cubicBezTo>
                    <a:pt x="27" y="20"/>
                    <a:pt x="25" y="23"/>
                    <a:pt x="24" y="25"/>
                  </a:cubicBezTo>
                  <a:cubicBezTo>
                    <a:pt x="5" y="51"/>
                    <a:pt x="5" y="51"/>
                    <a:pt x="5" y="51"/>
                  </a:cubicBezTo>
                  <a:cubicBezTo>
                    <a:pt x="0" y="51"/>
                    <a:pt x="0" y="51"/>
                    <a:pt x="0" y="51"/>
                  </a:cubicBezTo>
                  <a:lnTo>
                    <a:pt x="0" y="13"/>
                  </a:lnTo>
                  <a:close/>
                  <a:moveTo>
                    <a:pt x="5" y="0"/>
                  </a:moveTo>
                  <a:cubicBezTo>
                    <a:pt x="10" y="0"/>
                    <a:pt x="10" y="0"/>
                    <a:pt x="10" y="0"/>
                  </a:cubicBezTo>
                  <a:cubicBezTo>
                    <a:pt x="10" y="3"/>
                    <a:pt x="13" y="6"/>
                    <a:pt x="16" y="6"/>
                  </a:cubicBezTo>
                  <a:cubicBezTo>
                    <a:pt x="19" y="6"/>
                    <a:pt x="21" y="3"/>
                    <a:pt x="22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26" y="7"/>
                    <a:pt x="21" y="10"/>
                    <a:pt x="16" y="10"/>
                  </a:cubicBezTo>
                  <a:cubicBezTo>
                    <a:pt x="11" y="10"/>
                    <a:pt x="6" y="7"/>
                    <a:pt x="5" y="0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2" name="Freeform 87"/>
            <p:cNvSpPr>
              <a:spLocks/>
            </p:cNvSpPr>
            <p:nvPr userDrawn="1"/>
          </p:nvSpPr>
          <p:spPr bwMode="auto">
            <a:xfrm>
              <a:off x="2973388" y="1544639"/>
              <a:ext cx="103187" cy="122237"/>
            </a:xfrm>
            <a:custGeom>
              <a:avLst/>
              <a:gdLst>
                <a:gd name="T0" fmla="*/ 0 w 32"/>
                <a:gd name="T1" fmla="*/ 0 h 38"/>
                <a:gd name="T2" fmla="*/ 5 w 32"/>
                <a:gd name="T3" fmla="*/ 0 h 38"/>
                <a:gd name="T4" fmla="*/ 5 w 32"/>
                <a:gd name="T5" fmla="*/ 25 h 38"/>
                <a:gd name="T6" fmla="*/ 5 w 32"/>
                <a:gd name="T7" fmla="*/ 31 h 38"/>
                <a:gd name="T8" fmla="*/ 5 w 32"/>
                <a:gd name="T9" fmla="*/ 31 h 38"/>
                <a:gd name="T10" fmla="*/ 9 w 32"/>
                <a:gd name="T11" fmla="*/ 25 h 38"/>
                <a:gd name="T12" fmla="*/ 26 w 32"/>
                <a:gd name="T13" fmla="*/ 0 h 38"/>
                <a:gd name="T14" fmla="*/ 32 w 32"/>
                <a:gd name="T15" fmla="*/ 0 h 38"/>
                <a:gd name="T16" fmla="*/ 32 w 32"/>
                <a:gd name="T17" fmla="*/ 38 h 38"/>
                <a:gd name="T18" fmla="*/ 27 w 32"/>
                <a:gd name="T19" fmla="*/ 38 h 38"/>
                <a:gd name="T20" fmla="*/ 27 w 32"/>
                <a:gd name="T21" fmla="*/ 11 h 38"/>
                <a:gd name="T22" fmla="*/ 27 w 32"/>
                <a:gd name="T23" fmla="*/ 7 h 38"/>
                <a:gd name="T24" fmla="*/ 27 w 32"/>
                <a:gd name="T25" fmla="*/ 7 h 38"/>
                <a:gd name="T26" fmla="*/ 24 w 32"/>
                <a:gd name="T27" fmla="*/ 12 h 38"/>
                <a:gd name="T28" fmla="*/ 5 w 32"/>
                <a:gd name="T29" fmla="*/ 38 h 38"/>
                <a:gd name="T30" fmla="*/ 0 w 32"/>
                <a:gd name="T31" fmla="*/ 38 h 38"/>
                <a:gd name="T32" fmla="*/ 0 w 32"/>
                <a:gd name="T33" fmla="*/ 0 h 3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2" h="38">
                  <a:moveTo>
                    <a:pt x="0" y="0"/>
                  </a:moveTo>
                  <a:cubicBezTo>
                    <a:pt x="5" y="0"/>
                    <a:pt x="5" y="0"/>
                    <a:pt x="5" y="0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5" y="28"/>
                    <a:pt x="5" y="31"/>
                    <a:pt x="5" y="31"/>
                  </a:cubicBezTo>
                  <a:cubicBezTo>
                    <a:pt x="5" y="31"/>
                    <a:pt x="5" y="31"/>
                    <a:pt x="5" y="31"/>
                  </a:cubicBezTo>
                  <a:cubicBezTo>
                    <a:pt x="5" y="31"/>
                    <a:pt x="7" y="28"/>
                    <a:pt x="9" y="25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32" y="38"/>
                    <a:pt x="32" y="38"/>
                    <a:pt x="32" y="38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7" y="11"/>
                    <a:pt x="27" y="11"/>
                    <a:pt x="27" y="11"/>
                  </a:cubicBezTo>
                  <a:cubicBezTo>
                    <a:pt x="27" y="9"/>
                    <a:pt x="27" y="7"/>
                    <a:pt x="27" y="7"/>
                  </a:cubicBezTo>
                  <a:cubicBezTo>
                    <a:pt x="27" y="7"/>
                    <a:pt x="27" y="7"/>
                    <a:pt x="27" y="7"/>
                  </a:cubicBezTo>
                  <a:cubicBezTo>
                    <a:pt x="27" y="7"/>
                    <a:pt x="25" y="10"/>
                    <a:pt x="24" y="12"/>
                  </a:cubicBezTo>
                  <a:cubicBezTo>
                    <a:pt x="5" y="38"/>
                    <a:pt x="5" y="38"/>
                    <a:pt x="5" y="38"/>
                  </a:cubicBezTo>
                  <a:cubicBezTo>
                    <a:pt x="0" y="38"/>
                    <a:pt x="0" y="38"/>
                    <a:pt x="0" y="38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3" name="Freeform 88"/>
            <p:cNvSpPr>
              <a:spLocks/>
            </p:cNvSpPr>
            <p:nvPr userDrawn="1"/>
          </p:nvSpPr>
          <p:spPr bwMode="auto">
            <a:xfrm>
              <a:off x="3170238" y="1544639"/>
              <a:ext cx="146050" cy="122237"/>
            </a:xfrm>
            <a:custGeom>
              <a:avLst/>
              <a:gdLst>
                <a:gd name="T0" fmla="*/ 6 w 45"/>
                <a:gd name="T1" fmla="*/ 0 h 38"/>
                <a:gd name="T2" fmla="*/ 11 w 45"/>
                <a:gd name="T3" fmla="*/ 0 h 38"/>
                <a:gd name="T4" fmla="*/ 20 w 45"/>
                <a:gd name="T5" fmla="*/ 26 h 38"/>
                <a:gd name="T6" fmla="*/ 23 w 45"/>
                <a:gd name="T7" fmla="*/ 33 h 38"/>
                <a:gd name="T8" fmla="*/ 23 w 45"/>
                <a:gd name="T9" fmla="*/ 33 h 38"/>
                <a:gd name="T10" fmla="*/ 25 w 45"/>
                <a:gd name="T11" fmla="*/ 26 h 38"/>
                <a:gd name="T12" fmla="*/ 35 w 45"/>
                <a:gd name="T13" fmla="*/ 0 h 38"/>
                <a:gd name="T14" fmla="*/ 40 w 45"/>
                <a:gd name="T15" fmla="*/ 0 h 38"/>
                <a:gd name="T16" fmla="*/ 45 w 45"/>
                <a:gd name="T17" fmla="*/ 38 h 38"/>
                <a:gd name="T18" fmla="*/ 40 w 45"/>
                <a:gd name="T19" fmla="*/ 38 h 38"/>
                <a:gd name="T20" fmla="*/ 36 w 45"/>
                <a:gd name="T21" fmla="*/ 14 h 38"/>
                <a:gd name="T22" fmla="*/ 36 w 45"/>
                <a:gd name="T23" fmla="*/ 9 h 38"/>
                <a:gd name="T24" fmla="*/ 36 w 45"/>
                <a:gd name="T25" fmla="*/ 9 h 38"/>
                <a:gd name="T26" fmla="*/ 34 w 45"/>
                <a:gd name="T27" fmla="*/ 14 h 38"/>
                <a:gd name="T28" fmla="*/ 25 w 45"/>
                <a:gd name="T29" fmla="*/ 38 h 38"/>
                <a:gd name="T30" fmla="*/ 20 w 45"/>
                <a:gd name="T31" fmla="*/ 38 h 38"/>
                <a:gd name="T32" fmla="*/ 11 w 45"/>
                <a:gd name="T33" fmla="*/ 14 h 38"/>
                <a:gd name="T34" fmla="*/ 9 w 45"/>
                <a:gd name="T35" fmla="*/ 9 h 38"/>
                <a:gd name="T36" fmla="*/ 9 w 45"/>
                <a:gd name="T37" fmla="*/ 9 h 38"/>
                <a:gd name="T38" fmla="*/ 8 w 45"/>
                <a:gd name="T39" fmla="*/ 15 h 38"/>
                <a:gd name="T40" fmla="*/ 5 w 45"/>
                <a:gd name="T41" fmla="*/ 38 h 38"/>
                <a:gd name="T42" fmla="*/ 0 w 45"/>
                <a:gd name="T43" fmla="*/ 38 h 38"/>
                <a:gd name="T44" fmla="*/ 6 w 45"/>
                <a:gd name="T45" fmla="*/ 0 h 38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45" h="38">
                  <a:moveTo>
                    <a:pt x="6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1" y="29"/>
                    <a:pt x="23" y="33"/>
                    <a:pt x="23" y="33"/>
                  </a:cubicBezTo>
                  <a:cubicBezTo>
                    <a:pt x="23" y="33"/>
                    <a:pt x="23" y="33"/>
                    <a:pt x="23" y="33"/>
                  </a:cubicBezTo>
                  <a:cubicBezTo>
                    <a:pt x="23" y="33"/>
                    <a:pt x="24" y="29"/>
                    <a:pt x="25" y="26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45" y="38"/>
                    <a:pt x="45" y="38"/>
                    <a:pt x="45" y="38"/>
                  </a:cubicBezTo>
                  <a:cubicBezTo>
                    <a:pt x="40" y="38"/>
                    <a:pt x="40" y="38"/>
                    <a:pt x="40" y="38"/>
                  </a:cubicBezTo>
                  <a:cubicBezTo>
                    <a:pt x="36" y="14"/>
                    <a:pt x="36" y="14"/>
                    <a:pt x="36" y="14"/>
                  </a:cubicBezTo>
                  <a:cubicBezTo>
                    <a:pt x="36" y="12"/>
                    <a:pt x="36" y="9"/>
                    <a:pt x="36" y="9"/>
                  </a:cubicBezTo>
                  <a:cubicBezTo>
                    <a:pt x="36" y="9"/>
                    <a:pt x="36" y="9"/>
                    <a:pt x="36" y="9"/>
                  </a:cubicBezTo>
                  <a:cubicBezTo>
                    <a:pt x="36" y="9"/>
                    <a:pt x="35" y="12"/>
                    <a:pt x="34" y="14"/>
                  </a:cubicBezTo>
                  <a:cubicBezTo>
                    <a:pt x="25" y="38"/>
                    <a:pt x="25" y="38"/>
                    <a:pt x="25" y="38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1" y="14"/>
                    <a:pt x="11" y="14"/>
                    <a:pt x="11" y="14"/>
                  </a:cubicBezTo>
                  <a:cubicBezTo>
                    <a:pt x="10" y="12"/>
                    <a:pt x="9" y="9"/>
                    <a:pt x="9" y="9"/>
                  </a:cubicBezTo>
                  <a:cubicBezTo>
                    <a:pt x="9" y="9"/>
                    <a:pt x="9" y="9"/>
                    <a:pt x="9" y="9"/>
                  </a:cubicBezTo>
                  <a:cubicBezTo>
                    <a:pt x="9" y="9"/>
                    <a:pt x="9" y="12"/>
                    <a:pt x="8" y="15"/>
                  </a:cubicBezTo>
                  <a:cubicBezTo>
                    <a:pt x="5" y="38"/>
                    <a:pt x="5" y="38"/>
                    <a:pt x="5" y="38"/>
                  </a:cubicBezTo>
                  <a:cubicBezTo>
                    <a:pt x="0" y="38"/>
                    <a:pt x="0" y="38"/>
                    <a:pt x="0" y="38"/>
                  </a:cubicBezTo>
                  <a:lnTo>
                    <a:pt x="6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4" name="Freeform 89"/>
            <p:cNvSpPr>
              <a:spLocks noEditPoints="1"/>
            </p:cNvSpPr>
            <p:nvPr userDrawn="1"/>
          </p:nvSpPr>
          <p:spPr bwMode="auto">
            <a:xfrm>
              <a:off x="3335338" y="1544639"/>
              <a:ext cx="127000" cy="125412"/>
            </a:xfrm>
            <a:custGeom>
              <a:avLst/>
              <a:gdLst>
                <a:gd name="T0" fmla="*/ 0 w 39"/>
                <a:gd name="T1" fmla="*/ 19 h 39"/>
                <a:gd name="T2" fmla="*/ 20 w 39"/>
                <a:gd name="T3" fmla="*/ 0 h 39"/>
                <a:gd name="T4" fmla="*/ 39 w 39"/>
                <a:gd name="T5" fmla="*/ 19 h 39"/>
                <a:gd name="T6" fmla="*/ 20 w 39"/>
                <a:gd name="T7" fmla="*/ 39 h 39"/>
                <a:gd name="T8" fmla="*/ 0 w 39"/>
                <a:gd name="T9" fmla="*/ 19 h 39"/>
                <a:gd name="T10" fmla="*/ 34 w 39"/>
                <a:gd name="T11" fmla="*/ 19 h 39"/>
                <a:gd name="T12" fmla="*/ 20 w 39"/>
                <a:gd name="T13" fmla="*/ 4 h 39"/>
                <a:gd name="T14" fmla="*/ 6 w 39"/>
                <a:gd name="T15" fmla="*/ 19 h 39"/>
                <a:gd name="T16" fmla="*/ 20 w 39"/>
                <a:gd name="T17" fmla="*/ 34 h 39"/>
                <a:gd name="T18" fmla="*/ 34 w 39"/>
                <a:gd name="T19" fmla="*/ 19 h 3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9" h="39">
                  <a:moveTo>
                    <a:pt x="0" y="19"/>
                  </a:moveTo>
                  <a:cubicBezTo>
                    <a:pt x="0" y="9"/>
                    <a:pt x="7" y="0"/>
                    <a:pt x="20" y="0"/>
                  </a:cubicBezTo>
                  <a:cubicBezTo>
                    <a:pt x="32" y="0"/>
                    <a:pt x="39" y="9"/>
                    <a:pt x="39" y="19"/>
                  </a:cubicBezTo>
                  <a:cubicBezTo>
                    <a:pt x="39" y="29"/>
                    <a:pt x="32" y="39"/>
                    <a:pt x="20" y="39"/>
                  </a:cubicBezTo>
                  <a:cubicBezTo>
                    <a:pt x="8" y="39"/>
                    <a:pt x="0" y="29"/>
                    <a:pt x="0" y="19"/>
                  </a:cubicBezTo>
                  <a:close/>
                  <a:moveTo>
                    <a:pt x="34" y="19"/>
                  </a:moveTo>
                  <a:cubicBezTo>
                    <a:pt x="34" y="11"/>
                    <a:pt x="29" y="4"/>
                    <a:pt x="20" y="4"/>
                  </a:cubicBezTo>
                  <a:cubicBezTo>
                    <a:pt x="11" y="4"/>
                    <a:pt x="6" y="11"/>
                    <a:pt x="6" y="19"/>
                  </a:cubicBezTo>
                  <a:cubicBezTo>
                    <a:pt x="6" y="27"/>
                    <a:pt x="11" y="34"/>
                    <a:pt x="20" y="34"/>
                  </a:cubicBezTo>
                  <a:cubicBezTo>
                    <a:pt x="29" y="34"/>
                    <a:pt x="34" y="27"/>
                    <a:pt x="34" y="19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5" name="Freeform 90"/>
            <p:cNvSpPr>
              <a:spLocks/>
            </p:cNvSpPr>
            <p:nvPr userDrawn="1"/>
          </p:nvSpPr>
          <p:spPr bwMode="auto">
            <a:xfrm>
              <a:off x="3490913" y="1544639"/>
              <a:ext cx="193675" cy="155575"/>
            </a:xfrm>
            <a:custGeom>
              <a:avLst/>
              <a:gdLst>
                <a:gd name="T0" fmla="*/ 110 w 122"/>
                <a:gd name="T1" fmla="*/ 77 h 98"/>
                <a:gd name="T2" fmla="*/ 0 w 122"/>
                <a:gd name="T3" fmla="*/ 77 h 98"/>
                <a:gd name="T4" fmla="*/ 0 w 122"/>
                <a:gd name="T5" fmla="*/ 0 h 98"/>
                <a:gd name="T6" fmla="*/ 12 w 122"/>
                <a:gd name="T7" fmla="*/ 0 h 98"/>
                <a:gd name="T8" fmla="*/ 12 w 122"/>
                <a:gd name="T9" fmla="*/ 67 h 98"/>
                <a:gd name="T10" fmla="*/ 51 w 122"/>
                <a:gd name="T11" fmla="*/ 67 h 98"/>
                <a:gd name="T12" fmla="*/ 51 w 122"/>
                <a:gd name="T13" fmla="*/ 0 h 98"/>
                <a:gd name="T14" fmla="*/ 61 w 122"/>
                <a:gd name="T15" fmla="*/ 0 h 98"/>
                <a:gd name="T16" fmla="*/ 61 w 122"/>
                <a:gd name="T17" fmla="*/ 67 h 98"/>
                <a:gd name="T18" fmla="*/ 100 w 122"/>
                <a:gd name="T19" fmla="*/ 67 h 98"/>
                <a:gd name="T20" fmla="*/ 100 w 122"/>
                <a:gd name="T21" fmla="*/ 0 h 98"/>
                <a:gd name="T22" fmla="*/ 112 w 122"/>
                <a:gd name="T23" fmla="*/ 0 h 98"/>
                <a:gd name="T24" fmla="*/ 112 w 122"/>
                <a:gd name="T25" fmla="*/ 67 h 98"/>
                <a:gd name="T26" fmla="*/ 122 w 122"/>
                <a:gd name="T27" fmla="*/ 67 h 98"/>
                <a:gd name="T28" fmla="*/ 118 w 122"/>
                <a:gd name="T29" fmla="*/ 98 h 98"/>
                <a:gd name="T30" fmla="*/ 110 w 122"/>
                <a:gd name="T31" fmla="*/ 98 h 98"/>
                <a:gd name="T32" fmla="*/ 110 w 122"/>
                <a:gd name="T33" fmla="*/ 77 h 9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22" h="98">
                  <a:moveTo>
                    <a:pt x="110" y="77"/>
                  </a:moveTo>
                  <a:lnTo>
                    <a:pt x="0" y="77"/>
                  </a:lnTo>
                  <a:lnTo>
                    <a:pt x="0" y="0"/>
                  </a:lnTo>
                  <a:lnTo>
                    <a:pt x="12" y="0"/>
                  </a:lnTo>
                  <a:lnTo>
                    <a:pt x="12" y="67"/>
                  </a:lnTo>
                  <a:lnTo>
                    <a:pt x="51" y="67"/>
                  </a:lnTo>
                  <a:lnTo>
                    <a:pt x="51" y="0"/>
                  </a:lnTo>
                  <a:lnTo>
                    <a:pt x="61" y="0"/>
                  </a:lnTo>
                  <a:lnTo>
                    <a:pt x="61" y="67"/>
                  </a:lnTo>
                  <a:lnTo>
                    <a:pt x="100" y="67"/>
                  </a:lnTo>
                  <a:lnTo>
                    <a:pt x="100" y="0"/>
                  </a:lnTo>
                  <a:lnTo>
                    <a:pt x="112" y="0"/>
                  </a:lnTo>
                  <a:lnTo>
                    <a:pt x="112" y="67"/>
                  </a:lnTo>
                  <a:lnTo>
                    <a:pt x="122" y="67"/>
                  </a:lnTo>
                  <a:lnTo>
                    <a:pt x="118" y="98"/>
                  </a:lnTo>
                  <a:lnTo>
                    <a:pt x="110" y="98"/>
                  </a:lnTo>
                  <a:lnTo>
                    <a:pt x="110" y="77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6" name="Freeform 91"/>
            <p:cNvSpPr>
              <a:spLocks/>
            </p:cNvSpPr>
            <p:nvPr userDrawn="1"/>
          </p:nvSpPr>
          <p:spPr bwMode="auto">
            <a:xfrm>
              <a:off x="3708400" y="1544639"/>
              <a:ext cx="103188" cy="122237"/>
            </a:xfrm>
            <a:custGeom>
              <a:avLst/>
              <a:gdLst>
                <a:gd name="T0" fmla="*/ 0 w 65"/>
                <a:gd name="T1" fmla="*/ 0 h 77"/>
                <a:gd name="T2" fmla="*/ 12 w 65"/>
                <a:gd name="T3" fmla="*/ 0 h 77"/>
                <a:gd name="T4" fmla="*/ 12 w 65"/>
                <a:gd name="T5" fmla="*/ 33 h 77"/>
                <a:gd name="T6" fmla="*/ 55 w 65"/>
                <a:gd name="T7" fmla="*/ 33 h 77"/>
                <a:gd name="T8" fmla="*/ 55 w 65"/>
                <a:gd name="T9" fmla="*/ 0 h 77"/>
                <a:gd name="T10" fmla="*/ 65 w 65"/>
                <a:gd name="T11" fmla="*/ 0 h 77"/>
                <a:gd name="T12" fmla="*/ 65 w 65"/>
                <a:gd name="T13" fmla="*/ 77 h 77"/>
                <a:gd name="T14" fmla="*/ 55 w 65"/>
                <a:gd name="T15" fmla="*/ 77 h 77"/>
                <a:gd name="T16" fmla="*/ 55 w 65"/>
                <a:gd name="T17" fmla="*/ 43 h 77"/>
                <a:gd name="T18" fmla="*/ 12 w 65"/>
                <a:gd name="T19" fmla="*/ 43 h 77"/>
                <a:gd name="T20" fmla="*/ 12 w 65"/>
                <a:gd name="T21" fmla="*/ 77 h 77"/>
                <a:gd name="T22" fmla="*/ 0 w 65"/>
                <a:gd name="T23" fmla="*/ 77 h 77"/>
                <a:gd name="T24" fmla="*/ 0 w 65"/>
                <a:gd name="T25" fmla="*/ 0 h 7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5" h="77">
                  <a:moveTo>
                    <a:pt x="0" y="0"/>
                  </a:moveTo>
                  <a:lnTo>
                    <a:pt x="12" y="0"/>
                  </a:lnTo>
                  <a:lnTo>
                    <a:pt x="12" y="33"/>
                  </a:lnTo>
                  <a:lnTo>
                    <a:pt x="55" y="33"/>
                  </a:lnTo>
                  <a:lnTo>
                    <a:pt x="55" y="0"/>
                  </a:lnTo>
                  <a:lnTo>
                    <a:pt x="65" y="0"/>
                  </a:lnTo>
                  <a:lnTo>
                    <a:pt x="65" y="77"/>
                  </a:lnTo>
                  <a:lnTo>
                    <a:pt x="55" y="77"/>
                  </a:lnTo>
                  <a:lnTo>
                    <a:pt x="55" y="43"/>
                  </a:lnTo>
                  <a:lnTo>
                    <a:pt x="12" y="43"/>
                  </a:lnTo>
                  <a:lnTo>
                    <a:pt x="12" y="77"/>
                  </a:lnTo>
                  <a:lnTo>
                    <a:pt x="0" y="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7" name="Freeform 92"/>
            <p:cNvSpPr>
              <a:spLocks noEditPoints="1"/>
            </p:cNvSpPr>
            <p:nvPr userDrawn="1"/>
          </p:nvSpPr>
          <p:spPr bwMode="auto">
            <a:xfrm>
              <a:off x="3840163" y="1544639"/>
              <a:ext cx="127000" cy="125412"/>
            </a:xfrm>
            <a:custGeom>
              <a:avLst/>
              <a:gdLst>
                <a:gd name="T0" fmla="*/ 0 w 39"/>
                <a:gd name="T1" fmla="*/ 19 h 39"/>
                <a:gd name="T2" fmla="*/ 20 w 39"/>
                <a:gd name="T3" fmla="*/ 0 h 39"/>
                <a:gd name="T4" fmla="*/ 39 w 39"/>
                <a:gd name="T5" fmla="*/ 19 h 39"/>
                <a:gd name="T6" fmla="*/ 20 w 39"/>
                <a:gd name="T7" fmla="*/ 39 h 39"/>
                <a:gd name="T8" fmla="*/ 0 w 39"/>
                <a:gd name="T9" fmla="*/ 19 h 39"/>
                <a:gd name="T10" fmla="*/ 33 w 39"/>
                <a:gd name="T11" fmla="*/ 19 h 39"/>
                <a:gd name="T12" fmla="*/ 20 w 39"/>
                <a:gd name="T13" fmla="*/ 4 h 39"/>
                <a:gd name="T14" fmla="*/ 6 w 39"/>
                <a:gd name="T15" fmla="*/ 19 h 39"/>
                <a:gd name="T16" fmla="*/ 20 w 39"/>
                <a:gd name="T17" fmla="*/ 34 h 39"/>
                <a:gd name="T18" fmla="*/ 33 w 39"/>
                <a:gd name="T19" fmla="*/ 19 h 3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9" h="39">
                  <a:moveTo>
                    <a:pt x="0" y="19"/>
                  </a:moveTo>
                  <a:cubicBezTo>
                    <a:pt x="0" y="9"/>
                    <a:pt x="7" y="0"/>
                    <a:pt x="20" y="0"/>
                  </a:cubicBezTo>
                  <a:cubicBezTo>
                    <a:pt x="32" y="0"/>
                    <a:pt x="39" y="9"/>
                    <a:pt x="39" y="19"/>
                  </a:cubicBezTo>
                  <a:cubicBezTo>
                    <a:pt x="39" y="29"/>
                    <a:pt x="32" y="39"/>
                    <a:pt x="20" y="39"/>
                  </a:cubicBezTo>
                  <a:cubicBezTo>
                    <a:pt x="7" y="39"/>
                    <a:pt x="0" y="29"/>
                    <a:pt x="0" y="19"/>
                  </a:cubicBezTo>
                  <a:close/>
                  <a:moveTo>
                    <a:pt x="33" y="19"/>
                  </a:moveTo>
                  <a:cubicBezTo>
                    <a:pt x="33" y="11"/>
                    <a:pt x="29" y="4"/>
                    <a:pt x="20" y="4"/>
                  </a:cubicBezTo>
                  <a:cubicBezTo>
                    <a:pt x="11" y="4"/>
                    <a:pt x="6" y="11"/>
                    <a:pt x="6" y="19"/>
                  </a:cubicBezTo>
                  <a:cubicBezTo>
                    <a:pt x="6" y="27"/>
                    <a:pt x="11" y="34"/>
                    <a:pt x="20" y="34"/>
                  </a:cubicBezTo>
                  <a:cubicBezTo>
                    <a:pt x="29" y="34"/>
                    <a:pt x="33" y="27"/>
                    <a:pt x="33" y="19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8" name="Freeform 93"/>
            <p:cNvSpPr>
              <a:spLocks/>
            </p:cNvSpPr>
            <p:nvPr userDrawn="1"/>
          </p:nvSpPr>
          <p:spPr bwMode="auto">
            <a:xfrm>
              <a:off x="3989388" y="1544639"/>
              <a:ext cx="100012" cy="125412"/>
            </a:xfrm>
            <a:custGeom>
              <a:avLst/>
              <a:gdLst>
                <a:gd name="T0" fmla="*/ 0 w 31"/>
                <a:gd name="T1" fmla="*/ 19 h 39"/>
                <a:gd name="T2" fmla="*/ 19 w 31"/>
                <a:gd name="T3" fmla="*/ 0 h 39"/>
                <a:gd name="T4" fmla="*/ 30 w 31"/>
                <a:gd name="T5" fmla="*/ 3 h 39"/>
                <a:gd name="T6" fmla="*/ 28 w 31"/>
                <a:gd name="T7" fmla="*/ 7 h 39"/>
                <a:gd name="T8" fmla="*/ 19 w 31"/>
                <a:gd name="T9" fmla="*/ 4 h 39"/>
                <a:gd name="T10" fmla="*/ 5 w 31"/>
                <a:gd name="T11" fmla="*/ 19 h 39"/>
                <a:gd name="T12" fmla="*/ 19 w 31"/>
                <a:gd name="T13" fmla="*/ 34 h 39"/>
                <a:gd name="T14" fmla="*/ 29 w 31"/>
                <a:gd name="T15" fmla="*/ 31 h 39"/>
                <a:gd name="T16" fmla="*/ 31 w 31"/>
                <a:gd name="T17" fmla="*/ 35 h 39"/>
                <a:gd name="T18" fmla="*/ 19 w 31"/>
                <a:gd name="T19" fmla="*/ 39 h 39"/>
                <a:gd name="T20" fmla="*/ 0 w 31"/>
                <a:gd name="T21" fmla="*/ 19 h 3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1" h="39">
                  <a:moveTo>
                    <a:pt x="0" y="19"/>
                  </a:moveTo>
                  <a:cubicBezTo>
                    <a:pt x="0" y="9"/>
                    <a:pt x="7" y="0"/>
                    <a:pt x="19" y="0"/>
                  </a:cubicBezTo>
                  <a:cubicBezTo>
                    <a:pt x="24" y="0"/>
                    <a:pt x="28" y="1"/>
                    <a:pt x="30" y="3"/>
                  </a:cubicBezTo>
                  <a:cubicBezTo>
                    <a:pt x="28" y="7"/>
                    <a:pt x="28" y="7"/>
                    <a:pt x="28" y="7"/>
                  </a:cubicBezTo>
                  <a:cubicBezTo>
                    <a:pt x="26" y="5"/>
                    <a:pt x="23" y="4"/>
                    <a:pt x="19" y="4"/>
                  </a:cubicBezTo>
                  <a:cubicBezTo>
                    <a:pt x="10" y="4"/>
                    <a:pt x="5" y="10"/>
                    <a:pt x="5" y="19"/>
                  </a:cubicBezTo>
                  <a:cubicBezTo>
                    <a:pt x="5" y="27"/>
                    <a:pt x="10" y="34"/>
                    <a:pt x="19" y="34"/>
                  </a:cubicBezTo>
                  <a:cubicBezTo>
                    <a:pt x="24" y="34"/>
                    <a:pt x="27" y="33"/>
                    <a:pt x="29" y="31"/>
                  </a:cubicBezTo>
                  <a:cubicBezTo>
                    <a:pt x="31" y="35"/>
                    <a:pt x="31" y="35"/>
                    <a:pt x="31" y="35"/>
                  </a:cubicBezTo>
                  <a:cubicBezTo>
                    <a:pt x="29" y="37"/>
                    <a:pt x="25" y="39"/>
                    <a:pt x="19" y="39"/>
                  </a:cubicBezTo>
                  <a:cubicBezTo>
                    <a:pt x="7" y="39"/>
                    <a:pt x="0" y="29"/>
                    <a:pt x="0" y="19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9" name="Freeform 94"/>
            <p:cNvSpPr>
              <a:spLocks/>
            </p:cNvSpPr>
            <p:nvPr userDrawn="1"/>
          </p:nvSpPr>
          <p:spPr bwMode="auto">
            <a:xfrm>
              <a:off x="4105275" y="1544639"/>
              <a:ext cx="90488" cy="122237"/>
            </a:xfrm>
            <a:custGeom>
              <a:avLst/>
              <a:gdLst>
                <a:gd name="T0" fmla="*/ 23 w 57"/>
                <a:gd name="T1" fmla="*/ 10 h 77"/>
                <a:gd name="T2" fmla="*/ 0 w 57"/>
                <a:gd name="T3" fmla="*/ 10 h 77"/>
                <a:gd name="T4" fmla="*/ 0 w 57"/>
                <a:gd name="T5" fmla="*/ 0 h 77"/>
                <a:gd name="T6" fmla="*/ 57 w 57"/>
                <a:gd name="T7" fmla="*/ 0 h 77"/>
                <a:gd name="T8" fmla="*/ 57 w 57"/>
                <a:gd name="T9" fmla="*/ 10 h 77"/>
                <a:gd name="T10" fmla="*/ 35 w 57"/>
                <a:gd name="T11" fmla="*/ 10 h 77"/>
                <a:gd name="T12" fmla="*/ 35 w 57"/>
                <a:gd name="T13" fmla="*/ 77 h 77"/>
                <a:gd name="T14" fmla="*/ 23 w 57"/>
                <a:gd name="T15" fmla="*/ 77 h 77"/>
                <a:gd name="T16" fmla="*/ 23 w 57"/>
                <a:gd name="T17" fmla="*/ 10 h 7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7" h="77">
                  <a:moveTo>
                    <a:pt x="23" y="10"/>
                  </a:moveTo>
                  <a:lnTo>
                    <a:pt x="0" y="10"/>
                  </a:lnTo>
                  <a:lnTo>
                    <a:pt x="0" y="0"/>
                  </a:lnTo>
                  <a:lnTo>
                    <a:pt x="57" y="0"/>
                  </a:lnTo>
                  <a:lnTo>
                    <a:pt x="57" y="10"/>
                  </a:lnTo>
                  <a:lnTo>
                    <a:pt x="35" y="10"/>
                  </a:lnTo>
                  <a:lnTo>
                    <a:pt x="35" y="77"/>
                  </a:lnTo>
                  <a:lnTo>
                    <a:pt x="23" y="77"/>
                  </a:lnTo>
                  <a:lnTo>
                    <a:pt x="23" y="1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0" name="Freeform 95"/>
            <p:cNvSpPr>
              <a:spLocks noEditPoints="1"/>
            </p:cNvSpPr>
            <p:nvPr userDrawn="1"/>
          </p:nvSpPr>
          <p:spPr bwMode="auto">
            <a:xfrm>
              <a:off x="4219575" y="1544639"/>
              <a:ext cx="80963" cy="122237"/>
            </a:xfrm>
            <a:custGeom>
              <a:avLst/>
              <a:gdLst>
                <a:gd name="T0" fmla="*/ 0 w 25"/>
                <a:gd name="T1" fmla="*/ 0 h 38"/>
                <a:gd name="T2" fmla="*/ 6 w 25"/>
                <a:gd name="T3" fmla="*/ 0 h 38"/>
                <a:gd name="T4" fmla="*/ 6 w 25"/>
                <a:gd name="T5" fmla="*/ 15 h 38"/>
                <a:gd name="T6" fmla="*/ 11 w 25"/>
                <a:gd name="T7" fmla="*/ 15 h 38"/>
                <a:gd name="T8" fmla="*/ 25 w 25"/>
                <a:gd name="T9" fmla="*/ 26 h 38"/>
                <a:gd name="T10" fmla="*/ 10 w 25"/>
                <a:gd name="T11" fmla="*/ 38 h 38"/>
                <a:gd name="T12" fmla="*/ 0 w 25"/>
                <a:gd name="T13" fmla="*/ 38 h 38"/>
                <a:gd name="T14" fmla="*/ 0 w 25"/>
                <a:gd name="T15" fmla="*/ 0 h 38"/>
                <a:gd name="T16" fmla="*/ 10 w 25"/>
                <a:gd name="T17" fmla="*/ 33 h 38"/>
                <a:gd name="T18" fmla="*/ 20 w 25"/>
                <a:gd name="T19" fmla="*/ 26 h 38"/>
                <a:gd name="T20" fmla="*/ 10 w 25"/>
                <a:gd name="T21" fmla="*/ 19 h 38"/>
                <a:gd name="T22" fmla="*/ 6 w 25"/>
                <a:gd name="T23" fmla="*/ 19 h 38"/>
                <a:gd name="T24" fmla="*/ 6 w 25"/>
                <a:gd name="T25" fmla="*/ 33 h 38"/>
                <a:gd name="T26" fmla="*/ 10 w 25"/>
                <a:gd name="T27" fmla="*/ 33 h 3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5" h="38">
                  <a:moveTo>
                    <a:pt x="0" y="0"/>
                  </a:moveTo>
                  <a:cubicBezTo>
                    <a:pt x="6" y="0"/>
                    <a:pt x="6" y="0"/>
                    <a:pt x="6" y="0"/>
                  </a:cubicBezTo>
                  <a:cubicBezTo>
                    <a:pt x="6" y="15"/>
                    <a:pt x="6" y="15"/>
                    <a:pt x="6" y="15"/>
                  </a:cubicBezTo>
                  <a:cubicBezTo>
                    <a:pt x="11" y="15"/>
                    <a:pt x="11" y="15"/>
                    <a:pt x="11" y="15"/>
                  </a:cubicBezTo>
                  <a:cubicBezTo>
                    <a:pt x="19" y="15"/>
                    <a:pt x="25" y="18"/>
                    <a:pt x="25" y="26"/>
                  </a:cubicBezTo>
                  <a:cubicBezTo>
                    <a:pt x="25" y="34"/>
                    <a:pt x="19" y="38"/>
                    <a:pt x="10" y="38"/>
                  </a:cubicBezTo>
                  <a:cubicBezTo>
                    <a:pt x="0" y="38"/>
                    <a:pt x="0" y="38"/>
                    <a:pt x="0" y="38"/>
                  </a:cubicBezTo>
                  <a:lnTo>
                    <a:pt x="0" y="0"/>
                  </a:lnTo>
                  <a:close/>
                  <a:moveTo>
                    <a:pt x="10" y="33"/>
                  </a:moveTo>
                  <a:cubicBezTo>
                    <a:pt x="17" y="33"/>
                    <a:pt x="20" y="31"/>
                    <a:pt x="20" y="26"/>
                  </a:cubicBezTo>
                  <a:cubicBezTo>
                    <a:pt x="20" y="22"/>
                    <a:pt x="17" y="19"/>
                    <a:pt x="10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33"/>
                    <a:pt x="6" y="33"/>
                    <a:pt x="6" y="33"/>
                  </a:cubicBezTo>
                  <a:lnTo>
                    <a:pt x="10" y="33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1" name="Freeform 96"/>
            <p:cNvSpPr>
              <a:spLocks noEditPoints="1"/>
            </p:cNvSpPr>
            <p:nvPr userDrawn="1"/>
          </p:nvSpPr>
          <p:spPr bwMode="auto">
            <a:xfrm>
              <a:off x="4325938" y="1544639"/>
              <a:ext cx="174625" cy="125412"/>
            </a:xfrm>
            <a:custGeom>
              <a:avLst/>
              <a:gdLst>
                <a:gd name="T0" fmla="*/ 15 w 54"/>
                <a:gd name="T1" fmla="*/ 21 h 39"/>
                <a:gd name="T2" fmla="*/ 5 w 54"/>
                <a:gd name="T3" fmla="*/ 21 h 39"/>
                <a:gd name="T4" fmla="*/ 5 w 54"/>
                <a:gd name="T5" fmla="*/ 38 h 39"/>
                <a:gd name="T6" fmla="*/ 0 w 54"/>
                <a:gd name="T7" fmla="*/ 38 h 39"/>
                <a:gd name="T8" fmla="*/ 0 w 54"/>
                <a:gd name="T9" fmla="*/ 0 h 39"/>
                <a:gd name="T10" fmla="*/ 5 w 54"/>
                <a:gd name="T11" fmla="*/ 0 h 39"/>
                <a:gd name="T12" fmla="*/ 5 w 54"/>
                <a:gd name="T13" fmla="*/ 16 h 39"/>
                <a:gd name="T14" fmla="*/ 15 w 54"/>
                <a:gd name="T15" fmla="*/ 16 h 39"/>
                <a:gd name="T16" fmla="*/ 35 w 54"/>
                <a:gd name="T17" fmla="*/ 0 h 39"/>
                <a:gd name="T18" fmla="*/ 54 w 54"/>
                <a:gd name="T19" fmla="*/ 19 h 39"/>
                <a:gd name="T20" fmla="*/ 35 w 54"/>
                <a:gd name="T21" fmla="*/ 39 h 39"/>
                <a:gd name="T22" fmla="*/ 15 w 54"/>
                <a:gd name="T23" fmla="*/ 21 h 39"/>
                <a:gd name="T24" fmla="*/ 48 w 54"/>
                <a:gd name="T25" fmla="*/ 19 h 39"/>
                <a:gd name="T26" fmla="*/ 35 w 54"/>
                <a:gd name="T27" fmla="*/ 4 h 39"/>
                <a:gd name="T28" fmla="*/ 21 w 54"/>
                <a:gd name="T29" fmla="*/ 19 h 39"/>
                <a:gd name="T30" fmla="*/ 35 w 54"/>
                <a:gd name="T31" fmla="*/ 34 h 39"/>
                <a:gd name="T32" fmla="*/ 48 w 54"/>
                <a:gd name="T33" fmla="*/ 19 h 3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39">
                  <a:moveTo>
                    <a:pt x="15" y="21"/>
                  </a:moveTo>
                  <a:cubicBezTo>
                    <a:pt x="5" y="21"/>
                    <a:pt x="5" y="21"/>
                    <a:pt x="5" y="21"/>
                  </a:cubicBezTo>
                  <a:cubicBezTo>
                    <a:pt x="5" y="38"/>
                    <a:pt x="5" y="38"/>
                    <a:pt x="5" y="38"/>
                  </a:cubicBezTo>
                  <a:cubicBezTo>
                    <a:pt x="0" y="38"/>
                    <a:pt x="0" y="38"/>
                    <a:pt x="0" y="3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5" y="16"/>
                    <a:pt x="5" y="16"/>
                    <a:pt x="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7" y="7"/>
                    <a:pt x="23" y="0"/>
                    <a:pt x="35" y="0"/>
                  </a:cubicBezTo>
                  <a:cubicBezTo>
                    <a:pt x="47" y="0"/>
                    <a:pt x="54" y="9"/>
                    <a:pt x="54" y="19"/>
                  </a:cubicBezTo>
                  <a:cubicBezTo>
                    <a:pt x="54" y="29"/>
                    <a:pt x="47" y="39"/>
                    <a:pt x="35" y="39"/>
                  </a:cubicBezTo>
                  <a:cubicBezTo>
                    <a:pt x="23" y="39"/>
                    <a:pt x="16" y="30"/>
                    <a:pt x="15" y="21"/>
                  </a:cubicBezTo>
                  <a:close/>
                  <a:moveTo>
                    <a:pt x="48" y="19"/>
                  </a:moveTo>
                  <a:cubicBezTo>
                    <a:pt x="48" y="11"/>
                    <a:pt x="44" y="4"/>
                    <a:pt x="35" y="4"/>
                  </a:cubicBezTo>
                  <a:cubicBezTo>
                    <a:pt x="26" y="4"/>
                    <a:pt x="21" y="11"/>
                    <a:pt x="21" y="19"/>
                  </a:cubicBezTo>
                  <a:cubicBezTo>
                    <a:pt x="21" y="27"/>
                    <a:pt x="25" y="34"/>
                    <a:pt x="35" y="34"/>
                  </a:cubicBezTo>
                  <a:cubicBezTo>
                    <a:pt x="44" y="34"/>
                    <a:pt x="48" y="27"/>
                    <a:pt x="48" y="19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2" name="Freeform 97"/>
            <p:cNvSpPr>
              <a:spLocks/>
            </p:cNvSpPr>
            <p:nvPr userDrawn="1"/>
          </p:nvSpPr>
          <p:spPr bwMode="auto">
            <a:xfrm>
              <a:off x="355600" y="990600"/>
              <a:ext cx="100013" cy="123825"/>
            </a:xfrm>
            <a:custGeom>
              <a:avLst/>
              <a:gdLst>
                <a:gd name="T0" fmla="*/ 0 w 63"/>
                <a:gd name="T1" fmla="*/ 0 h 78"/>
                <a:gd name="T2" fmla="*/ 63 w 63"/>
                <a:gd name="T3" fmla="*/ 0 h 78"/>
                <a:gd name="T4" fmla="*/ 63 w 63"/>
                <a:gd name="T5" fmla="*/ 78 h 78"/>
                <a:gd name="T6" fmla="*/ 53 w 63"/>
                <a:gd name="T7" fmla="*/ 78 h 78"/>
                <a:gd name="T8" fmla="*/ 53 w 63"/>
                <a:gd name="T9" fmla="*/ 11 h 78"/>
                <a:gd name="T10" fmla="*/ 10 w 63"/>
                <a:gd name="T11" fmla="*/ 11 h 78"/>
                <a:gd name="T12" fmla="*/ 10 w 63"/>
                <a:gd name="T13" fmla="*/ 78 h 78"/>
                <a:gd name="T14" fmla="*/ 0 w 63"/>
                <a:gd name="T15" fmla="*/ 78 h 78"/>
                <a:gd name="T16" fmla="*/ 0 w 63"/>
                <a:gd name="T17" fmla="*/ 0 h 7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63" h="78">
                  <a:moveTo>
                    <a:pt x="0" y="0"/>
                  </a:moveTo>
                  <a:lnTo>
                    <a:pt x="63" y="0"/>
                  </a:lnTo>
                  <a:lnTo>
                    <a:pt x="63" y="78"/>
                  </a:lnTo>
                  <a:lnTo>
                    <a:pt x="53" y="78"/>
                  </a:lnTo>
                  <a:lnTo>
                    <a:pt x="53" y="11"/>
                  </a:lnTo>
                  <a:lnTo>
                    <a:pt x="10" y="11"/>
                  </a:lnTo>
                  <a:lnTo>
                    <a:pt x="10" y="78"/>
                  </a:lnTo>
                  <a:lnTo>
                    <a:pt x="0" y="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" name="Freeform 98"/>
            <p:cNvSpPr>
              <a:spLocks noEditPoints="1"/>
            </p:cNvSpPr>
            <p:nvPr userDrawn="1"/>
          </p:nvSpPr>
          <p:spPr bwMode="auto">
            <a:xfrm>
              <a:off x="485775" y="987425"/>
              <a:ext cx="125413" cy="127000"/>
            </a:xfrm>
            <a:custGeom>
              <a:avLst/>
              <a:gdLst>
                <a:gd name="T0" fmla="*/ 0 w 39"/>
                <a:gd name="T1" fmla="*/ 20 h 39"/>
                <a:gd name="T2" fmla="*/ 19 w 39"/>
                <a:gd name="T3" fmla="*/ 0 h 39"/>
                <a:gd name="T4" fmla="*/ 39 w 39"/>
                <a:gd name="T5" fmla="*/ 20 h 39"/>
                <a:gd name="T6" fmla="*/ 19 w 39"/>
                <a:gd name="T7" fmla="*/ 39 h 39"/>
                <a:gd name="T8" fmla="*/ 0 w 39"/>
                <a:gd name="T9" fmla="*/ 20 h 39"/>
                <a:gd name="T10" fmla="*/ 33 w 39"/>
                <a:gd name="T11" fmla="*/ 20 h 39"/>
                <a:gd name="T12" fmla="*/ 19 w 39"/>
                <a:gd name="T13" fmla="*/ 5 h 39"/>
                <a:gd name="T14" fmla="*/ 5 w 39"/>
                <a:gd name="T15" fmla="*/ 20 h 39"/>
                <a:gd name="T16" fmla="*/ 19 w 39"/>
                <a:gd name="T17" fmla="*/ 35 h 39"/>
                <a:gd name="T18" fmla="*/ 33 w 39"/>
                <a:gd name="T19" fmla="*/ 20 h 3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9" h="39">
                  <a:moveTo>
                    <a:pt x="0" y="20"/>
                  </a:moveTo>
                  <a:cubicBezTo>
                    <a:pt x="0" y="10"/>
                    <a:pt x="7" y="0"/>
                    <a:pt x="19" y="0"/>
                  </a:cubicBezTo>
                  <a:cubicBezTo>
                    <a:pt x="32" y="0"/>
                    <a:pt x="39" y="10"/>
                    <a:pt x="39" y="20"/>
                  </a:cubicBezTo>
                  <a:cubicBezTo>
                    <a:pt x="39" y="30"/>
                    <a:pt x="32" y="39"/>
                    <a:pt x="19" y="39"/>
                  </a:cubicBezTo>
                  <a:cubicBezTo>
                    <a:pt x="7" y="39"/>
                    <a:pt x="0" y="30"/>
                    <a:pt x="0" y="20"/>
                  </a:cubicBezTo>
                  <a:close/>
                  <a:moveTo>
                    <a:pt x="33" y="20"/>
                  </a:moveTo>
                  <a:cubicBezTo>
                    <a:pt x="33" y="12"/>
                    <a:pt x="28" y="5"/>
                    <a:pt x="19" y="5"/>
                  </a:cubicBezTo>
                  <a:cubicBezTo>
                    <a:pt x="10" y="5"/>
                    <a:pt x="5" y="12"/>
                    <a:pt x="5" y="20"/>
                  </a:cubicBezTo>
                  <a:cubicBezTo>
                    <a:pt x="5" y="28"/>
                    <a:pt x="10" y="35"/>
                    <a:pt x="19" y="35"/>
                  </a:cubicBezTo>
                  <a:cubicBezTo>
                    <a:pt x="28" y="35"/>
                    <a:pt x="33" y="28"/>
                    <a:pt x="33" y="20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" name="Freeform 99"/>
            <p:cNvSpPr>
              <a:spLocks noEditPoints="1"/>
            </p:cNvSpPr>
            <p:nvPr userDrawn="1"/>
          </p:nvSpPr>
          <p:spPr bwMode="auto">
            <a:xfrm>
              <a:off x="695325" y="987425"/>
              <a:ext cx="130175" cy="127000"/>
            </a:xfrm>
            <a:custGeom>
              <a:avLst/>
              <a:gdLst>
                <a:gd name="T0" fmla="*/ 0 w 40"/>
                <a:gd name="T1" fmla="*/ 20 h 39"/>
                <a:gd name="T2" fmla="*/ 20 w 40"/>
                <a:gd name="T3" fmla="*/ 0 h 39"/>
                <a:gd name="T4" fmla="*/ 40 w 40"/>
                <a:gd name="T5" fmla="*/ 20 h 39"/>
                <a:gd name="T6" fmla="*/ 20 w 40"/>
                <a:gd name="T7" fmla="*/ 39 h 39"/>
                <a:gd name="T8" fmla="*/ 0 w 40"/>
                <a:gd name="T9" fmla="*/ 20 h 39"/>
                <a:gd name="T10" fmla="*/ 34 w 40"/>
                <a:gd name="T11" fmla="*/ 20 h 39"/>
                <a:gd name="T12" fmla="*/ 20 w 40"/>
                <a:gd name="T13" fmla="*/ 5 h 39"/>
                <a:gd name="T14" fmla="*/ 6 w 40"/>
                <a:gd name="T15" fmla="*/ 20 h 39"/>
                <a:gd name="T16" fmla="*/ 20 w 40"/>
                <a:gd name="T17" fmla="*/ 35 h 39"/>
                <a:gd name="T18" fmla="*/ 34 w 40"/>
                <a:gd name="T19" fmla="*/ 20 h 3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40" h="39">
                  <a:moveTo>
                    <a:pt x="0" y="20"/>
                  </a:moveTo>
                  <a:cubicBezTo>
                    <a:pt x="0" y="10"/>
                    <a:pt x="8" y="0"/>
                    <a:pt x="20" y="0"/>
                  </a:cubicBezTo>
                  <a:cubicBezTo>
                    <a:pt x="32" y="0"/>
                    <a:pt x="40" y="10"/>
                    <a:pt x="40" y="20"/>
                  </a:cubicBezTo>
                  <a:cubicBezTo>
                    <a:pt x="40" y="30"/>
                    <a:pt x="32" y="39"/>
                    <a:pt x="20" y="39"/>
                  </a:cubicBezTo>
                  <a:cubicBezTo>
                    <a:pt x="8" y="39"/>
                    <a:pt x="0" y="30"/>
                    <a:pt x="0" y="20"/>
                  </a:cubicBezTo>
                  <a:close/>
                  <a:moveTo>
                    <a:pt x="34" y="20"/>
                  </a:moveTo>
                  <a:cubicBezTo>
                    <a:pt x="34" y="12"/>
                    <a:pt x="29" y="5"/>
                    <a:pt x="20" y="5"/>
                  </a:cubicBezTo>
                  <a:cubicBezTo>
                    <a:pt x="11" y="5"/>
                    <a:pt x="6" y="12"/>
                    <a:pt x="6" y="20"/>
                  </a:cubicBezTo>
                  <a:cubicBezTo>
                    <a:pt x="6" y="28"/>
                    <a:pt x="11" y="35"/>
                    <a:pt x="20" y="35"/>
                  </a:cubicBezTo>
                  <a:cubicBezTo>
                    <a:pt x="29" y="35"/>
                    <a:pt x="34" y="28"/>
                    <a:pt x="34" y="20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" name="Freeform 100"/>
            <p:cNvSpPr>
              <a:spLocks noEditPoints="1"/>
            </p:cNvSpPr>
            <p:nvPr userDrawn="1"/>
          </p:nvSpPr>
          <p:spPr bwMode="auto">
            <a:xfrm>
              <a:off x="850900" y="990600"/>
              <a:ext cx="80963" cy="123825"/>
            </a:xfrm>
            <a:custGeom>
              <a:avLst/>
              <a:gdLst>
                <a:gd name="T0" fmla="*/ 0 w 25"/>
                <a:gd name="T1" fmla="*/ 0 h 38"/>
                <a:gd name="T2" fmla="*/ 11 w 25"/>
                <a:gd name="T3" fmla="*/ 0 h 38"/>
                <a:gd name="T4" fmla="*/ 25 w 25"/>
                <a:gd name="T5" fmla="*/ 11 h 38"/>
                <a:gd name="T6" fmla="*/ 10 w 25"/>
                <a:gd name="T7" fmla="*/ 23 h 38"/>
                <a:gd name="T8" fmla="*/ 6 w 25"/>
                <a:gd name="T9" fmla="*/ 23 h 38"/>
                <a:gd name="T10" fmla="*/ 6 w 25"/>
                <a:gd name="T11" fmla="*/ 38 h 38"/>
                <a:gd name="T12" fmla="*/ 0 w 25"/>
                <a:gd name="T13" fmla="*/ 38 h 38"/>
                <a:gd name="T14" fmla="*/ 0 w 25"/>
                <a:gd name="T15" fmla="*/ 0 h 38"/>
                <a:gd name="T16" fmla="*/ 10 w 25"/>
                <a:gd name="T17" fmla="*/ 19 h 38"/>
                <a:gd name="T18" fmla="*/ 20 w 25"/>
                <a:gd name="T19" fmla="*/ 11 h 38"/>
                <a:gd name="T20" fmla="*/ 11 w 25"/>
                <a:gd name="T21" fmla="*/ 5 h 38"/>
                <a:gd name="T22" fmla="*/ 6 w 25"/>
                <a:gd name="T23" fmla="*/ 5 h 38"/>
                <a:gd name="T24" fmla="*/ 6 w 25"/>
                <a:gd name="T25" fmla="*/ 19 h 38"/>
                <a:gd name="T26" fmla="*/ 10 w 25"/>
                <a:gd name="T27" fmla="*/ 19 h 3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5" h="38">
                  <a:moveTo>
                    <a:pt x="0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19" y="0"/>
                    <a:pt x="25" y="4"/>
                    <a:pt x="25" y="11"/>
                  </a:cubicBezTo>
                  <a:cubicBezTo>
                    <a:pt x="25" y="19"/>
                    <a:pt x="20" y="23"/>
                    <a:pt x="10" y="23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6" y="38"/>
                    <a:pt x="6" y="38"/>
                    <a:pt x="6" y="38"/>
                  </a:cubicBezTo>
                  <a:cubicBezTo>
                    <a:pt x="0" y="38"/>
                    <a:pt x="0" y="38"/>
                    <a:pt x="0" y="38"/>
                  </a:cubicBezTo>
                  <a:lnTo>
                    <a:pt x="0" y="0"/>
                  </a:lnTo>
                  <a:close/>
                  <a:moveTo>
                    <a:pt x="10" y="19"/>
                  </a:moveTo>
                  <a:cubicBezTo>
                    <a:pt x="17" y="19"/>
                    <a:pt x="20" y="16"/>
                    <a:pt x="20" y="11"/>
                  </a:cubicBezTo>
                  <a:cubicBezTo>
                    <a:pt x="20" y="7"/>
                    <a:pt x="17" y="5"/>
                    <a:pt x="11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19"/>
                    <a:pt x="6" y="19"/>
                    <a:pt x="6" y="19"/>
                  </a:cubicBezTo>
                  <a:lnTo>
                    <a:pt x="10" y="19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6" name="Freeform 101"/>
            <p:cNvSpPr>
              <a:spLocks/>
            </p:cNvSpPr>
            <p:nvPr userDrawn="1"/>
          </p:nvSpPr>
          <p:spPr bwMode="auto">
            <a:xfrm>
              <a:off x="957263" y="990600"/>
              <a:ext cx="71437" cy="123825"/>
            </a:xfrm>
            <a:custGeom>
              <a:avLst/>
              <a:gdLst>
                <a:gd name="T0" fmla="*/ 0 w 45"/>
                <a:gd name="T1" fmla="*/ 0 h 78"/>
                <a:gd name="T2" fmla="*/ 45 w 45"/>
                <a:gd name="T3" fmla="*/ 0 h 78"/>
                <a:gd name="T4" fmla="*/ 45 w 45"/>
                <a:gd name="T5" fmla="*/ 11 h 78"/>
                <a:gd name="T6" fmla="*/ 10 w 45"/>
                <a:gd name="T7" fmla="*/ 11 h 78"/>
                <a:gd name="T8" fmla="*/ 10 w 45"/>
                <a:gd name="T9" fmla="*/ 78 h 78"/>
                <a:gd name="T10" fmla="*/ 0 w 45"/>
                <a:gd name="T11" fmla="*/ 78 h 78"/>
                <a:gd name="T12" fmla="*/ 0 w 45"/>
                <a:gd name="T13" fmla="*/ 0 h 7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5" h="78">
                  <a:moveTo>
                    <a:pt x="0" y="0"/>
                  </a:moveTo>
                  <a:lnTo>
                    <a:pt x="45" y="0"/>
                  </a:lnTo>
                  <a:lnTo>
                    <a:pt x="45" y="11"/>
                  </a:lnTo>
                  <a:lnTo>
                    <a:pt x="10" y="11"/>
                  </a:lnTo>
                  <a:lnTo>
                    <a:pt x="10" y="78"/>
                  </a:lnTo>
                  <a:lnTo>
                    <a:pt x="0" y="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7" name="Freeform 102"/>
            <p:cNvSpPr>
              <a:spLocks noEditPoints="1"/>
            </p:cNvSpPr>
            <p:nvPr userDrawn="1"/>
          </p:nvSpPr>
          <p:spPr bwMode="auto">
            <a:xfrm>
              <a:off x="1022350" y="990600"/>
              <a:ext cx="115888" cy="123825"/>
            </a:xfrm>
            <a:custGeom>
              <a:avLst/>
              <a:gdLst>
                <a:gd name="T0" fmla="*/ 15 w 36"/>
                <a:gd name="T1" fmla="*/ 0 h 38"/>
                <a:gd name="T2" fmla="*/ 20 w 36"/>
                <a:gd name="T3" fmla="*/ 0 h 38"/>
                <a:gd name="T4" fmla="*/ 36 w 36"/>
                <a:gd name="T5" fmla="*/ 38 h 38"/>
                <a:gd name="T6" fmla="*/ 30 w 36"/>
                <a:gd name="T7" fmla="*/ 38 h 38"/>
                <a:gd name="T8" fmla="*/ 26 w 36"/>
                <a:gd name="T9" fmla="*/ 29 h 38"/>
                <a:gd name="T10" fmla="*/ 8 w 36"/>
                <a:gd name="T11" fmla="*/ 29 h 38"/>
                <a:gd name="T12" fmla="*/ 5 w 36"/>
                <a:gd name="T13" fmla="*/ 38 h 38"/>
                <a:gd name="T14" fmla="*/ 0 w 36"/>
                <a:gd name="T15" fmla="*/ 38 h 38"/>
                <a:gd name="T16" fmla="*/ 15 w 36"/>
                <a:gd name="T17" fmla="*/ 0 h 38"/>
                <a:gd name="T18" fmla="*/ 25 w 36"/>
                <a:gd name="T19" fmla="*/ 25 h 38"/>
                <a:gd name="T20" fmla="*/ 20 w 36"/>
                <a:gd name="T21" fmla="*/ 12 h 38"/>
                <a:gd name="T22" fmla="*/ 18 w 36"/>
                <a:gd name="T23" fmla="*/ 5 h 38"/>
                <a:gd name="T24" fmla="*/ 17 w 36"/>
                <a:gd name="T25" fmla="*/ 5 h 38"/>
                <a:gd name="T26" fmla="*/ 15 w 36"/>
                <a:gd name="T27" fmla="*/ 12 h 38"/>
                <a:gd name="T28" fmla="*/ 10 w 36"/>
                <a:gd name="T29" fmla="*/ 25 h 38"/>
                <a:gd name="T30" fmla="*/ 25 w 36"/>
                <a:gd name="T31" fmla="*/ 25 h 38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6" h="38">
                  <a:moveTo>
                    <a:pt x="15" y="0"/>
                  </a:moveTo>
                  <a:cubicBezTo>
                    <a:pt x="20" y="0"/>
                    <a:pt x="20" y="0"/>
                    <a:pt x="20" y="0"/>
                  </a:cubicBezTo>
                  <a:cubicBezTo>
                    <a:pt x="36" y="38"/>
                    <a:pt x="36" y="38"/>
                    <a:pt x="36" y="38"/>
                  </a:cubicBezTo>
                  <a:cubicBezTo>
                    <a:pt x="30" y="38"/>
                    <a:pt x="30" y="38"/>
                    <a:pt x="30" y="38"/>
                  </a:cubicBezTo>
                  <a:cubicBezTo>
                    <a:pt x="26" y="29"/>
                    <a:pt x="26" y="29"/>
                    <a:pt x="26" y="29"/>
                  </a:cubicBezTo>
                  <a:cubicBezTo>
                    <a:pt x="8" y="29"/>
                    <a:pt x="8" y="29"/>
                    <a:pt x="8" y="29"/>
                  </a:cubicBezTo>
                  <a:cubicBezTo>
                    <a:pt x="5" y="38"/>
                    <a:pt x="5" y="38"/>
                    <a:pt x="5" y="38"/>
                  </a:cubicBezTo>
                  <a:cubicBezTo>
                    <a:pt x="0" y="38"/>
                    <a:pt x="0" y="38"/>
                    <a:pt x="0" y="38"/>
                  </a:cubicBezTo>
                  <a:lnTo>
                    <a:pt x="15" y="0"/>
                  </a:lnTo>
                  <a:close/>
                  <a:moveTo>
                    <a:pt x="25" y="25"/>
                  </a:moveTo>
                  <a:cubicBezTo>
                    <a:pt x="20" y="12"/>
                    <a:pt x="20" y="12"/>
                    <a:pt x="20" y="12"/>
                  </a:cubicBezTo>
                  <a:cubicBezTo>
                    <a:pt x="19" y="9"/>
                    <a:pt x="18" y="5"/>
                    <a:pt x="18" y="5"/>
                  </a:cubicBezTo>
                  <a:cubicBezTo>
                    <a:pt x="17" y="5"/>
                    <a:pt x="17" y="5"/>
                    <a:pt x="17" y="5"/>
                  </a:cubicBezTo>
                  <a:cubicBezTo>
                    <a:pt x="17" y="5"/>
                    <a:pt x="16" y="9"/>
                    <a:pt x="15" y="12"/>
                  </a:cubicBezTo>
                  <a:cubicBezTo>
                    <a:pt x="10" y="25"/>
                    <a:pt x="10" y="25"/>
                    <a:pt x="10" y="25"/>
                  </a:cubicBezTo>
                  <a:lnTo>
                    <a:pt x="25" y="25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8" name="Freeform 103"/>
            <p:cNvSpPr>
              <a:spLocks/>
            </p:cNvSpPr>
            <p:nvPr userDrawn="1"/>
          </p:nvSpPr>
          <p:spPr bwMode="auto">
            <a:xfrm>
              <a:off x="1158875" y="990600"/>
              <a:ext cx="103188" cy="123825"/>
            </a:xfrm>
            <a:custGeom>
              <a:avLst/>
              <a:gdLst>
                <a:gd name="T0" fmla="*/ 0 w 65"/>
                <a:gd name="T1" fmla="*/ 0 h 78"/>
                <a:gd name="T2" fmla="*/ 12 w 65"/>
                <a:gd name="T3" fmla="*/ 0 h 78"/>
                <a:gd name="T4" fmla="*/ 12 w 65"/>
                <a:gd name="T5" fmla="*/ 33 h 78"/>
                <a:gd name="T6" fmla="*/ 55 w 65"/>
                <a:gd name="T7" fmla="*/ 33 h 78"/>
                <a:gd name="T8" fmla="*/ 55 w 65"/>
                <a:gd name="T9" fmla="*/ 0 h 78"/>
                <a:gd name="T10" fmla="*/ 65 w 65"/>
                <a:gd name="T11" fmla="*/ 0 h 78"/>
                <a:gd name="T12" fmla="*/ 65 w 65"/>
                <a:gd name="T13" fmla="*/ 78 h 78"/>
                <a:gd name="T14" fmla="*/ 55 w 65"/>
                <a:gd name="T15" fmla="*/ 78 h 78"/>
                <a:gd name="T16" fmla="*/ 55 w 65"/>
                <a:gd name="T17" fmla="*/ 41 h 78"/>
                <a:gd name="T18" fmla="*/ 12 w 65"/>
                <a:gd name="T19" fmla="*/ 41 h 78"/>
                <a:gd name="T20" fmla="*/ 12 w 65"/>
                <a:gd name="T21" fmla="*/ 78 h 78"/>
                <a:gd name="T22" fmla="*/ 0 w 65"/>
                <a:gd name="T23" fmla="*/ 78 h 78"/>
                <a:gd name="T24" fmla="*/ 0 w 65"/>
                <a:gd name="T25" fmla="*/ 0 h 7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5" h="78">
                  <a:moveTo>
                    <a:pt x="0" y="0"/>
                  </a:moveTo>
                  <a:lnTo>
                    <a:pt x="12" y="0"/>
                  </a:lnTo>
                  <a:lnTo>
                    <a:pt x="12" y="33"/>
                  </a:lnTo>
                  <a:lnTo>
                    <a:pt x="55" y="33"/>
                  </a:lnTo>
                  <a:lnTo>
                    <a:pt x="55" y="0"/>
                  </a:lnTo>
                  <a:lnTo>
                    <a:pt x="65" y="0"/>
                  </a:lnTo>
                  <a:lnTo>
                    <a:pt x="65" y="78"/>
                  </a:lnTo>
                  <a:lnTo>
                    <a:pt x="55" y="78"/>
                  </a:lnTo>
                  <a:lnTo>
                    <a:pt x="55" y="41"/>
                  </a:lnTo>
                  <a:lnTo>
                    <a:pt x="12" y="41"/>
                  </a:lnTo>
                  <a:lnTo>
                    <a:pt x="12" y="78"/>
                  </a:lnTo>
                  <a:lnTo>
                    <a:pt x="0" y="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9" name="Freeform 104"/>
            <p:cNvSpPr>
              <a:spLocks/>
            </p:cNvSpPr>
            <p:nvPr userDrawn="1"/>
          </p:nvSpPr>
          <p:spPr bwMode="auto">
            <a:xfrm>
              <a:off x="1296988" y="990600"/>
              <a:ext cx="103187" cy="123825"/>
            </a:xfrm>
            <a:custGeom>
              <a:avLst/>
              <a:gdLst>
                <a:gd name="T0" fmla="*/ 0 w 32"/>
                <a:gd name="T1" fmla="*/ 0 h 38"/>
                <a:gd name="T2" fmla="*/ 5 w 32"/>
                <a:gd name="T3" fmla="*/ 0 h 38"/>
                <a:gd name="T4" fmla="*/ 5 w 32"/>
                <a:gd name="T5" fmla="*/ 25 h 38"/>
                <a:gd name="T6" fmla="*/ 5 w 32"/>
                <a:gd name="T7" fmla="*/ 31 h 38"/>
                <a:gd name="T8" fmla="*/ 5 w 32"/>
                <a:gd name="T9" fmla="*/ 31 h 38"/>
                <a:gd name="T10" fmla="*/ 9 w 32"/>
                <a:gd name="T11" fmla="*/ 25 h 38"/>
                <a:gd name="T12" fmla="*/ 27 w 32"/>
                <a:gd name="T13" fmla="*/ 0 h 38"/>
                <a:gd name="T14" fmla="*/ 32 w 32"/>
                <a:gd name="T15" fmla="*/ 0 h 38"/>
                <a:gd name="T16" fmla="*/ 32 w 32"/>
                <a:gd name="T17" fmla="*/ 38 h 38"/>
                <a:gd name="T18" fmla="*/ 27 w 32"/>
                <a:gd name="T19" fmla="*/ 38 h 38"/>
                <a:gd name="T20" fmla="*/ 27 w 32"/>
                <a:gd name="T21" fmla="*/ 11 h 38"/>
                <a:gd name="T22" fmla="*/ 27 w 32"/>
                <a:gd name="T23" fmla="*/ 6 h 38"/>
                <a:gd name="T24" fmla="*/ 27 w 32"/>
                <a:gd name="T25" fmla="*/ 6 h 38"/>
                <a:gd name="T26" fmla="*/ 24 w 32"/>
                <a:gd name="T27" fmla="*/ 12 h 38"/>
                <a:gd name="T28" fmla="*/ 5 w 32"/>
                <a:gd name="T29" fmla="*/ 38 h 38"/>
                <a:gd name="T30" fmla="*/ 0 w 32"/>
                <a:gd name="T31" fmla="*/ 38 h 38"/>
                <a:gd name="T32" fmla="*/ 0 w 32"/>
                <a:gd name="T33" fmla="*/ 0 h 3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2" h="38">
                  <a:moveTo>
                    <a:pt x="0" y="0"/>
                  </a:moveTo>
                  <a:cubicBezTo>
                    <a:pt x="5" y="0"/>
                    <a:pt x="5" y="0"/>
                    <a:pt x="5" y="0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5" y="28"/>
                    <a:pt x="5" y="31"/>
                    <a:pt x="5" y="31"/>
                  </a:cubicBezTo>
                  <a:cubicBezTo>
                    <a:pt x="5" y="31"/>
                    <a:pt x="5" y="31"/>
                    <a:pt x="5" y="31"/>
                  </a:cubicBezTo>
                  <a:cubicBezTo>
                    <a:pt x="5" y="31"/>
                    <a:pt x="7" y="28"/>
                    <a:pt x="9" y="25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32" y="38"/>
                    <a:pt x="32" y="38"/>
                    <a:pt x="32" y="38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7" y="11"/>
                    <a:pt x="27" y="11"/>
                    <a:pt x="27" y="11"/>
                  </a:cubicBezTo>
                  <a:cubicBezTo>
                    <a:pt x="27" y="9"/>
                    <a:pt x="27" y="6"/>
                    <a:pt x="27" y="6"/>
                  </a:cubicBezTo>
                  <a:cubicBezTo>
                    <a:pt x="27" y="6"/>
                    <a:pt x="27" y="6"/>
                    <a:pt x="27" y="6"/>
                  </a:cubicBezTo>
                  <a:cubicBezTo>
                    <a:pt x="27" y="6"/>
                    <a:pt x="26" y="10"/>
                    <a:pt x="24" y="12"/>
                  </a:cubicBezTo>
                  <a:cubicBezTo>
                    <a:pt x="5" y="38"/>
                    <a:pt x="5" y="38"/>
                    <a:pt x="5" y="38"/>
                  </a:cubicBezTo>
                  <a:cubicBezTo>
                    <a:pt x="0" y="38"/>
                    <a:pt x="0" y="38"/>
                    <a:pt x="0" y="38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0" name="Freeform 105"/>
            <p:cNvSpPr>
              <a:spLocks/>
            </p:cNvSpPr>
            <p:nvPr userDrawn="1"/>
          </p:nvSpPr>
          <p:spPr bwMode="auto">
            <a:xfrm>
              <a:off x="1423988" y="987425"/>
              <a:ext cx="84137" cy="127000"/>
            </a:xfrm>
            <a:custGeom>
              <a:avLst/>
              <a:gdLst>
                <a:gd name="T0" fmla="*/ 0 w 26"/>
                <a:gd name="T1" fmla="*/ 36 h 39"/>
                <a:gd name="T2" fmla="*/ 3 w 26"/>
                <a:gd name="T3" fmla="*/ 32 h 39"/>
                <a:gd name="T4" fmla="*/ 12 w 26"/>
                <a:gd name="T5" fmla="*/ 35 h 39"/>
                <a:gd name="T6" fmla="*/ 21 w 26"/>
                <a:gd name="T7" fmla="*/ 28 h 39"/>
                <a:gd name="T8" fmla="*/ 11 w 26"/>
                <a:gd name="T9" fmla="*/ 21 h 39"/>
                <a:gd name="T10" fmla="*/ 7 w 26"/>
                <a:gd name="T11" fmla="*/ 21 h 39"/>
                <a:gd name="T12" fmla="*/ 7 w 26"/>
                <a:gd name="T13" fmla="*/ 17 h 39"/>
                <a:gd name="T14" fmla="*/ 10 w 26"/>
                <a:gd name="T15" fmla="*/ 17 h 39"/>
                <a:gd name="T16" fmla="*/ 19 w 26"/>
                <a:gd name="T17" fmla="*/ 11 h 39"/>
                <a:gd name="T18" fmla="*/ 12 w 26"/>
                <a:gd name="T19" fmla="*/ 5 h 39"/>
                <a:gd name="T20" fmla="*/ 4 w 26"/>
                <a:gd name="T21" fmla="*/ 8 h 39"/>
                <a:gd name="T22" fmla="*/ 2 w 26"/>
                <a:gd name="T23" fmla="*/ 4 h 39"/>
                <a:gd name="T24" fmla="*/ 12 w 26"/>
                <a:gd name="T25" fmla="*/ 0 h 39"/>
                <a:gd name="T26" fmla="*/ 25 w 26"/>
                <a:gd name="T27" fmla="*/ 11 h 39"/>
                <a:gd name="T28" fmla="*/ 18 w 26"/>
                <a:gd name="T29" fmla="*/ 19 h 39"/>
                <a:gd name="T30" fmla="*/ 18 w 26"/>
                <a:gd name="T31" fmla="*/ 19 h 39"/>
                <a:gd name="T32" fmla="*/ 26 w 26"/>
                <a:gd name="T33" fmla="*/ 28 h 39"/>
                <a:gd name="T34" fmla="*/ 12 w 26"/>
                <a:gd name="T35" fmla="*/ 39 h 39"/>
                <a:gd name="T36" fmla="*/ 0 w 26"/>
                <a:gd name="T37" fmla="*/ 36 h 39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26" h="39">
                  <a:moveTo>
                    <a:pt x="0" y="36"/>
                  </a:moveTo>
                  <a:cubicBezTo>
                    <a:pt x="3" y="32"/>
                    <a:pt x="3" y="32"/>
                    <a:pt x="3" y="32"/>
                  </a:cubicBezTo>
                  <a:cubicBezTo>
                    <a:pt x="5" y="34"/>
                    <a:pt x="7" y="35"/>
                    <a:pt x="12" y="35"/>
                  </a:cubicBezTo>
                  <a:cubicBezTo>
                    <a:pt x="17" y="35"/>
                    <a:pt x="21" y="33"/>
                    <a:pt x="21" y="28"/>
                  </a:cubicBezTo>
                  <a:cubicBezTo>
                    <a:pt x="21" y="24"/>
                    <a:pt x="17" y="21"/>
                    <a:pt x="11" y="21"/>
                  </a:cubicBezTo>
                  <a:cubicBezTo>
                    <a:pt x="7" y="21"/>
                    <a:pt x="7" y="21"/>
                    <a:pt x="7" y="21"/>
                  </a:cubicBezTo>
                  <a:cubicBezTo>
                    <a:pt x="7" y="17"/>
                    <a:pt x="7" y="17"/>
                    <a:pt x="7" y="17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16" y="17"/>
                    <a:pt x="19" y="15"/>
                    <a:pt x="19" y="11"/>
                  </a:cubicBezTo>
                  <a:cubicBezTo>
                    <a:pt x="19" y="8"/>
                    <a:pt x="16" y="5"/>
                    <a:pt x="12" y="5"/>
                  </a:cubicBezTo>
                  <a:cubicBezTo>
                    <a:pt x="9" y="5"/>
                    <a:pt x="6" y="6"/>
                    <a:pt x="4" y="8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5" y="2"/>
                    <a:pt x="7" y="0"/>
                    <a:pt x="12" y="0"/>
                  </a:cubicBezTo>
                  <a:cubicBezTo>
                    <a:pt x="19" y="0"/>
                    <a:pt x="25" y="4"/>
                    <a:pt x="25" y="11"/>
                  </a:cubicBezTo>
                  <a:cubicBezTo>
                    <a:pt x="25" y="15"/>
                    <a:pt x="22" y="18"/>
                    <a:pt x="18" y="19"/>
                  </a:cubicBezTo>
                  <a:cubicBezTo>
                    <a:pt x="18" y="19"/>
                    <a:pt x="18" y="19"/>
                    <a:pt x="18" y="19"/>
                  </a:cubicBezTo>
                  <a:cubicBezTo>
                    <a:pt x="22" y="20"/>
                    <a:pt x="26" y="23"/>
                    <a:pt x="26" y="28"/>
                  </a:cubicBezTo>
                  <a:cubicBezTo>
                    <a:pt x="26" y="36"/>
                    <a:pt x="20" y="39"/>
                    <a:pt x="12" y="39"/>
                  </a:cubicBezTo>
                  <a:cubicBezTo>
                    <a:pt x="6" y="39"/>
                    <a:pt x="2" y="38"/>
                    <a:pt x="0" y="36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1" name="Freeform 106"/>
            <p:cNvSpPr>
              <a:spLocks noEditPoints="1"/>
            </p:cNvSpPr>
            <p:nvPr userDrawn="1"/>
          </p:nvSpPr>
          <p:spPr bwMode="auto">
            <a:xfrm>
              <a:off x="1520825" y="990600"/>
              <a:ext cx="115888" cy="123825"/>
            </a:xfrm>
            <a:custGeom>
              <a:avLst/>
              <a:gdLst>
                <a:gd name="T0" fmla="*/ 16 w 36"/>
                <a:gd name="T1" fmla="*/ 0 h 38"/>
                <a:gd name="T2" fmla="*/ 21 w 36"/>
                <a:gd name="T3" fmla="*/ 0 h 38"/>
                <a:gd name="T4" fmla="*/ 36 w 36"/>
                <a:gd name="T5" fmla="*/ 38 h 38"/>
                <a:gd name="T6" fmla="*/ 30 w 36"/>
                <a:gd name="T7" fmla="*/ 38 h 38"/>
                <a:gd name="T8" fmla="*/ 27 w 36"/>
                <a:gd name="T9" fmla="*/ 29 h 38"/>
                <a:gd name="T10" fmla="*/ 9 w 36"/>
                <a:gd name="T11" fmla="*/ 29 h 38"/>
                <a:gd name="T12" fmla="*/ 6 w 36"/>
                <a:gd name="T13" fmla="*/ 38 h 38"/>
                <a:gd name="T14" fmla="*/ 0 w 36"/>
                <a:gd name="T15" fmla="*/ 38 h 38"/>
                <a:gd name="T16" fmla="*/ 16 w 36"/>
                <a:gd name="T17" fmla="*/ 0 h 38"/>
                <a:gd name="T18" fmla="*/ 25 w 36"/>
                <a:gd name="T19" fmla="*/ 25 h 38"/>
                <a:gd name="T20" fmla="*/ 20 w 36"/>
                <a:gd name="T21" fmla="*/ 12 h 38"/>
                <a:gd name="T22" fmla="*/ 18 w 36"/>
                <a:gd name="T23" fmla="*/ 5 h 38"/>
                <a:gd name="T24" fmla="*/ 18 w 36"/>
                <a:gd name="T25" fmla="*/ 5 h 38"/>
                <a:gd name="T26" fmla="*/ 16 w 36"/>
                <a:gd name="T27" fmla="*/ 12 h 38"/>
                <a:gd name="T28" fmla="*/ 11 w 36"/>
                <a:gd name="T29" fmla="*/ 25 h 38"/>
                <a:gd name="T30" fmla="*/ 25 w 36"/>
                <a:gd name="T31" fmla="*/ 25 h 38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6" h="38">
                  <a:moveTo>
                    <a:pt x="16" y="0"/>
                  </a:moveTo>
                  <a:cubicBezTo>
                    <a:pt x="21" y="0"/>
                    <a:pt x="21" y="0"/>
                    <a:pt x="21" y="0"/>
                  </a:cubicBezTo>
                  <a:cubicBezTo>
                    <a:pt x="36" y="38"/>
                    <a:pt x="36" y="38"/>
                    <a:pt x="36" y="38"/>
                  </a:cubicBezTo>
                  <a:cubicBezTo>
                    <a:pt x="30" y="38"/>
                    <a:pt x="30" y="38"/>
                    <a:pt x="30" y="38"/>
                  </a:cubicBezTo>
                  <a:cubicBezTo>
                    <a:pt x="27" y="29"/>
                    <a:pt x="27" y="29"/>
                    <a:pt x="27" y="29"/>
                  </a:cubicBezTo>
                  <a:cubicBezTo>
                    <a:pt x="9" y="29"/>
                    <a:pt x="9" y="29"/>
                    <a:pt x="9" y="29"/>
                  </a:cubicBezTo>
                  <a:cubicBezTo>
                    <a:pt x="6" y="38"/>
                    <a:pt x="6" y="38"/>
                    <a:pt x="6" y="38"/>
                  </a:cubicBezTo>
                  <a:cubicBezTo>
                    <a:pt x="0" y="38"/>
                    <a:pt x="0" y="38"/>
                    <a:pt x="0" y="38"/>
                  </a:cubicBezTo>
                  <a:lnTo>
                    <a:pt x="16" y="0"/>
                  </a:lnTo>
                  <a:close/>
                  <a:moveTo>
                    <a:pt x="25" y="25"/>
                  </a:moveTo>
                  <a:cubicBezTo>
                    <a:pt x="20" y="12"/>
                    <a:pt x="20" y="12"/>
                    <a:pt x="20" y="12"/>
                  </a:cubicBezTo>
                  <a:cubicBezTo>
                    <a:pt x="19" y="9"/>
                    <a:pt x="18" y="5"/>
                    <a:pt x="18" y="5"/>
                  </a:cubicBezTo>
                  <a:cubicBezTo>
                    <a:pt x="18" y="5"/>
                    <a:pt x="18" y="5"/>
                    <a:pt x="18" y="5"/>
                  </a:cubicBezTo>
                  <a:cubicBezTo>
                    <a:pt x="18" y="5"/>
                    <a:pt x="17" y="9"/>
                    <a:pt x="16" y="12"/>
                  </a:cubicBezTo>
                  <a:cubicBezTo>
                    <a:pt x="11" y="25"/>
                    <a:pt x="11" y="25"/>
                    <a:pt x="11" y="25"/>
                  </a:cubicBezTo>
                  <a:lnTo>
                    <a:pt x="25" y="25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2" name="Freeform 107"/>
            <p:cNvSpPr>
              <a:spLocks/>
            </p:cNvSpPr>
            <p:nvPr userDrawn="1"/>
          </p:nvSpPr>
          <p:spPr bwMode="auto">
            <a:xfrm>
              <a:off x="1660525" y="990600"/>
              <a:ext cx="112713" cy="155575"/>
            </a:xfrm>
            <a:custGeom>
              <a:avLst/>
              <a:gdLst>
                <a:gd name="T0" fmla="*/ 59 w 71"/>
                <a:gd name="T1" fmla="*/ 78 h 98"/>
                <a:gd name="T2" fmla="*/ 0 w 71"/>
                <a:gd name="T3" fmla="*/ 78 h 98"/>
                <a:gd name="T4" fmla="*/ 0 w 71"/>
                <a:gd name="T5" fmla="*/ 0 h 98"/>
                <a:gd name="T6" fmla="*/ 10 w 71"/>
                <a:gd name="T7" fmla="*/ 0 h 98"/>
                <a:gd name="T8" fmla="*/ 10 w 71"/>
                <a:gd name="T9" fmla="*/ 68 h 98"/>
                <a:gd name="T10" fmla="*/ 50 w 71"/>
                <a:gd name="T11" fmla="*/ 68 h 98"/>
                <a:gd name="T12" fmla="*/ 50 w 71"/>
                <a:gd name="T13" fmla="*/ 0 h 98"/>
                <a:gd name="T14" fmla="*/ 63 w 71"/>
                <a:gd name="T15" fmla="*/ 0 h 98"/>
                <a:gd name="T16" fmla="*/ 63 w 71"/>
                <a:gd name="T17" fmla="*/ 68 h 98"/>
                <a:gd name="T18" fmla="*/ 71 w 71"/>
                <a:gd name="T19" fmla="*/ 68 h 98"/>
                <a:gd name="T20" fmla="*/ 67 w 71"/>
                <a:gd name="T21" fmla="*/ 98 h 98"/>
                <a:gd name="T22" fmla="*/ 59 w 71"/>
                <a:gd name="T23" fmla="*/ 98 h 98"/>
                <a:gd name="T24" fmla="*/ 59 w 71"/>
                <a:gd name="T25" fmla="*/ 78 h 9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71" h="98">
                  <a:moveTo>
                    <a:pt x="59" y="78"/>
                  </a:moveTo>
                  <a:lnTo>
                    <a:pt x="0" y="78"/>
                  </a:lnTo>
                  <a:lnTo>
                    <a:pt x="0" y="0"/>
                  </a:lnTo>
                  <a:lnTo>
                    <a:pt x="10" y="0"/>
                  </a:lnTo>
                  <a:lnTo>
                    <a:pt x="10" y="68"/>
                  </a:lnTo>
                  <a:lnTo>
                    <a:pt x="50" y="68"/>
                  </a:lnTo>
                  <a:lnTo>
                    <a:pt x="50" y="0"/>
                  </a:lnTo>
                  <a:lnTo>
                    <a:pt x="63" y="0"/>
                  </a:lnTo>
                  <a:lnTo>
                    <a:pt x="63" y="68"/>
                  </a:lnTo>
                  <a:lnTo>
                    <a:pt x="71" y="68"/>
                  </a:lnTo>
                  <a:lnTo>
                    <a:pt x="67" y="98"/>
                  </a:lnTo>
                  <a:lnTo>
                    <a:pt x="59" y="98"/>
                  </a:lnTo>
                  <a:lnTo>
                    <a:pt x="59" y="78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3" name="Freeform 108"/>
            <p:cNvSpPr>
              <a:spLocks/>
            </p:cNvSpPr>
            <p:nvPr userDrawn="1"/>
          </p:nvSpPr>
          <p:spPr bwMode="auto">
            <a:xfrm>
              <a:off x="1798638" y="990600"/>
              <a:ext cx="100012" cy="123825"/>
            </a:xfrm>
            <a:custGeom>
              <a:avLst/>
              <a:gdLst>
                <a:gd name="T0" fmla="*/ 0 w 31"/>
                <a:gd name="T1" fmla="*/ 0 h 38"/>
                <a:gd name="T2" fmla="*/ 5 w 31"/>
                <a:gd name="T3" fmla="*/ 0 h 38"/>
                <a:gd name="T4" fmla="*/ 5 w 31"/>
                <a:gd name="T5" fmla="*/ 25 h 38"/>
                <a:gd name="T6" fmla="*/ 4 w 31"/>
                <a:gd name="T7" fmla="*/ 31 h 38"/>
                <a:gd name="T8" fmla="*/ 4 w 31"/>
                <a:gd name="T9" fmla="*/ 31 h 38"/>
                <a:gd name="T10" fmla="*/ 8 w 31"/>
                <a:gd name="T11" fmla="*/ 25 h 38"/>
                <a:gd name="T12" fmla="*/ 26 w 31"/>
                <a:gd name="T13" fmla="*/ 0 h 38"/>
                <a:gd name="T14" fmla="*/ 31 w 31"/>
                <a:gd name="T15" fmla="*/ 0 h 38"/>
                <a:gd name="T16" fmla="*/ 31 w 31"/>
                <a:gd name="T17" fmla="*/ 38 h 38"/>
                <a:gd name="T18" fmla="*/ 26 w 31"/>
                <a:gd name="T19" fmla="*/ 38 h 38"/>
                <a:gd name="T20" fmla="*/ 26 w 31"/>
                <a:gd name="T21" fmla="*/ 11 h 38"/>
                <a:gd name="T22" fmla="*/ 26 w 31"/>
                <a:gd name="T23" fmla="*/ 6 h 38"/>
                <a:gd name="T24" fmla="*/ 26 w 31"/>
                <a:gd name="T25" fmla="*/ 6 h 38"/>
                <a:gd name="T26" fmla="*/ 23 w 31"/>
                <a:gd name="T27" fmla="*/ 12 h 38"/>
                <a:gd name="T28" fmla="*/ 5 w 31"/>
                <a:gd name="T29" fmla="*/ 38 h 38"/>
                <a:gd name="T30" fmla="*/ 0 w 31"/>
                <a:gd name="T31" fmla="*/ 38 h 38"/>
                <a:gd name="T32" fmla="*/ 0 w 31"/>
                <a:gd name="T33" fmla="*/ 0 h 3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1" h="38">
                  <a:moveTo>
                    <a:pt x="0" y="0"/>
                  </a:moveTo>
                  <a:cubicBezTo>
                    <a:pt x="5" y="0"/>
                    <a:pt x="5" y="0"/>
                    <a:pt x="5" y="0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5" y="28"/>
                    <a:pt x="4" y="31"/>
                    <a:pt x="4" y="31"/>
                  </a:cubicBezTo>
                  <a:cubicBezTo>
                    <a:pt x="4" y="31"/>
                    <a:pt x="4" y="31"/>
                    <a:pt x="4" y="31"/>
                  </a:cubicBezTo>
                  <a:cubicBezTo>
                    <a:pt x="4" y="31"/>
                    <a:pt x="6" y="28"/>
                    <a:pt x="8" y="25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31" y="38"/>
                    <a:pt x="31" y="38"/>
                    <a:pt x="31" y="38"/>
                  </a:cubicBezTo>
                  <a:cubicBezTo>
                    <a:pt x="26" y="38"/>
                    <a:pt x="26" y="38"/>
                    <a:pt x="26" y="38"/>
                  </a:cubicBezTo>
                  <a:cubicBezTo>
                    <a:pt x="26" y="11"/>
                    <a:pt x="26" y="11"/>
                    <a:pt x="26" y="11"/>
                  </a:cubicBezTo>
                  <a:cubicBezTo>
                    <a:pt x="26" y="9"/>
                    <a:pt x="26" y="6"/>
                    <a:pt x="26" y="6"/>
                  </a:cubicBezTo>
                  <a:cubicBezTo>
                    <a:pt x="26" y="6"/>
                    <a:pt x="26" y="6"/>
                    <a:pt x="26" y="6"/>
                  </a:cubicBezTo>
                  <a:cubicBezTo>
                    <a:pt x="26" y="6"/>
                    <a:pt x="25" y="10"/>
                    <a:pt x="23" y="12"/>
                  </a:cubicBezTo>
                  <a:cubicBezTo>
                    <a:pt x="5" y="38"/>
                    <a:pt x="5" y="38"/>
                    <a:pt x="5" y="38"/>
                  </a:cubicBezTo>
                  <a:cubicBezTo>
                    <a:pt x="0" y="38"/>
                    <a:pt x="0" y="38"/>
                    <a:pt x="0" y="38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4" name="Freeform 109"/>
            <p:cNvSpPr>
              <a:spLocks/>
            </p:cNvSpPr>
            <p:nvPr userDrawn="1"/>
          </p:nvSpPr>
          <p:spPr bwMode="auto">
            <a:xfrm>
              <a:off x="1935163" y="990600"/>
              <a:ext cx="103187" cy="123825"/>
            </a:xfrm>
            <a:custGeom>
              <a:avLst/>
              <a:gdLst>
                <a:gd name="T0" fmla="*/ 0 w 32"/>
                <a:gd name="T1" fmla="*/ 0 h 38"/>
                <a:gd name="T2" fmla="*/ 5 w 32"/>
                <a:gd name="T3" fmla="*/ 0 h 38"/>
                <a:gd name="T4" fmla="*/ 5 w 32"/>
                <a:gd name="T5" fmla="*/ 25 h 38"/>
                <a:gd name="T6" fmla="*/ 5 w 32"/>
                <a:gd name="T7" fmla="*/ 31 h 38"/>
                <a:gd name="T8" fmla="*/ 5 w 32"/>
                <a:gd name="T9" fmla="*/ 31 h 38"/>
                <a:gd name="T10" fmla="*/ 9 w 32"/>
                <a:gd name="T11" fmla="*/ 25 h 38"/>
                <a:gd name="T12" fmla="*/ 26 w 32"/>
                <a:gd name="T13" fmla="*/ 0 h 38"/>
                <a:gd name="T14" fmla="*/ 32 w 32"/>
                <a:gd name="T15" fmla="*/ 0 h 38"/>
                <a:gd name="T16" fmla="*/ 32 w 32"/>
                <a:gd name="T17" fmla="*/ 38 h 38"/>
                <a:gd name="T18" fmla="*/ 27 w 32"/>
                <a:gd name="T19" fmla="*/ 38 h 38"/>
                <a:gd name="T20" fmla="*/ 27 w 32"/>
                <a:gd name="T21" fmla="*/ 11 h 38"/>
                <a:gd name="T22" fmla="*/ 27 w 32"/>
                <a:gd name="T23" fmla="*/ 6 h 38"/>
                <a:gd name="T24" fmla="*/ 27 w 32"/>
                <a:gd name="T25" fmla="*/ 6 h 38"/>
                <a:gd name="T26" fmla="*/ 24 w 32"/>
                <a:gd name="T27" fmla="*/ 12 h 38"/>
                <a:gd name="T28" fmla="*/ 5 w 32"/>
                <a:gd name="T29" fmla="*/ 38 h 38"/>
                <a:gd name="T30" fmla="*/ 0 w 32"/>
                <a:gd name="T31" fmla="*/ 38 h 38"/>
                <a:gd name="T32" fmla="*/ 0 w 32"/>
                <a:gd name="T33" fmla="*/ 0 h 3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2" h="38">
                  <a:moveTo>
                    <a:pt x="0" y="0"/>
                  </a:moveTo>
                  <a:cubicBezTo>
                    <a:pt x="5" y="0"/>
                    <a:pt x="5" y="0"/>
                    <a:pt x="5" y="0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5" y="28"/>
                    <a:pt x="5" y="31"/>
                    <a:pt x="5" y="31"/>
                  </a:cubicBezTo>
                  <a:cubicBezTo>
                    <a:pt x="5" y="31"/>
                    <a:pt x="5" y="31"/>
                    <a:pt x="5" y="31"/>
                  </a:cubicBezTo>
                  <a:cubicBezTo>
                    <a:pt x="5" y="31"/>
                    <a:pt x="7" y="28"/>
                    <a:pt x="9" y="25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32" y="38"/>
                    <a:pt x="32" y="38"/>
                    <a:pt x="32" y="38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7" y="11"/>
                    <a:pt x="27" y="11"/>
                    <a:pt x="27" y="11"/>
                  </a:cubicBezTo>
                  <a:cubicBezTo>
                    <a:pt x="27" y="9"/>
                    <a:pt x="27" y="6"/>
                    <a:pt x="27" y="6"/>
                  </a:cubicBezTo>
                  <a:cubicBezTo>
                    <a:pt x="27" y="6"/>
                    <a:pt x="27" y="6"/>
                    <a:pt x="27" y="6"/>
                  </a:cubicBezTo>
                  <a:cubicBezTo>
                    <a:pt x="27" y="6"/>
                    <a:pt x="25" y="10"/>
                    <a:pt x="24" y="12"/>
                  </a:cubicBezTo>
                  <a:cubicBezTo>
                    <a:pt x="5" y="38"/>
                    <a:pt x="5" y="38"/>
                    <a:pt x="5" y="38"/>
                  </a:cubicBezTo>
                  <a:cubicBezTo>
                    <a:pt x="0" y="38"/>
                    <a:pt x="0" y="38"/>
                    <a:pt x="0" y="38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5" name="Freeform 110"/>
            <p:cNvSpPr>
              <a:spLocks/>
            </p:cNvSpPr>
            <p:nvPr userDrawn="1"/>
          </p:nvSpPr>
          <p:spPr bwMode="auto">
            <a:xfrm>
              <a:off x="2122488" y="987425"/>
              <a:ext cx="103187" cy="127000"/>
            </a:xfrm>
            <a:custGeom>
              <a:avLst/>
              <a:gdLst>
                <a:gd name="T0" fmla="*/ 0 w 32"/>
                <a:gd name="T1" fmla="*/ 36 h 39"/>
                <a:gd name="T2" fmla="*/ 3 w 32"/>
                <a:gd name="T3" fmla="*/ 32 h 39"/>
                <a:gd name="T4" fmla="*/ 12 w 32"/>
                <a:gd name="T5" fmla="*/ 35 h 39"/>
                <a:gd name="T6" fmla="*/ 26 w 32"/>
                <a:gd name="T7" fmla="*/ 22 h 39"/>
                <a:gd name="T8" fmla="*/ 5 w 32"/>
                <a:gd name="T9" fmla="*/ 22 h 39"/>
                <a:gd name="T10" fmla="*/ 5 w 32"/>
                <a:gd name="T11" fmla="*/ 17 h 39"/>
                <a:gd name="T12" fmla="*/ 26 w 32"/>
                <a:gd name="T13" fmla="*/ 17 h 39"/>
                <a:gd name="T14" fmla="*/ 12 w 32"/>
                <a:gd name="T15" fmla="*/ 5 h 39"/>
                <a:gd name="T16" fmla="*/ 4 w 32"/>
                <a:gd name="T17" fmla="*/ 8 h 39"/>
                <a:gd name="T18" fmla="*/ 1 w 32"/>
                <a:gd name="T19" fmla="*/ 3 h 39"/>
                <a:gd name="T20" fmla="*/ 12 w 32"/>
                <a:gd name="T21" fmla="*/ 0 h 39"/>
                <a:gd name="T22" fmla="*/ 32 w 32"/>
                <a:gd name="T23" fmla="*/ 20 h 39"/>
                <a:gd name="T24" fmla="*/ 12 w 32"/>
                <a:gd name="T25" fmla="*/ 39 h 39"/>
                <a:gd name="T26" fmla="*/ 0 w 32"/>
                <a:gd name="T27" fmla="*/ 36 h 39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32" h="39">
                  <a:moveTo>
                    <a:pt x="0" y="36"/>
                  </a:moveTo>
                  <a:cubicBezTo>
                    <a:pt x="3" y="32"/>
                    <a:pt x="3" y="32"/>
                    <a:pt x="3" y="32"/>
                  </a:cubicBezTo>
                  <a:cubicBezTo>
                    <a:pt x="5" y="33"/>
                    <a:pt x="8" y="35"/>
                    <a:pt x="12" y="35"/>
                  </a:cubicBezTo>
                  <a:cubicBezTo>
                    <a:pt x="21" y="35"/>
                    <a:pt x="26" y="29"/>
                    <a:pt x="26" y="22"/>
                  </a:cubicBezTo>
                  <a:cubicBezTo>
                    <a:pt x="5" y="22"/>
                    <a:pt x="5" y="22"/>
                    <a:pt x="5" y="22"/>
                  </a:cubicBezTo>
                  <a:cubicBezTo>
                    <a:pt x="5" y="17"/>
                    <a:pt x="5" y="17"/>
                    <a:pt x="5" y="17"/>
                  </a:cubicBezTo>
                  <a:cubicBezTo>
                    <a:pt x="26" y="17"/>
                    <a:pt x="26" y="17"/>
                    <a:pt x="26" y="17"/>
                  </a:cubicBezTo>
                  <a:cubicBezTo>
                    <a:pt x="25" y="10"/>
                    <a:pt x="20" y="5"/>
                    <a:pt x="12" y="5"/>
                  </a:cubicBezTo>
                  <a:cubicBezTo>
                    <a:pt x="9" y="5"/>
                    <a:pt x="6" y="6"/>
                    <a:pt x="4" y="8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4" y="2"/>
                    <a:pt x="7" y="0"/>
                    <a:pt x="12" y="0"/>
                  </a:cubicBezTo>
                  <a:cubicBezTo>
                    <a:pt x="25" y="0"/>
                    <a:pt x="32" y="10"/>
                    <a:pt x="32" y="20"/>
                  </a:cubicBezTo>
                  <a:cubicBezTo>
                    <a:pt x="32" y="30"/>
                    <a:pt x="25" y="39"/>
                    <a:pt x="12" y="39"/>
                  </a:cubicBezTo>
                  <a:cubicBezTo>
                    <a:pt x="7" y="39"/>
                    <a:pt x="2" y="37"/>
                    <a:pt x="0" y="36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6" name="Freeform 111"/>
            <p:cNvSpPr>
              <a:spLocks noEditPoints="1"/>
            </p:cNvSpPr>
            <p:nvPr userDrawn="1"/>
          </p:nvSpPr>
          <p:spPr bwMode="auto">
            <a:xfrm>
              <a:off x="2244725" y="990600"/>
              <a:ext cx="133350" cy="123825"/>
            </a:xfrm>
            <a:custGeom>
              <a:avLst/>
              <a:gdLst>
                <a:gd name="T0" fmla="*/ 18 w 41"/>
                <a:gd name="T1" fmla="*/ 35 h 38"/>
                <a:gd name="T2" fmla="*/ 0 w 41"/>
                <a:gd name="T3" fmla="*/ 19 h 38"/>
                <a:gd name="T4" fmla="*/ 18 w 41"/>
                <a:gd name="T5" fmla="*/ 3 h 38"/>
                <a:gd name="T6" fmla="*/ 18 w 41"/>
                <a:gd name="T7" fmla="*/ 0 h 38"/>
                <a:gd name="T8" fmla="*/ 23 w 41"/>
                <a:gd name="T9" fmla="*/ 0 h 38"/>
                <a:gd name="T10" fmla="*/ 23 w 41"/>
                <a:gd name="T11" fmla="*/ 3 h 38"/>
                <a:gd name="T12" fmla="*/ 41 w 41"/>
                <a:gd name="T13" fmla="*/ 19 h 38"/>
                <a:gd name="T14" fmla="*/ 23 w 41"/>
                <a:gd name="T15" fmla="*/ 35 h 38"/>
                <a:gd name="T16" fmla="*/ 23 w 41"/>
                <a:gd name="T17" fmla="*/ 38 h 38"/>
                <a:gd name="T18" fmla="*/ 18 w 41"/>
                <a:gd name="T19" fmla="*/ 38 h 38"/>
                <a:gd name="T20" fmla="*/ 18 w 41"/>
                <a:gd name="T21" fmla="*/ 35 h 38"/>
                <a:gd name="T22" fmla="*/ 18 w 41"/>
                <a:gd name="T23" fmla="*/ 7 h 38"/>
                <a:gd name="T24" fmla="*/ 5 w 41"/>
                <a:gd name="T25" fmla="*/ 19 h 38"/>
                <a:gd name="T26" fmla="*/ 18 w 41"/>
                <a:gd name="T27" fmla="*/ 31 h 38"/>
                <a:gd name="T28" fmla="*/ 18 w 41"/>
                <a:gd name="T29" fmla="*/ 7 h 38"/>
                <a:gd name="T30" fmla="*/ 35 w 41"/>
                <a:gd name="T31" fmla="*/ 19 h 38"/>
                <a:gd name="T32" fmla="*/ 23 w 41"/>
                <a:gd name="T33" fmla="*/ 7 h 38"/>
                <a:gd name="T34" fmla="*/ 23 w 41"/>
                <a:gd name="T35" fmla="*/ 31 h 38"/>
                <a:gd name="T36" fmla="*/ 35 w 41"/>
                <a:gd name="T37" fmla="*/ 19 h 3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41" h="38">
                  <a:moveTo>
                    <a:pt x="18" y="35"/>
                  </a:moveTo>
                  <a:cubicBezTo>
                    <a:pt x="7" y="35"/>
                    <a:pt x="0" y="28"/>
                    <a:pt x="0" y="19"/>
                  </a:cubicBezTo>
                  <a:cubicBezTo>
                    <a:pt x="0" y="10"/>
                    <a:pt x="7" y="3"/>
                    <a:pt x="18" y="3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3"/>
                    <a:pt x="23" y="3"/>
                    <a:pt x="23" y="3"/>
                  </a:cubicBezTo>
                  <a:cubicBezTo>
                    <a:pt x="34" y="3"/>
                    <a:pt x="41" y="10"/>
                    <a:pt x="41" y="19"/>
                  </a:cubicBezTo>
                  <a:cubicBezTo>
                    <a:pt x="41" y="28"/>
                    <a:pt x="34" y="35"/>
                    <a:pt x="23" y="35"/>
                  </a:cubicBezTo>
                  <a:cubicBezTo>
                    <a:pt x="23" y="38"/>
                    <a:pt x="23" y="38"/>
                    <a:pt x="23" y="38"/>
                  </a:cubicBezTo>
                  <a:cubicBezTo>
                    <a:pt x="18" y="38"/>
                    <a:pt x="18" y="38"/>
                    <a:pt x="18" y="38"/>
                  </a:cubicBezTo>
                  <a:lnTo>
                    <a:pt x="18" y="35"/>
                  </a:lnTo>
                  <a:close/>
                  <a:moveTo>
                    <a:pt x="18" y="7"/>
                  </a:moveTo>
                  <a:cubicBezTo>
                    <a:pt x="11" y="8"/>
                    <a:pt x="5" y="12"/>
                    <a:pt x="5" y="19"/>
                  </a:cubicBezTo>
                  <a:cubicBezTo>
                    <a:pt x="5" y="26"/>
                    <a:pt x="10" y="30"/>
                    <a:pt x="18" y="31"/>
                  </a:cubicBezTo>
                  <a:lnTo>
                    <a:pt x="18" y="7"/>
                  </a:lnTo>
                  <a:close/>
                  <a:moveTo>
                    <a:pt x="35" y="19"/>
                  </a:moveTo>
                  <a:cubicBezTo>
                    <a:pt x="35" y="12"/>
                    <a:pt x="30" y="8"/>
                    <a:pt x="23" y="7"/>
                  </a:cubicBezTo>
                  <a:cubicBezTo>
                    <a:pt x="23" y="31"/>
                    <a:pt x="23" y="31"/>
                    <a:pt x="23" y="31"/>
                  </a:cubicBezTo>
                  <a:cubicBezTo>
                    <a:pt x="30" y="30"/>
                    <a:pt x="35" y="26"/>
                    <a:pt x="35" y="19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7" name="Freeform 112"/>
            <p:cNvSpPr>
              <a:spLocks noEditPoints="1"/>
            </p:cNvSpPr>
            <p:nvPr userDrawn="1"/>
          </p:nvSpPr>
          <p:spPr bwMode="auto">
            <a:xfrm>
              <a:off x="2397125" y="990600"/>
              <a:ext cx="133350" cy="123825"/>
            </a:xfrm>
            <a:custGeom>
              <a:avLst/>
              <a:gdLst>
                <a:gd name="T0" fmla="*/ 17 w 41"/>
                <a:gd name="T1" fmla="*/ 35 h 38"/>
                <a:gd name="T2" fmla="*/ 0 w 41"/>
                <a:gd name="T3" fmla="*/ 19 h 38"/>
                <a:gd name="T4" fmla="*/ 17 w 41"/>
                <a:gd name="T5" fmla="*/ 3 h 38"/>
                <a:gd name="T6" fmla="*/ 17 w 41"/>
                <a:gd name="T7" fmla="*/ 0 h 38"/>
                <a:gd name="T8" fmla="*/ 23 w 41"/>
                <a:gd name="T9" fmla="*/ 0 h 38"/>
                <a:gd name="T10" fmla="*/ 23 w 41"/>
                <a:gd name="T11" fmla="*/ 3 h 38"/>
                <a:gd name="T12" fmla="*/ 41 w 41"/>
                <a:gd name="T13" fmla="*/ 19 h 38"/>
                <a:gd name="T14" fmla="*/ 23 w 41"/>
                <a:gd name="T15" fmla="*/ 35 h 38"/>
                <a:gd name="T16" fmla="*/ 23 w 41"/>
                <a:gd name="T17" fmla="*/ 38 h 38"/>
                <a:gd name="T18" fmla="*/ 17 w 41"/>
                <a:gd name="T19" fmla="*/ 38 h 38"/>
                <a:gd name="T20" fmla="*/ 17 w 41"/>
                <a:gd name="T21" fmla="*/ 35 h 38"/>
                <a:gd name="T22" fmla="*/ 18 w 41"/>
                <a:gd name="T23" fmla="*/ 7 h 38"/>
                <a:gd name="T24" fmla="*/ 5 w 41"/>
                <a:gd name="T25" fmla="*/ 19 h 38"/>
                <a:gd name="T26" fmla="*/ 18 w 41"/>
                <a:gd name="T27" fmla="*/ 31 h 38"/>
                <a:gd name="T28" fmla="*/ 18 w 41"/>
                <a:gd name="T29" fmla="*/ 7 h 38"/>
                <a:gd name="T30" fmla="*/ 35 w 41"/>
                <a:gd name="T31" fmla="*/ 19 h 38"/>
                <a:gd name="T32" fmla="*/ 23 w 41"/>
                <a:gd name="T33" fmla="*/ 7 h 38"/>
                <a:gd name="T34" fmla="*/ 23 w 41"/>
                <a:gd name="T35" fmla="*/ 31 h 38"/>
                <a:gd name="T36" fmla="*/ 35 w 41"/>
                <a:gd name="T37" fmla="*/ 19 h 3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41" h="38">
                  <a:moveTo>
                    <a:pt x="17" y="35"/>
                  </a:moveTo>
                  <a:cubicBezTo>
                    <a:pt x="7" y="35"/>
                    <a:pt x="0" y="28"/>
                    <a:pt x="0" y="19"/>
                  </a:cubicBezTo>
                  <a:cubicBezTo>
                    <a:pt x="0" y="10"/>
                    <a:pt x="7" y="3"/>
                    <a:pt x="17" y="3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3"/>
                    <a:pt x="23" y="3"/>
                    <a:pt x="23" y="3"/>
                  </a:cubicBezTo>
                  <a:cubicBezTo>
                    <a:pt x="34" y="3"/>
                    <a:pt x="41" y="10"/>
                    <a:pt x="41" y="19"/>
                  </a:cubicBezTo>
                  <a:cubicBezTo>
                    <a:pt x="41" y="28"/>
                    <a:pt x="34" y="35"/>
                    <a:pt x="23" y="35"/>
                  </a:cubicBezTo>
                  <a:cubicBezTo>
                    <a:pt x="23" y="38"/>
                    <a:pt x="23" y="38"/>
                    <a:pt x="23" y="38"/>
                  </a:cubicBezTo>
                  <a:cubicBezTo>
                    <a:pt x="17" y="38"/>
                    <a:pt x="17" y="38"/>
                    <a:pt x="17" y="38"/>
                  </a:cubicBezTo>
                  <a:lnTo>
                    <a:pt x="17" y="35"/>
                  </a:lnTo>
                  <a:close/>
                  <a:moveTo>
                    <a:pt x="18" y="7"/>
                  </a:moveTo>
                  <a:cubicBezTo>
                    <a:pt x="10" y="8"/>
                    <a:pt x="5" y="12"/>
                    <a:pt x="5" y="19"/>
                  </a:cubicBezTo>
                  <a:cubicBezTo>
                    <a:pt x="5" y="26"/>
                    <a:pt x="10" y="30"/>
                    <a:pt x="18" y="31"/>
                  </a:cubicBezTo>
                  <a:lnTo>
                    <a:pt x="18" y="7"/>
                  </a:lnTo>
                  <a:close/>
                  <a:moveTo>
                    <a:pt x="35" y="19"/>
                  </a:moveTo>
                  <a:cubicBezTo>
                    <a:pt x="35" y="12"/>
                    <a:pt x="30" y="8"/>
                    <a:pt x="23" y="7"/>
                  </a:cubicBezTo>
                  <a:cubicBezTo>
                    <a:pt x="23" y="31"/>
                    <a:pt x="23" y="31"/>
                    <a:pt x="23" y="31"/>
                  </a:cubicBezTo>
                  <a:cubicBezTo>
                    <a:pt x="30" y="30"/>
                    <a:pt x="35" y="26"/>
                    <a:pt x="35" y="19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" name="Freeform 113"/>
            <p:cNvSpPr>
              <a:spLocks/>
            </p:cNvSpPr>
            <p:nvPr userDrawn="1"/>
          </p:nvSpPr>
          <p:spPr bwMode="auto">
            <a:xfrm>
              <a:off x="2555875" y="990600"/>
              <a:ext cx="74613" cy="123825"/>
            </a:xfrm>
            <a:custGeom>
              <a:avLst/>
              <a:gdLst>
                <a:gd name="T0" fmla="*/ 0 w 47"/>
                <a:gd name="T1" fmla="*/ 0 h 78"/>
                <a:gd name="T2" fmla="*/ 45 w 47"/>
                <a:gd name="T3" fmla="*/ 0 h 78"/>
                <a:gd name="T4" fmla="*/ 45 w 47"/>
                <a:gd name="T5" fmla="*/ 11 h 78"/>
                <a:gd name="T6" fmla="*/ 10 w 47"/>
                <a:gd name="T7" fmla="*/ 11 h 78"/>
                <a:gd name="T8" fmla="*/ 10 w 47"/>
                <a:gd name="T9" fmla="*/ 33 h 78"/>
                <a:gd name="T10" fmla="*/ 43 w 47"/>
                <a:gd name="T11" fmla="*/ 33 h 78"/>
                <a:gd name="T12" fmla="*/ 43 w 47"/>
                <a:gd name="T13" fmla="*/ 41 h 78"/>
                <a:gd name="T14" fmla="*/ 10 w 47"/>
                <a:gd name="T15" fmla="*/ 41 h 78"/>
                <a:gd name="T16" fmla="*/ 10 w 47"/>
                <a:gd name="T17" fmla="*/ 68 h 78"/>
                <a:gd name="T18" fmla="*/ 47 w 47"/>
                <a:gd name="T19" fmla="*/ 68 h 78"/>
                <a:gd name="T20" fmla="*/ 47 w 47"/>
                <a:gd name="T21" fmla="*/ 78 h 78"/>
                <a:gd name="T22" fmla="*/ 0 w 47"/>
                <a:gd name="T23" fmla="*/ 78 h 78"/>
                <a:gd name="T24" fmla="*/ 0 w 47"/>
                <a:gd name="T25" fmla="*/ 0 h 7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7" h="78">
                  <a:moveTo>
                    <a:pt x="0" y="0"/>
                  </a:moveTo>
                  <a:lnTo>
                    <a:pt x="45" y="0"/>
                  </a:lnTo>
                  <a:lnTo>
                    <a:pt x="45" y="11"/>
                  </a:lnTo>
                  <a:lnTo>
                    <a:pt x="10" y="11"/>
                  </a:lnTo>
                  <a:lnTo>
                    <a:pt x="10" y="33"/>
                  </a:lnTo>
                  <a:lnTo>
                    <a:pt x="43" y="33"/>
                  </a:lnTo>
                  <a:lnTo>
                    <a:pt x="43" y="41"/>
                  </a:lnTo>
                  <a:lnTo>
                    <a:pt x="10" y="41"/>
                  </a:lnTo>
                  <a:lnTo>
                    <a:pt x="10" y="68"/>
                  </a:lnTo>
                  <a:lnTo>
                    <a:pt x="47" y="68"/>
                  </a:lnTo>
                  <a:lnTo>
                    <a:pt x="47" y="78"/>
                  </a:lnTo>
                  <a:lnTo>
                    <a:pt x="0" y="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9" name="Freeform 114"/>
            <p:cNvSpPr>
              <a:spLocks/>
            </p:cNvSpPr>
            <p:nvPr userDrawn="1"/>
          </p:nvSpPr>
          <p:spPr bwMode="auto">
            <a:xfrm>
              <a:off x="2655888" y="990600"/>
              <a:ext cx="90487" cy="123825"/>
            </a:xfrm>
            <a:custGeom>
              <a:avLst/>
              <a:gdLst>
                <a:gd name="T0" fmla="*/ 0 w 28"/>
                <a:gd name="T1" fmla="*/ 0 h 38"/>
                <a:gd name="T2" fmla="*/ 6 w 28"/>
                <a:gd name="T3" fmla="*/ 0 h 38"/>
                <a:gd name="T4" fmla="*/ 6 w 28"/>
                <a:gd name="T5" fmla="*/ 16 h 38"/>
                <a:gd name="T6" fmla="*/ 8 w 28"/>
                <a:gd name="T7" fmla="*/ 16 h 38"/>
                <a:gd name="T8" fmla="*/ 22 w 28"/>
                <a:gd name="T9" fmla="*/ 0 h 38"/>
                <a:gd name="T10" fmla="*/ 28 w 28"/>
                <a:gd name="T11" fmla="*/ 0 h 38"/>
                <a:gd name="T12" fmla="*/ 13 w 28"/>
                <a:gd name="T13" fmla="*/ 18 h 38"/>
                <a:gd name="T14" fmla="*/ 20 w 28"/>
                <a:gd name="T15" fmla="*/ 26 h 38"/>
                <a:gd name="T16" fmla="*/ 28 w 28"/>
                <a:gd name="T17" fmla="*/ 33 h 38"/>
                <a:gd name="T18" fmla="*/ 28 w 28"/>
                <a:gd name="T19" fmla="*/ 33 h 38"/>
                <a:gd name="T20" fmla="*/ 28 w 28"/>
                <a:gd name="T21" fmla="*/ 38 h 38"/>
                <a:gd name="T22" fmla="*/ 26 w 28"/>
                <a:gd name="T23" fmla="*/ 38 h 38"/>
                <a:gd name="T24" fmla="*/ 16 w 28"/>
                <a:gd name="T25" fmla="*/ 28 h 38"/>
                <a:gd name="T26" fmla="*/ 8 w 28"/>
                <a:gd name="T27" fmla="*/ 21 h 38"/>
                <a:gd name="T28" fmla="*/ 6 w 28"/>
                <a:gd name="T29" fmla="*/ 21 h 38"/>
                <a:gd name="T30" fmla="*/ 6 w 28"/>
                <a:gd name="T31" fmla="*/ 38 h 38"/>
                <a:gd name="T32" fmla="*/ 0 w 28"/>
                <a:gd name="T33" fmla="*/ 38 h 38"/>
                <a:gd name="T34" fmla="*/ 0 w 28"/>
                <a:gd name="T35" fmla="*/ 0 h 3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8" h="38">
                  <a:moveTo>
                    <a:pt x="0" y="0"/>
                  </a:moveTo>
                  <a:cubicBezTo>
                    <a:pt x="6" y="0"/>
                    <a:pt x="6" y="0"/>
                    <a:pt x="6" y="0"/>
                  </a:cubicBezTo>
                  <a:cubicBezTo>
                    <a:pt x="6" y="16"/>
                    <a:pt x="6" y="16"/>
                    <a:pt x="6" y="16"/>
                  </a:cubicBezTo>
                  <a:cubicBezTo>
                    <a:pt x="8" y="16"/>
                    <a:pt x="8" y="16"/>
                    <a:pt x="8" y="16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13" y="18"/>
                    <a:pt x="13" y="18"/>
                    <a:pt x="13" y="18"/>
                  </a:cubicBezTo>
                  <a:cubicBezTo>
                    <a:pt x="15" y="19"/>
                    <a:pt x="18" y="22"/>
                    <a:pt x="20" y="26"/>
                  </a:cubicBezTo>
                  <a:cubicBezTo>
                    <a:pt x="23" y="30"/>
                    <a:pt x="26" y="33"/>
                    <a:pt x="28" y="33"/>
                  </a:cubicBezTo>
                  <a:cubicBezTo>
                    <a:pt x="28" y="33"/>
                    <a:pt x="28" y="33"/>
                    <a:pt x="28" y="33"/>
                  </a:cubicBezTo>
                  <a:cubicBezTo>
                    <a:pt x="28" y="38"/>
                    <a:pt x="28" y="38"/>
                    <a:pt x="28" y="38"/>
                  </a:cubicBezTo>
                  <a:cubicBezTo>
                    <a:pt x="26" y="38"/>
                    <a:pt x="26" y="38"/>
                    <a:pt x="26" y="38"/>
                  </a:cubicBezTo>
                  <a:cubicBezTo>
                    <a:pt x="22" y="38"/>
                    <a:pt x="20" y="35"/>
                    <a:pt x="16" y="28"/>
                  </a:cubicBezTo>
                  <a:cubicBezTo>
                    <a:pt x="12" y="24"/>
                    <a:pt x="10" y="21"/>
                    <a:pt x="8" y="21"/>
                  </a:cubicBezTo>
                  <a:cubicBezTo>
                    <a:pt x="6" y="21"/>
                    <a:pt x="6" y="21"/>
                    <a:pt x="6" y="21"/>
                  </a:cubicBezTo>
                  <a:cubicBezTo>
                    <a:pt x="6" y="38"/>
                    <a:pt x="6" y="38"/>
                    <a:pt x="6" y="38"/>
                  </a:cubicBezTo>
                  <a:cubicBezTo>
                    <a:pt x="0" y="38"/>
                    <a:pt x="0" y="38"/>
                    <a:pt x="0" y="38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0" name="Freeform 115"/>
            <p:cNvSpPr>
              <a:spLocks/>
            </p:cNvSpPr>
            <p:nvPr userDrawn="1"/>
          </p:nvSpPr>
          <p:spPr bwMode="auto">
            <a:xfrm>
              <a:off x="2763838" y="990600"/>
              <a:ext cx="93662" cy="123825"/>
            </a:xfrm>
            <a:custGeom>
              <a:avLst/>
              <a:gdLst>
                <a:gd name="T0" fmla="*/ 22 w 59"/>
                <a:gd name="T1" fmla="*/ 11 h 78"/>
                <a:gd name="T2" fmla="*/ 0 w 59"/>
                <a:gd name="T3" fmla="*/ 11 h 78"/>
                <a:gd name="T4" fmla="*/ 0 w 59"/>
                <a:gd name="T5" fmla="*/ 0 h 78"/>
                <a:gd name="T6" fmla="*/ 59 w 59"/>
                <a:gd name="T7" fmla="*/ 0 h 78"/>
                <a:gd name="T8" fmla="*/ 59 w 59"/>
                <a:gd name="T9" fmla="*/ 11 h 78"/>
                <a:gd name="T10" fmla="*/ 34 w 59"/>
                <a:gd name="T11" fmla="*/ 11 h 78"/>
                <a:gd name="T12" fmla="*/ 34 w 59"/>
                <a:gd name="T13" fmla="*/ 78 h 78"/>
                <a:gd name="T14" fmla="*/ 22 w 59"/>
                <a:gd name="T15" fmla="*/ 78 h 78"/>
                <a:gd name="T16" fmla="*/ 22 w 59"/>
                <a:gd name="T17" fmla="*/ 11 h 7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9" h="78">
                  <a:moveTo>
                    <a:pt x="22" y="11"/>
                  </a:moveTo>
                  <a:lnTo>
                    <a:pt x="0" y="11"/>
                  </a:lnTo>
                  <a:lnTo>
                    <a:pt x="0" y="0"/>
                  </a:lnTo>
                  <a:lnTo>
                    <a:pt x="59" y="0"/>
                  </a:lnTo>
                  <a:lnTo>
                    <a:pt x="59" y="11"/>
                  </a:lnTo>
                  <a:lnTo>
                    <a:pt x="34" y="11"/>
                  </a:lnTo>
                  <a:lnTo>
                    <a:pt x="34" y="78"/>
                  </a:lnTo>
                  <a:lnTo>
                    <a:pt x="22" y="78"/>
                  </a:lnTo>
                  <a:lnTo>
                    <a:pt x="22" y="11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1" name="Freeform 116"/>
            <p:cNvSpPr>
              <a:spLocks/>
            </p:cNvSpPr>
            <p:nvPr userDrawn="1"/>
          </p:nvSpPr>
          <p:spPr bwMode="auto">
            <a:xfrm>
              <a:off x="2876550" y="990600"/>
              <a:ext cx="103188" cy="123825"/>
            </a:xfrm>
            <a:custGeom>
              <a:avLst/>
              <a:gdLst>
                <a:gd name="T0" fmla="*/ 0 w 32"/>
                <a:gd name="T1" fmla="*/ 0 h 38"/>
                <a:gd name="T2" fmla="*/ 5 w 32"/>
                <a:gd name="T3" fmla="*/ 0 h 38"/>
                <a:gd name="T4" fmla="*/ 5 w 32"/>
                <a:gd name="T5" fmla="*/ 25 h 38"/>
                <a:gd name="T6" fmla="*/ 5 w 32"/>
                <a:gd name="T7" fmla="*/ 31 h 38"/>
                <a:gd name="T8" fmla="*/ 5 w 32"/>
                <a:gd name="T9" fmla="*/ 31 h 38"/>
                <a:gd name="T10" fmla="*/ 9 w 32"/>
                <a:gd name="T11" fmla="*/ 25 h 38"/>
                <a:gd name="T12" fmla="*/ 26 w 32"/>
                <a:gd name="T13" fmla="*/ 0 h 38"/>
                <a:gd name="T14" fmla="*/ 32 w 32"/>
                <a:gd name="T15" fmla="*/ 0 h 38"/>
                <a:gd name="T16" fmla="*/ 32 w 32"/>
                <a:gd name="T17" fmla="*/ 38 h 38"/>
                <a:gd name="T18" fmla="*/ 27 w 32"/>
                <a:gd name="T19" fmla="*/ 38 h 38"/>
                <a:gd name="T20" fmla="*/ 27 w 32"/>
                <a:gd name="T21" fmla="*/ 11 h 38"/>
                <a:gd name="T22" fmla="*/ 27 w 32"/>
                <a:gd name="T23" fmla="*/ 6 h 38"/>
                <a:gd name="T24" fmla="*/ 27 w 32"/>
                <a:gd name="T25" fmla="*/ 6 h 38"/>
                <a:gd name="T26" fmla="*/ 24 w 32"/>
                <a:gd name="T27" fmla="*/ 12 h 38"/>
                <a:gd name="T28" fmla="*/ 5 w 32"/>
                <a:gd name="T29" fmla="*/ 38 h 38"/>
                <a:gd name="T30" fmla="*/ 0 w 32"/>
                <a:gd name="T31" fmla="*/ 38 h 38"/>
                <a:gd name="T32" fmla="*/ 0 w 32"/>
                <a:gd name="T33" fmla="*/ 0 h 3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2" h="38">
                  <a:moveTo>
                    <a:pt x="0" y="0"/>
                  </a:moveTo>
                  <a:cubicBezTo>
                    <a:pt x="5" y="0"/>
                    <a:pt x="5" y="0"/>
                    <a:pt x="5" y="0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5" y="28"/>
                    <a:pt x="5" y="31"/>
                    <a:pt x="5" y="31"/>
                  </a:cubicBezTo>
                  <a:cubicBezTo>
                    <a:pt x="5" y="31"/>
                    <a:pt x="5" y="31"/>
                    <a:pt x="5" y="31"/>
                  </a:cubicBezTo>
                  <a:cubicBezTo>
                    <a:pt x="5" y="31"/>
                    <a:pt x="7" y="28"/>
                    <a:pt x="9" y="25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32" y="38"/>
                    <a:pt x="32" y="38"/>
                    <a:pt x="32" y="38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7" y="11"/>
                    <a:pt x="27" y="11"/>
                    <a:pt x="27" y="11"/>
                  </a:cubicBezTo>
                  <a:cubicBezTo>
                    <a:pt x="27" y="9"/>
                    <a:pt x="27" y="6"/>
                    <a:pt x="27" y="6"/>
                  </a:cubicBezTo>
                  <a:cubicBezTo>
                    <a:pt x="27" y="6"/>
                    <a:pt x="27" y="6"/>
                    <a:pt x="27" y="6"/>
                  </a:cubicBezTo>
                  <a:cubicBezTo>
                    <a:pt x="27" y="6"/>
                    <a:pt x="25" y="10"/>
                    <a:pt x="24" y="12"/>
                  </a:cubicBezTo>
                  <a:cubicBezTo>
                    <a:pt x="5" y="38"/>
                    <a:pt x="5" y="38"/>
                    <a:pt x="5" y="38"/>
                  </a:cubicBezTo>
                  <a:cubicBezTo>
                    <a:pt x="0" y="38"/>
                    <a:pt x="0" y="38"/>
                    <a:pt x="0" y="38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2" name="Freeform 117"/>
            <p:cNvSpPr>
              <a:spLocks noEditPoints="1"/>
            </p:cNvSpPr>
            <p:nvPr userDrawn="1"/>
          </p:nvSpPr>
          <p:spPr bwMode="auto">
            <a:xfrm>
              <a:off x="3016250" y="990600"/>
              <a:ext cx="84138" cy="123825"/>
            </a:xfrm>
            <a:custGeom>
              <a:avLst/>
              <a:gdLst>
                <a:gd name="T0" fmla="*/ 0 w 26"/>
                <a:gd name="T1" fmla="*/ 0 h 38"/>
                <a:gd name="T2" fmla="*/ 11 w 26"/>
                <a:gd name="T3" fmla="*/ 0 h 38"/>
                <a:gd name="T4" fmla="*/ 24 w 26"/>
                <a:gd name="T5" fmla="*/ 10 h 38"/>
                <a:gd name="T6" fmla="*/ 17 w 26"/>
                <a:gd name="T7" fmla="*/ 18 h 38"/>
                <a:gd name="T8" fmla="*/ 17 w 26"/>
                <a:gd name="T9" fmla="*/ 18 h 38"/>
                <a:gd name="T10" fmla="*/ 26 w 26"/>
                <a:gd name="T11" fmla="*/ 27 h 38"/>
                <a:gd name="T12" fmla="*/ 11 w 26"/>
                <a:gd name="T13" fmla="*/ 38 h 38"/>
                <a:gd name="T14" fmla="*/ 0 w 26"/>
                <a:gd name="T15" fmla="*/ 38 h 38"/>
                <a:gd name="T16" fmla="*/ 0 w 26"/>
                <a:gd name="T17" fmla="*/ 0 h 38"/>
                <a:gd name="T18" fmla="*/ 10 w 26"/>
                <a:gd name="T19" fmla="*/ 16 h 38"/>
                <a:gd name="T20" fmla="*/ 18 w 26"/>
                <a:gd name="T21" fmla="*/ 10 h 38"/>
                <a:gd name="T22" fmla="*/ 10 w 26"/>
                <a:gd name="T23" fmla="*/ 5 h 38"/>
                <a:gd name="T24" fmla="*/ 5 w 26"/>
                <a:gd name="T25" fmla="*/ 5 h 38"/>
                <a:gd name="T26" fmla="*/ 5 w 26"/>
                <a:gd name="T27" fmla="*/ 16 h 38"/>
                <a:gd name="T28" fmla="*/ 10 w 26"/>
                <a:gd name="T29" fmla="*/ 16 h 38"/>
                <a:gd name="T30" fmla="*/ 11 w 26"/>
                <a:gd name="T31" fmla="*/ 33 h 38"/>
                <a:gd name="T32" fmla="*/ 20 w 26"/>
                <a:gd name="T33" fmla="*/ 27 h 38"/>
                <a:gd name="T34" fmla="*/ 11 w 26"/>
                <a:gd name="T35" fmla="*/ 20 h 38"/>
                <a:gd name="T36" fmla="*/ 5 w 26"/>
                <a:gd name="T37" fmla="*/ 20 h 38"/>
                <a:gd name="T38" fmla="*/ 5 w 26"/>
                <a:gd name="T39" fmla="*/ 33 h 38"/>
                <a:gd name="T40" fmla="*/ 11 w 26"/>
                <a:gd name="T41" fmla="*/ 33 h 3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26" h="38">
                  <a:moveTo>
                    <a:pt x="0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18" y="0"/>
                    <a:pt x="24" y="3"/>
                    <a:pt x="24" y="10"/>
                  </a:cubicBezTo>
                  <a:cubicBezTo>
                    <a:pt x="24" y="14"/>
                    <a:pt x="21" y="17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22" y="19"/>
                    <a:pt x="26" y="22"/>
                    <a:pt x="26" y="27"/>
                  </a:cubicBezTo>
                  <a:cubicBezTo>
                    <a:pt x="26" y="35"/>
                    <a:pt x="20" y="38"/>
                    <a:pt x="11" y="38"/>
                  </a:cubicBezTo>
                  <a:cubicBezTo>
                    <a:pt x="0" y="38"/>
                    <a:pt x="0" y="38"/>
                    <a:pt x="0" y="38"/>
                  </a:cubicBezTo>
                  <a:lnTo>
                    <a:pt x="0" y="0"/>
                  </a:lnTo>
                  <a:close/>
                  <a:moveTo>
                    <a:pt x="10" y="16"/>
                  </a:moveTo>
                  <a:cubicBezTo>
                    <a:pt x="16" y="16"/>
                    <a:pt x="18" y="14"/>
                    <a:pt x="18" y="10"/>
                  </a:cubicBezTo>
                  <a:cubicBezTo>
                    <a:pt x="18" y="6"/>
                    <a:pt x="16" y="5"/>
                    <a:pt x="10" y="5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5" y="16"/>
                    <a:pt x="5" y="16"/>
                    <a:pt x="5" y="16"/>
                  </a:cubicBezTo>
                  <a:lnTo>
                    <a:pt x="10" y="16"/>
                  </a:lnTo>
                  <a:close/>
                  <a:moveTo>
                    <a:pt x="11" y="33"/>
                  </a:moveTo>
                  <a:cubicBezTo>
                    <a:pt x="17" y="33"/>
                    <a:pt x="20" y="32"/>
                    <a:pt x="20" y="27"/>
                  </a:cubicBezTo>
                  <a:cubicBezTo>
                    <a:pt x="20" y="23"/>
                    <a:pt x="18" y="20"/>
                    <a:pt x="11" y="20"/>
                  </a:cubicBezTo>
                  <a:cubicBezTo>
                    <a:pt x="5" y="20"/>
                    <a:pt x="5" y="20"/>
                    <a:pt x="5" y="20"/>
                  </a:cubicBezTo>
                  <a:cubicBezTo>
                    <a:pt x="5" y="33"/>
                    <a:pt x="5" y="33"/>
                    <a:pt x="5" y="33"/>
                  </a:cubicBezTo>
                  <a:lnTo>
                    <a:pt x="11" y="33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3" name="Freeform 118"/>
            <p:cNvSpPr>
              <a:spLocks/>
            </p:cNvSpPr>
            <p:nvPr userDrawn="1"/>
          </p:nvSpPr>
          <p:spPr bwMode="auto">
            <a:xfrm>
              <a:off x="3128963" y="990600"/>
              <a:ext cx="103187" cy="123825"/>
            </a:xfrm>
            <a:custGeom>
              <a:avLst/>
              <a:gdLst>
                <a:gd name="T0" fmla="*/ 0 w 65"/>
                <a:gd name="T1" fmla="*/ 0 h 78"/>
                <a:gd name="T2" fmla="*/ 10 w 65"/>
                <a:gd name="T3" fmla="*/ 0 h 78"/>
                <a:gd name="T4" fmla="*/ 10 w 65"/>
                <a:gd name="T5" fmla="*/ 33 h 78"/>
                <a:gd name="T6" fmla="*/ 53 w 65"/>
                <a:gd name="T7" fmla="*/ 33 h 78"/>
                <a:gd name="T8" fmla="*/ 53 w 65"/>
                <a:gd name="T9" fmla="*/ 0 h 78"/>
                <a:gd name="T10" fmla="*/ 65 w 65"/>
                <a:gd name="T11" fmla="*/ 0 h 78"/>
                <a:gd name="T12" fmla="*/ 65 w 65"/>
                <a:gd name="T13" fmla="*/ 78 h 78"/>
                <a:gd name="T14" fmla="*/ 53 w 65"/>
                <a:gd name="T15" fmla="*/ 78 h 78"/>
                <a:gd name="T16" fmla="*/ 53 w 65"/>
                <a:gd name="T17" fmla="*/ 41 h 78"/>
                <a:gd name="T18" fmla="*/ 10 w 65"/>
                <a:gd name="T19" fmla="*/ 41 h 78"/>
                <a:gd name="T20" fmla="*/ 10 w 65"/>
                <a:gd name="T21" fmla="*/ 78 h 78"/>
                <a:gd name="T22" fmla="*/ 0 w 65"/>
                <a:gd name="T23" fmla="*/ 78 h 78"/>
                <a:gd name="T24" fmla="*/ 0 w 65"/>
                <a:gd name="T25" fmla="*/ 0 h 7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5" h="78">
                  <a:moveTo>
                    <a:pt x="0" y="0"/>
                  </a:moveTo>
                  <a:lnTo>
                    <a:pt x="10" y="0"/>
                  </a:lnTo>
                  <a:lnTo>
                    <a:pt x="10" y="33"/>
                  </a:lnTo>
                  <a:lnTo>
                    <a:pt x="53" y="33"/>
                  </a:lnTo>
                  <a:lnTo>
                    <a:pt x="53" y="0"/>
                  </a:lnTo>
                  <a:lnTo>
                    <a:pt x="65" y="0"/>
                  </a:lnTo>
                  <a:lnTo>
                    <a:pt x="65" y="78"/>
                  </a:lnTo>
                  <a:lnTo>
                    <a:pt x="53" y="78"/>
                  </a:lnTo>
                  <a:lnTo>
                    <a:pt x="53" y="41"/>
                  </a:lnTo>
                  <a:lnTo>
                    <a:pt x="10" y="41"/>
                  </a:lnTo>
                  <a:lnTo>
                    <a:pt x="10" y="78"/>
                  </a:lnTo>
                  <a:lnTo>
                    <a:pt x="0" y="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4" name="Freeform 119"/>
            <p:cNvSpPr>
              <a:spLocks noEditPoints="1"/>
            </p:cNvSpPr>
            <p:nvPr userDrawn="1"/>
          </p:nvSpPr>
          <p:spPr bwMode="auto">
            <a:xfrm>
              <a:off x="3260725" y="987425"/>
              <a:ext cx="127000" cy="127000"/>
            </a:xfrm>
            <a:custGeom>
              <a:avLst/>
              <a:gdLst>
                <a:gd name="T0" fmla="*/ 0 w 39"/>
                <a:gd name="T1" fmla="*/ 20 h 39"/>
                <a:gd name="T2" fmla="*/ 19 w 39"/>
                <a:gd name="T3" fmla="*/ 0 h 39"/>
                <a:gd name="T4" fmla="*/ 39 w 39"/>
                <a:gd name="T5" fmla="*/ 20 h 39"/>
                <a:gd name="T6" fmla="*/ 19 w 39"/>
                <a:gd name="T7" fmla="*/ 39 h 39"/>
                <a:gd name="T8" fmla="*/ 0 w 39"/>
                <a:gd name="T9" fmla="*/ 20 h 39"/>
                <a:gd name="T10" fmla="*/ 33 w 39"/>
                <a:gd name="T11" fmla="*/ 20 h 39"/>
                <a:gd name="T12" fmla="*/ 19 w 39"/>
                <a:gd name="T13" fmla="*/ 5 h 39"/>
                <a:gd name="T14" fmla="*/ 5 w 39"/>
                <a:gd name="T15" fmla="*/ 20 h 39"/>
                <a:gd name="T16" fmla="*/ 19 w 39"/>
                <a:gd name="T17" fmla="*/ 35 h 39"/>
                <a:gd name="T18" fmla="*/ 33 w 39"/>
                <a:gd name="T19" fmla="*/ 20 h 3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9" h="39">
                  <a:moveTo>
                    <a:pt x="0" y="20"/>
                  </a:moveTo>
                  <a:cubicBezTo>
                    <a:pt x="0" y="10"/>
                    <a:pt x="7" y="0"/>
                    <a:pt x="19" y="0"/>
                  </a:cubicBezTo>
                  <a:cubicBezTo>
                    <a:pt x="31" y="0"/>
                    <a:pt x="39" y="10"/>
                    <a:pt x="39" y="20"/>
                  </a:cubicBezTo>
                  <a:cubicBezTo>
                    <a:pt x="39" y="30"/>
                    <a:pt x="32" y="39"/>
                    <a:pt x="19" y="39"/>
                  </a:cubicBezTo>
                  <a:cubicBezTo>
                    <a:pt x="7" y="39"/>
                    <a:pt x="0" y="30"/>
                    <a:pt x="0" y="20"/>
                  </a:cubicBezTo>
                  <a:close/>
                  <a:moveTo>
                    <a:pt x="33" y="20"/>
                  </a:moveTo>
                  <a:cubicBezTo>
                    <a:pt x="33" y="12"/>
                    <a:pt x="28" y="5"/>
                    <a:pt x="19" y="5"/>
                  </a:cubicBezTo>
                  <a:cubicBezTo>
                    <a:pt x="10" y="5"/>
                    <a:pt x="5" y="12"/>
                    <a:pt x="5" y="20"/>
                  </a:cubicBezTo>
                  <a:cubicBezTo>
                    <a:pt x="5" y="28"/>
                    <a:pt x="10" y="35"/>
                    <a:pt x="19" y="35"/>
                  </a:cubicBezTo>
                  <a:cubicBezTo>
                    <a:pt x="28" y="35"/>
                    <a:pt x="33" y="28"/>
                    <a:pt x="33" y="20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5" name="Freeform 120"/>
            <p:cNvSpPr>
              <a:spLocks noEditPoints="1"/>
            </p:cNvSpPr>
            <p:nvPr userDrawn="1"/>
          </p:nvSpPr>
          <p:spPr bwMode="auto">
            <a:xfrm>
              <a:off x="3413125" y="949325"/>
              <a:ext cx="103188" cy="165100"/>
            </a:xfrm>
            <a:custGeom>
              <a:avLst/>
              <a:gdLst>
                <a:gd name="T0" fmla="*/ 0 w 32"/>
                <a:gd name="T1" fmla="*/ 13 h 51"/>
                <a:gd name="T2" fmla="*/ 5 w 32"/>
                <a:gd name="T3" fmla="*/ 13 h 51"/>
                <a:gd name="T4" fmla="*/ 5 w 32"/>
                <a:gd name="T5" fmla="*/ 38 h 51"/>
                <a:gd name="T6" fmla="*/ 5 w 32"/>
                <a:gd name="T7" fmla="*/ 44 h 51"/>
                <a:gd name="T8" fmla="*/ 5 w 32"/>
                <a:gd name="T9" fmla="*/ 44 h 51"/>
                <a:gd name="T10" fmla="*/ 9 w 32"/>
                <a:gd name="T11" fmla="*/ 38 h 51"/>
                <a:gd name="T12" fmla="*/ 27 w 32"/>
                <a:gd name="T13" fmla="*/ 13 h 51"/>
                <a:gd name="T14" fmla="*/ 32 w 32"/>
                <a:gd name="T15" fmla="*/ 13 h 51"/>
                <a:gd name="T16" fmla="*/ 32 w 32"/>
                <a:gd name="T17" fmla="*/ 51 h 51"/>
                <a:gd name="T18" fmla="*/ 27 w 32"/>
                <a:gd name="T19" fmla="*/ 51 h 51"/>
                <a:gd name="T20" fmla="*/ 27 w 32"/>
                <a:gd name="T21" fmla="*/ 24 h 51"/>
                <a:gd name="T22" fmla="*/ 27 w 32"/>
                <a:gd name="T23" fmla="*/ 19 h 51"/>
                <a:gd name="T24" fmla="*/ 27 w 32"/>
                <a:gd name="T25" fmla="*/ 19 h 51"/>
                <a:gd name="T26" fmla="*/ 24 w 32"/>
                <a:gd name="T27" fmla="*/ 25 h 51"/>
                <a:gd name="T28" fmla="*/ 5 w 32"/>
                <a:gd name="T29" fmla="*/ 51 h 51"/>
                <a:gd name="T30" fmla="*/ 0 w 32"/>
                <a:gd name="T31" fmla="*/ 51 h 51"/>
                <a:gd name="T32" fmla="*/ 0 w 32"/>
                <a:gd name="T33" fmla="*/ 13 h 51"/>
                <a:gd name="T34" fmla="*/ 6 w 32"/>
                <a:gd name="T35" fmla="*/ 0 h 51"/>
                <a:gd name="T36" fmla="*/ 10 w 32"/>
                <a:gd name="T37" fmla="*/ 0 h 51"/>
                <a:gd name="T38" fmla="*/ 16 w 32"/>
                <a:gd name="T39" fmla="*/ 6 h 51"/>
                <a:gd name="T40" fmla="*/ 22 w 32"/>
                <a:gd name="T41" fmla="*/ 0 h 51"/>
                <a:gd name="T42" fmla="*/ 27 w 32"/>
                <a:gd name="T43" fmla="*/ 0 h 51"/>
                <a:gd name="T44" fmla="*/ 16 w 32"/>
                <a:gd name="T45" fmla="*/ 10 h 51"/>
                <a:gd name="T46" fmla="*/ 6 w 32"/>
                <a:gd name="T47" fmla="*/ 0 h 51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32" h="51">
                  <a:moveTo>
                    <a:pt x="0" y="13"/>
                  </a:moveTo>
                  <a:cubicBezTo>
                    <a:pt x="5" y="13"/>
                    <a:pt x="5" y="13"/>
                    <a:pt x="5" y="13"/>
                  </a:cubicBezTo>
                  <a:cubicBezTo>
                    <a:pt x="5" y="38"/>
                    <a:pt x="5" y="38"/>
                    <a:pt x="5" y="38"/>
                  </a:cubicBezTo>
                  <a:cubicBezTo>
                    <a:pt x="5" y="41"/>
                    <a:pt x="5" y="44"/>
                    <a:pt x="5" y="44"/>
                  </a:cubicBezTo>
                  <a:cubicBezTo>
                    <a:pt x="5" y="44"/>
                    <a:pt x="5" y="44"/>
                    <a:pt x="5" y="44"/>
                  </a:cubicBezTo>
                  <a:cubicBezTo>
                    <a:pt x="5" y="44"/>
                    <a:pt x="7" y="41"/>
                    <a:pt x="9" y="38"/>
                  </a:cubicBezTo>
                  <a:cubicBezTo>
                    <a:pt x="27" y="13"/>
                    <a:pt x="27" y="13"/>
                    <a:pt x="27" y="13"/>
                  </a:cubicBezTo>
                  <a:cubicBezTo>
                    <a:pt x="32" y="13"/>
                    <a:pt x="32" y="13"/>
                    <a:pt x="32" y="13"/>
                  </a:cubicBezTo>
                  <a:cubicBezTo>
                    <a:pt x="32" y="51"/>
                    <a:pt x="32" y="51"/>
                    <a:pt x="32" y="51"/>
                  </a:cubicBezTo>
                  <a:cubicBezTo>
                    <a:pt x="27" y="51"/>
                    <a:pt x="27" y="51"/>
                    <a:pt x="27" y="51"/>
                  </a:cubicBezTo>
                  <a:cubicBezTo>
                    <a:pt x="27" y="24"/>
                    <a:pt x="27" y="24"/>
                    <a:pt x="27" y="24"/>
                  </a:cubicBezTo>
                  <a:cubicBezTo>
                    <a:pt x="27" y="22"/>
                    <a:pt x="27" y="19"/>
                    <a:pt x="27" y="19"/>
                  </a:cubicBezTo>
                  <a:cubicBezTo>
                    <a:pt x="27" y="19"/>
                    <a:pt x="27" y="19"/>
                    <a:pt x="27" y="19"/>
                  </a:cubicBezTo>
                  <a:cubicBezTo>
                    <a:pt x="27" y="19"/>
                    <a:pt x="26" y="23"/>
                    <a:pt x="24" y="25"/>
                  </a:cubicBezTo>
                  <a:cubicBezTo>
                    <a:pt x="5" y="51"/>
                    <a:pt x="5" y="51"/>
                    <a:pt x="5" y="51"/>
                  </a:cubicBezTo>
                  <a:cubicBezTo>
                    <a:pt x="0" y="51"/>
                    <a:pt x="0" y="51"/>
                    <a:pt x="0" y="51"/>
                  </a:cubicBezTo>
                  <a:lnTo>
                    <a:pt x="0" y="13"/>
                  </a:lnTo>
                  <a:close/>
                  <a:moveTo>
                    <a:pt x="6" y="0"/>
                  </a:moveTo>
                  <a:cubicBezTo>
                    <a:pt x="10" y="0"/>
                    <a:pt x="10" y="0"/>
                    <a:pt x="10" y="0"/>
                  </a:cubicBezTo>
                  <a:cubicBezTo>
                    <a:pt x="11" y="3"/>
                    <a:pt x="13" y="6"/>
                    <a:pt x="16" y="6"/>
                  </a:cubicBezTo>
                  <a:cubicBezTo>
                    <a:pt x="20" y="6"/>
                    <a:pt x="22" y="3"/>
                    <a:pt x="22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26" y="7"/>
                    <a:pt x="21" y="10"/>
                    <a:pt x="16" y="10"/>
                  </a:cubicBezTo>
                  <a:cubicBezTo>
                    <a:pt x="11" y="10"/>
                    <a:pt x="6" y="7"/>
                    <a:pt x="6" y="0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6" name="Freeform 121"/>
            <p:cNvSpPr>
              <a:spLocks/>
            </p:cNvSpPr>
            <p:nvPr userDrawn="1"/>
          </p:nvSpPr>
          <p:spPr bwMode="auto">
            <a:xfrm>
              <a:off x="3611563" y="987425"/>
              <a:ext cx="103187" cy="127000"/>
            </a:xfrm>
            <a:custGeom>
              <a:avLst/>
              <a:gdLst>
                <a:gd name="T0" fmla="*/ 0 w 32"/>
                <a:gd name="T1" fmla="*/ 20 h 39"/>
                <a:gd name="T2" fmla="*/ 20 w 32"/>
                <a:gd name="T3" fmla="*/ 0 h 39"/>
                <a:gd name="T4" fmla="*/ 31 w 32"/>
                <a:gd name="T5" fmla="*/ 3 h 39"/>
                <a:gd name="T6" fmla="*/ 28 w 32"/>
                <a:gd name="T7" fmla="*/ 8 h 39"/>
                <a:gd name="T8" fmla="*/ 20 w 32"/>
                <a:gd name="T9" fmla="*/ 5 h 39"/>
                <a:gd name="T10" fmla="*/ 6 w 32"/>
                <a:gd name="T11" fmla="*/ 20 h 39"/>
                <a:gd name="T12" fmla="*/ 20 w 32"/>
                <a:gd name="T13" fmla="*/ 35 h 39"/>
                <a:gd name="T14" fmla="*/ 29 w 32"/>
                <a:gd name="T15" fmla="*/ 32 h 39"/>
                <a:gd name="T16" fmla="*/ 32 w 32"/>
                <a:gd name="T17" fmla="*/ 36 h 39"/>
                <a:gd name="T18" fmla="*/ 20 w 32"/>
                <a:gd name="T19" fmla="*/ 39 h 39"/>
                <a:gd name="T20" fmla="*/ 0 w 32"/>
                <a:gd name="T21" fmla="*/ 20 h 3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2" h="39">
                  <a:moveTo>
                    <a:pt x="0" y="20"/>
                  </a:moveTo>
                  <a:cubicBezTo>
                    <a:pt x="0" y="9"/>
                    <a:pt x="7" y="0"/>
                    <a:pt x="20" y="0"/>
                  </a:cubicBezTo>
                  <a:cubicBezTo>
                    <a:pt x="25" y="0"/>
                    <a:pt x="28" y="2"/>
                    <a:pt x="31" y="3"/>
                  </a:cubicBezTo>
                  <a:cubicBezTo>
                    <a:pt x="28" y="8"/>
                    <a:pt x="28" y="8"/>
                    <a:pt x="28" y="8"/>
                  </a:cubicBezTo>
                  <a:cubicBezTo>
                    <a:pt x="26" y="6"/>
                    <a:pt x="23" y="5"/>
                    <a:pt x="20" y="5"/>
                  </a:cubicBezTo>
                  <a:cubicBezTo>
                    <a:pt x="11" y="5"/>
                    <a:pt x="6" y="11"/>
                    <a:pt x="6" y="20"/>
                  </a:cubicBezTo>
                  <a:cubicBezTo>
                    <a:pt x="6" y="28"/>
                    <a:pt x="10" y="35"/>
                    <a:pt x="20" y="35"/>
                  </a:cubicBezTo>
                  <a:cubicBezTo>
                    <a:pt x="24" y="35"/>
                    <a:pt x="27" y="33"/>
                    <a:pt x="29" y="32"/>
                  </a:cubicBezTo>
                  <a:cubicBezTo>
                    <a:pt x="32" y="36"/>
                    <a:pt x="32" y="36"/>
                    <a:pt x="32" y="36"/>
                  </a:cubicBezTo>
                  <a:cubicBezTo>
                    <a:pt x="30" y="37"/>
                    <a:pt x="25" y="39"/>
                    <a:pt x="20" y="39"/>
                  </a:cubicBezTo>
                  <a:cubicBezTo>
                    <a:pt x="7" y="39"/>
                    <a:pt x="0" y="30"/>
                    <a:pt x="0" y="20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7" name="Freeform 122"/>
            <p:cNvSpPr>
              <a:spLocks/>
            </p:cNvSpPr>
            <p:nvPr userDrawn="1"/>
          </p:nvSpPr>
          <p:spPr bwMode="auto">
            <a:xfrm>
              <a:off x="3736975" y="990600"/>
              <a:ext cx="103188" cy="123825"/>
            </a:xfrm>
            <a:custGeom>
              <a:avLst/>
              <a:gdLst>
                <a:gd name="T0" fmla="*/ 0 w 32"/>
                <a:gd name="T1" fmla="*/ 0 h 38"/>
                <a:gd name="T2" fmla="*/ 5 w 32"/>
                <a:gd name="T3" fmla="*/ 0 h 38"/>
                <a:gd name="T4" fmla="*/ 5 w 32"/>
                <a:gd name="T5" fmla="*/ 25 h 38"/>
                <a:gd name="T6" fmla="*/ 5 w 32"/>
                <a:gd name="T7" fmla="*/ 31 h 38"/>
                <a:gd name="T8" fmla="*/ 5 w 32"/>
                <a:gd name="T9" fmla="*/ 31 h 38"/>
                <a:gd name="T10" fmla="*/ 8 w 32"/>
                <a:gd name="T11" fmla="*/ 25 h 38"/>
                <a:gd name="T12" fmla="*/ 26 w 32"/>
                <a:gd name="T13" fmla="*/ 0 h 38"/>
                <a:gd name="T14" fmla="*/ 32 w 32"/>
                <a:gd name="T15" fmla="*/ 0 h 38"/>
                <a:gd name="T16" fmla="*/ 32 w 32"/>
                <a:gd name="T17" fmla="*/ 38 h 38"/>
                <a:gd name="T18" fmla="*/ 26 w 32"/>
                <a:gd name="T19" fmla="*/ 38 h 38"/>
                <a:gd name="T20" fmla="*/ 26 w 32"/>
                <a:gd name="T21" fmla="*/ 11 h 38"/>
                <a:gd name="T22" fmla="*/ 27 w 32"/>
                <a:gd name="T23" fmla="*/ 6 h 38"/>
                <a:gd name="T24" fmla="*/ 27 w 32"/>
                <a:gd name="T25" fmla="*/ 6 h 38"/>
                <a:gd name="T26" fmla="*/ 23 w 32"/>
                <a:gd name="T27" fmla="*/ 12 h 38"/>
                <a:gd name="T28" fmla="*/ 5 w 32"/>
                <a:gd name="T29" fmla="*/ 38 h 38"/>
                <a:gd name="T30" fmla="*/ 0 w 32"/>
                <a:gd name="T31" fmla="*/ 38 h 38"/>
                <a:gd name="T32" fmla="*/ 0 w 32"/>
                <a:gd name="T33" fmla="*/ 0 h 3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2" h="38">
                  <a:moveTo>
                    <a:pt x="0" y="0"/>
                  </a:moveTo>
                  <a:cubicBezTo>
                    <a:pt x="5" y="0"/>
                    <a:pt x="5" y="0"/>
                    <a:pt x="5" y="0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5" y="28"/>
                    <a:pt x="5" y="31"/>
                    <a:pt x="5" y="31"/>
                  </a:cubicBezTo>
                  <a:cubicBezTo>
                    <a:pt x="5" y="31"/>
                    <a:pt x="5" y="31"/>
                    <a:pt x="5" y="31"/>
                  </a:cubicBezTo>
                  <a:cubicBezTo>
                    <a:pt x="5" y="31"/>
                    <a:pt x="6" y="28"/>
                    <a:pt x="8" y="25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32" y="38"/>
                    <a:pt x="32" y="38"/>
                    <a:pt x="32" y="38"/>
                  </a:cubicBezTo>
                  <a:cubicBezTo>
                    <a:pt x="26" y="38"/>
                    <a:pt x="26" y="38"/>
                    <a:pt x="26" y="38"/>
                  </a:cubicBezTo>
                  <a:cubicBezTo>
                    <a:pt x="26" y="11"/>
                    <a:pt x="26" y="11"/>
                    <a:pt x="26" y="11"/>
                  </a:cubicBezTo>
                  <a:cubicBezTo>
                    <a:pt x="26" y="9"/>
                    <a:pt x="27" y="6"/>
                    <a:pt x="27" y="6"/>
                  </a:cubicBezTo>
                  <a:cubicBezTo>
                    <a:pt x="27" y="6"/>
                    <a:pt x="27" y="6"/>
                    <a:pt x="27" y="6"/>
                  </a:cubicBezTo>
                  <a:cubicBezTo>
                    <a:pt x="27" y="6"/>
                    <a:pt x="25" y="10"/>
                    <a:pt x="23" y="12"/>
                  </a:cubicBezTo>
                  <a:cubicBezTo>
                    <a:pt x="5" y="38"/>
                    <a:pt x="5" y="38"/>
                    <a:pt x="5" y="38"/>
                  </a:cubicBezTo>
                  <a:cubicBezTo>
                    <a:pt x="0" y="38"/>
                    <a:pt x="0" y="38"/>
                    <a:pt x="0" y="38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8" name="Freeform 123"/>
            <p:cNvSpPr>
              <a:spLocks/>
            </p:cNvSpPr>
            <p:nvPr userDrawn="1"/>
          </p:nvSpPr>
          <p:spPr bwMode="auto">
            <a:xfrm>
              <a:off x="3867150" y="987425"/>
              <a:ext cx="103188" cy="127000"/>
            </a:xfrm>
            <a:custGeom>
              <a:avLst/>
              <a:gdLst>
                <a:gd name="T0" fmla="*/ 0 w 32"/>
                <a:gd name="T1" fmla="*/ 20 h 39"/>
                <a:gd name="T2" fmla="*/ 20 w 32"/>
                <a:gd name="T3" fmla="*/ 0 h 39"/>
                <a:gd name="T4" fmla="*/ 31 w 32"/>
                <a:gd name="T5" fmla="*/ 3 h 39"/>
                <a:gd name="T6" fmla="*/ 28 w 32"/>
                <a:gd name="T7" fmla="*/ 8 h 39"/>
                <a:gd name="T8" fmla="*/ 20 w 32"/>
                <a:gd name="T9" fmla="*/ 5 h 39"/>
                <a:gd name="T10" fmla="*/ 6 w 32"/>
                <a:gd name="T11" fmla="*/ 20 h 39"/>
                <a:gd name="T12" fmla="*/ 20 w 32"/>
                <a:gd name="T13" fmla="*/ 35 h 39"/>
                <a:gd name="T14" fmla="*/ 29 w 32"/>
                <a:gd name="T15" fmla="*/ 32 h 39"/>
                <a:gd name="T16" fmla="*/ 32 w 32"/>
                <a:gd name="T17" fmla="*/ 36 h 39"/>
                <a:gd name="T18" fmla="*/ 20 w 32"/>
                <a:gd name="T19" fmla="*/ 39 h 39"/>
                <a:gd name="T20" fmla="*/ 0 w 32"/>
                <a:gd name="T21" fmla="*/ 20 h 3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2" h="39">
                  <a:moveTo>
                    <a:pt x="0" y="20"/>
                  </a:moveTo>
                  <a:cubicBezTo>
                    <a:pt x="0" y="9"/>
                    <a:pt x="7" y="0"/>
                    <a:pt x="20" y="0"/>
                  </a:cubicBezTo>
                  <a:cubicBezTo>
                    <a:pt x="25" y="0"/>
                    <a:pt x="28" y="2"/>
                    <a:pt x="31" y="3"/>
                  </a:cubicBezTo>
                  <a:cubicBezTo>
                    <a:pt x="28" y="8"/>
                    <a:pt x="28" y="8"/>
                    <a:pt x="28" y="8"/>
                  </a:cubicBezTo>
                  <a:cubicBezTo>
                    <a:pt x="26" y="6"/>
                    <a:pt x="23" y="5"/>
                    <a:pt x="20" y="5"/>
                  </a:cubicBezTo>
                  <a:cubicBezTo>
                    <a:pt x="11" y="5"/>
                    <a:pt x="6" y="11"/>
                    <a:pt x="6" y="20"/>
                  </a:cubicBezTo>
                  <a:cubicBezTo>
                    <a:pt x="6" y="28"/>
                    <a:pt x="10" y="35"/>
                    <a:pt x="20" y="35"/>
                  </a:cubicBezTo>
                  <a:cubicBezTo>
                    <a:pt x="24" y="35"/>
                    <a:pt x="27" y="33"/>
                    <a:pt x="29" y="32"/>
                  </a:cubicBezTo>
                  <a:cubicBezTo>
                    <a:pt x="32" y="36"/>
                    <a:pt x="32" y="36"/>
                    <a:pt x="32" y="36"/>
                  </a:cubicBezTo>
                  <a:cubicBezTo>
                    <a:pt x="30" y="37"/>
                    <a:pt x="25" y="39"/>
                    <a:pt x="20" y="39"/>
                  </a:cubicBezTo>
                  <a:cubicBezTo>
                    <a:pt x="7" y="39"/>
                    <a:pt x="0" y="30"/>
                    <a:pt x="0" y="20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9" name="Freeform 124"/>
            <p:cNvSpPr>
              <a:spLocks/>
            </p:cNvSpPr>
            <p:nvPr userDrawn="1"/>
          </p:nvSpPr>
          <p:spPr bwMode="auto">
            <a:xfrm>
              <a:off x="3983038" y="990600"/>
              <a:ext cx="93662" cy="123825"/>
            </a:xfrm>
            <a:custGeom>
              <a:avLst/>
              <a:gdLst>
                <a:gd name="T0" fmla="*/ 24 w 59"/>
                <a:gd name="T1" fmla="*/ 11 h 78"/>
                <a:gd name="T2" fmla="*/ 0 w 59"/>
                <a:gd name="T3" fmla="*/ 11 h 78"/>
                <a:gd name="T4" fmla="*/ 0 w 59"/>
                <a:gd name="T5" fmla="*/ 0 h 78"/>
                <a:gd name="T6" fmla="*/ 59 w 59"/>
                <a:gd name="T7" fmla="*/ 0 h 78"/>
                <a:gd name="T8" fmla="*/ 59 w 59"/>
                <a:gd name="T9" fmla="*/ 11 h 78"/>
                <a:gd name="T10" fmla="*/ 35 w 59"/>
                <a:gd name="T11" fmla="*/ 11 h 78"/>
                <a:gd name="T12" fmla="*/ 35 w 59"/>
                <a:gd name="T13" fmla="*/ 78 h 78"/>
                <a:gd name="T14" fmla="*/ 24 w 59"/>
                <a:gd name="T15" fmla="*/ 78 h 78"/>
                <a:gd name="T16" fmla="*/ 24 w 59"/>
                <a:gd name="T17" fmla="*/ 11 h 7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9" h="78">
                  <a:moveTo>
                    <a:pt x="24" y="11"/>
                  </a:moveTo>
                  <a:lnTo>
                    <a:pt x="0" y="11"/>
                  </a:lnTo>
                  <a:lnTo>
                    <a:pt x="0" y="0"/>
                  </a:lnTo>
                  <a:lnTo>
                    <a:pt x="59" y="0"/>
                  </a:lnTo>
                  <a:lnTo>
                    <a:pt x="59" y="11"/>
                  </a:lnTo>
                  <a:lnTo>
                    <a:pt x="35" y="11"/>
                  </a:lnTo>
                  <a:lnTo>
                    <a:pt x="35" y="78"/>
                  </a:lnTo>
                  <a:lnTo>
                    <a:pt x="24" y="78"/>
                  </a:lnTo>
                  <a:lnTo>
                    <a:pt x="24" y="11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0" name="Freeform 125"/>
            <p:cNvSpPr>
              <a:spLocks/>
            </p:cNvSpPr>
            <p:nvPr userDrawn="1"/>
          </p:nvSpPr>
          <p:spPr bwMode="auto">
            <a:xfrm>
              <a:off x="4095750" y="990600"/>
              <a:ext cx="74613" cy="123825"/>
            </a:xfrm>
            <a:custGeom>
              <a:avLst/>
              <a:gdLst>
                <a:gd name="T0" fmla="*/ 0 w 47"/>
                <a:gd name="T1" fmla="*/ 0 h 78"/>
                <a:gd name="T2" fmla="*/ 47 w 47"/>
                <a:gd name="T3" fmla="*/ 0 h 78"/>
                <a:gd name="T4" fmla="*/ 47 w 47"/>
                <a:gd name="T5" fmla="*/ 11 h 78"/>
                <a:gd name="T6" fmla="*/ 12 w 47"/>
                <a:gd name="T7" fmla="*/ 11 h 78"/>
                <a:gd name="T8" fmla="*/ 12 w 47"/>
                <a:gd name="T9" fmla="*/ 33 h 78"/>
                <a:gd name="T10" fmla="*/ 43 w 47"/>
                <a:gd name="T11" fmla="*/ 33 h 78"/>
                <a:gd name="T12" fmla="*/ 43 w 47"/>
                <a:gd name="T13" fmla="*/ 41 h 78"/>
                <a:gd name="T14" fmla="*/ 12 w 47"/>
                <a:gd name="T15" fmla="*/ 41 h 78"/>
                <a:gd name="T16" fmla="*/ 12 w 47"/>
                <a:gd name="T17" fmla="*/ 68 h 78"/>
                <a:gd name="T18" fmla="*/ 47 w 47"/>
                <a:gd name="T19" fmla="*/ 68 h 78"/>
                <a:gd name="T20" fmla="*/ 47 w 47"/>
                <a:gd name="T21" fmla="*/ 78 h 78"/>
                <a:gd name="T22" fmla="*/ 0 w 47"/>
                <a:gd name="T23" fmla="*/ 78 h 78"/>
                <a:gd name="T24" fmla="*/ 0 w 47"/>
                <a:gd name="T25" fmla="*/ 0 h 7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7" h="78">
                  <a:moveTo>
                    <a:pt x="0" y="0"/>
                  </a:moveTo>
                  <a:lnTo>
                    <a:pt x="47" y="0"/>
                  </a:lnTo>
                  <a:lnTo>
                    <a:pt x="47" y="11"/>
                  </a:lnTo>
                  <a:lnTo>
                    <a:pt x="12" y="11"/>
                  </a:lnTo>
                  <a:lnTo>
                    <a:pt x="12" y="33"/>
                  </a:lnTo>
                  <a:lnTo>
                    <a:pt x="43" y="33"/>
                  </a:lnTo>
                  <a:lnTo>
                    <a:pt x="43" y="41"/>
                  </a:lnTo>
                  <a:lnTo>
                    <a:pt x="12" y="41"/>
                  </a:lnTo>
                  <a:lnTo>
                    <a:pt x="12" y="68"/>
                  </a:lnTo>
                  <a:lnTo>
                    <a:pt x="47" y="68"/>
                  </a:lnTo>
                  <a:lnTo>
                    <a:pt x="47" y="78"/>
                  </a:lnTo>
                  <a:lnTo>
                    <a:pt x="0" y="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1" name="Freeform 126"/>
            <p:cNvSpPr>
              <a:spLocks/>
            </p:cNvSpPr>
            <p:nvPr userDrawn="1"/>
          </p:nvSpPr>
          <p:spPr bwMode="auto">
            <a:xfrm>
              <a:off x="4192588" y="990600"/>
              <a:ext cx="146050" cy="123825"/>
            </a:xfrm>
            <a:custGeom>
              <a:avLst/>
              <a:gdLst>
                <a:gd name="T0" fmla="*/ 5 w 45"/>
                <a:gd name="T1" fmla="*/ 0 h 38"/>
                <a:gd name="T2" fmla="*/ 11 w 45"/>
                <a:gd name="T3" fmla="*/ 0 h 38"/>
                <a:gd name="T4" fmla="*/ 20 w 45"/>
                <a:gd name="T5" fmla="*/ 26 h 38"/>
                <a:gd name="T6" fmla="*/ 22 w 45"/>
                <a:gd name="T7" fmla="*/ 32 h 38"/>
                <a:gd name="T8" fmla="*/ 23 w 45"/>
                <a:gd name="T9" fmla="*/ 32 h 38"/>
                <a:gd name="T10" fmla="*/ 25 w 45"/>
                <a:gd name="T11" fmla="*/ 26 h 38"/>
                <a:gd name="T12" fmla="*/ 34 w 45"/>
                <a:gd name="T13" fmla="*/ 0 h 38"/>
                <a:gd name="T14" fmla="*/ 40 w 45"/>
                <a:gd name="T15" fmla="*/ 0 h 38"/>
                <a:gd name="T16" fmla="*/ 45 w 45"/>
                <a:gd name="T17" fmla="*/ 38 h 38"/>
                <a:gd name="T18" fmla="*/ 39 w 45"/>
                <a:gd name="T19" fmla="*/ 38 h 38"/>
                <a:gd name="T20" fmla="*/ 36 w 45"/>
                <a:gd name="T21" fmla="*/ 14 h 38"/>
                <a:gd name="T22" fmla="*/ 36 w 45"/>
                <a:gd name="T23" fmla="*/ 9 h 38"/>
                <a:gd name="T24" fmla="*/ 35 w 45"/>
                <a:gd name="T25" fmla="*/ 9 h 38"/>
                <a:gd name="T26" fmla="*/ 34 w 45"/>
                <a:gd name="T27" fmla="*/ 14 h 38"/>
                <a:gd name="T28" fmla="*/ 25 w 45"/>
                <a:gd name="T29" fmla="*/ 38 h 38"/>
                <a:gd name="T30" fmla="*/ 20 w 45"/>
                <a:gd name="T31" fmla="*/ 38 h 38"/>
                <a:gd name="T32" fmla="*/ 11 w 45"/>
                <a:gd name="T33" fmla="*/ 14 h 38"/>
                <a:gd name="T34" fmla="*/ 9 w 45"/>
                <a:gd name="T35" fmla="*/ 9 h 38"/>
                <a:gd name="T36" fmla="*/ 9 w 45"/>
                <a:gd name="T37" fmla="*/ 9 h 38"/>
                <a:gd name="T38" fmla="*/ 8 w 45"/>
                <a:gd name="T39" fmla="*/ 14 h 38"/>
                <a:gd name="T40" fmla="*/ 5 w 45"/>
                <a:gd name="T41" fmla="*/ 38 h 38"/>
                <a:gd name="T42" fmla="*/ 0 w 45"/>
                <a:gd name="T43" fmla="*/ 38 h 38"/>
                <a:gd name="T44" fmla="*/ 5 w 45"/>
                <a:gd name="T45" fmla="*/ 0 h 38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45" h="38">
                  <a:moveTo>
                    <a:pt x="5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1" y="29"/>
                    <a:pt x="22" y="32"/>
                    <a:pt x="22" y="32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4" y="29"/>
                    <a:pt x="25" y="26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45" y="38"/>
                    <a:pt x="45" y="38"/>
                    <a:pt x="45" y="38"/>
                  </a:cubicBezTo>
                  <a:cubicBezTo>
                    <a:pt x="39" y="38"/>
                    <a:pt x="39" y="38"/>
                    <a:pt x="39" y="38"/>
                  </a:cubicBezTo>
                  <a:cubicBezTo>
                    <a:pt x="36" y="14"/>
                    <a:pt x="36" y="14"/>
                    <a:pt x="36" y="14"/>
                  </a:cubicBezTo>
                  <a:cubicBezTo>
                    <a:pt x="36" y="12"/>
                    <a:pt x="36" y="9"/>
                    <a:pt x="36" y="9"/>
                  </a:cubicBezTo>
                  <a:cubicBezTo>
                    <a:pt x="35" y="9"/>
                    <a:pt x="35" y="9"/>
                    <a:pt x="35" y="9"/>
                  </a:cubicBezTo>
                  <a:cubicBezTo>
                    <a:pt x="35" y="9"/>
                    <a:pt x="35" y="12"/>
                    <a:pt x="34" y="14"/>
                  </a:cubicBezTo>
                  <a:cubicBezTo>
                    <a:pt x="25" y="38"/>
                    <a:pt x="25" y="38"/>
                    <a:pt x="25" y="38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1" y="14"/>
                    <a:pt x="11" y="14"/>
                    <a:pt x="11" y="14"/>
                  </a:cubicBezTo>
                  <a:cubicBezTo>
                    <a:pt x="10" y="12"/>
                    <a:pt x="9" y="9"/>
                    <a:pt x="9" y="9"/>
                  </a:cubicBezTo>
                  <a:cubicBezTo>
                    <a:pt x="9" y="9"/>
                    <a:pt x="9" y="9"/>
                    <a:pt x="9" y="9"/>
                  </a:cubicBezTo>
                  <a:cubicBezTo>
                    <a:pt x="9" y="9"/>
                    <a:pt x="9" y="12"/>
                    <a:pt x="8" y="14"/>
                  </a:cubicBezTo>
                  <a:cubicBezTo>
                    <a:pt x="5" y="38"/>
                    <a:pt x="5" y="38"/>
                    <a:pt x="5" y="38"/>
                  </a:cubicBezTo>
                  <a:cubicBezTo>
                    <a:pt x="0" y="38"/>
                    <a:pt x="0" y="38"/>
                    <a:pt x="0" y="38"/>
                  </a:cubicBezTo>
                  <a:lnTo>
                    <a:pt x="5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2" name="Freeform 127"/>
            <p:cNvSpPr>
              <a:spLocks noEditPoints="1"/>
            </p:cNvSpPr>
            <p:nvPr userDrawn="1"/>
          </p:nvSpPr>
          <p:spPr bwMode="auto">
            <a:xfrm>
              <a:off x="4367213" y="990600"/>
              <a:ext cx="127000" cy="123825"/>
            </a:xfrm>
            <a:custGeom>
              <a:avLst/>
              <a:gdLst>
                <a:gd name="T0" fmla="*/ 0 w 39"/>
                <a:gd name="T1" fmla="*/ 0 h 38"/>
                <a:gd name="T2" fmla="*/ 5 w 39"/>
                <a:gd name="T3" fmla="*/ 0 h 38"/>
                <a:gd name="T4" fmla="*/ 5 w 39"/>
                <a:gd name="T5" fmla="*/ 15 h 38"/>
                <a:gd name="T6" fmla="*/ 11 w 39"/>
                <a:gd name="T7" fmla="*/ 15 h 38"/>
                <a:gd name="T8" fmla="*/ 25 w 39"/>
                <a:gd name="T9" fmla="*/ 26 h 38"/>
                <a:gd name="T10" fmla="*/ 10 w 39"/>
                <a:gd name="T11" fmla="*/ 38 h 38"/>
                <a:gd name="T12" fmla="*/ 0 w 39"/>
                <a:gd name="T13" fmla="*/ 38 h 38"/>
                <a:gd name="T14" fmla="*/ 0 w 39"/>
                <a:gd name="T15" fmla="*/ 0 h 38"/>
                <a:gd name="T16" fmla="*/ 10 w 39"/>
                <a:gd name="T17" fmla="*/ 33 h 38"/>
                <a:gd name="T18" fmla="*/ 19 w 39"/>
                <a:gd name="T19" fmla="*/ 26 h 38"/>
                <a:gd name="T20" fmla="*/ 10 w 39"/>
                <a:gd name="T21" fmla="*/ 19 h 38"/>
                <a:gd name="T22" fmla="*/ 5 w 39"/>
                <a:gd name="T23" fmla="*/ 19 h 38"/>
                <a:gd name="T24" fmla="*/ 5 w 39"/>
                <a:gd name="T25" fmla="*/ 33 h 38"/>
                <a:gd name="T26" fmla="*/ 10 w 39"/>
                <a:gd name="T27" fmla="*/ 33 h 38"/>
                <a:gd name="T28" fmla="*/ 34 w 39"/>
                <a:gd name="T29" fmla="*/ 0 h 38"/>
                <a:gd name="T30" fmla="*/ 39 w 39"/>
                <a:gd name="T31" fmla="*/ 0 h 38"/>
                <a:gd name="T32" fmla="*/ 39 w 39"/>
                <a:gd name="T33" fmla="*/ 38 h 38"/>
                <a:gd name="T34" fmla="*/ 34 w 39"/>
                <a:gd name="T35" fmla="*/ 38 h 38"/>
                <a:gd name="T36" fmla="*/ 34 w 39"/>
                <a:gd name="T37" fmla="*/ 0 h 3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39" h="38">
                  <a:moveTo>
                    <a:pt x="0" y="0"/>
                  </a:moveTo>
                  <a:cubicBezTo>
                    <a:pt x="5" y="0"/>
                    <a:pt x="5" y="0"/>
                    <a:pt x="5" y="0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11" y="15"/>
                    <a:pt x="11" y="15"/>
                    <a:pt x="11" y="15"/>
                  </a:cubicBezTo>
                  <a:cubicBezTo>
                    <a:pt x="19" y="15"/>
                    <a:pt x="25" y="18"/>
                    <a:pt x="25" y="26"/>
                  </a:cubicBezTo>
                  <a:cubicBezTo>
                    <a:pt x="25" y="34"/>
                    <a:pt x="19" y="38"/>
                    <a:pt x="10" y="38"/>
                  </a:cubicBezTo>
                  <a:cubicBezTo>
                    <a:pt x="0" y="38"/>
                    <a:pt x="0" y="38"/>
                    <a:pt x="0" y="38"/>
                  </a:cubicBezTo>
                  <a:lnTo>
                    <a:pt x="0" y="0"/>
                  </a:lnTo>
                  <a:close/>
                  <a:moveTo>
                    <a:pt x="10" y="33"/>
                  </a:moveTo>
                  <a:cubicBezTo>
                    <a:pt x="16" y="33"/>
                    <a:pt x="19" y="31"/>
                    <a:pt x="19" y="26"/>
                  </a:cubicBezTo>
                  <a:cubicBezTo>
                    <a:pt x="19" y="22"/>
                    <a:pt x="17" y="19"/>
                    <a:pt x="10" y="19"/>
                  </a:cubicBezTo>
                  <a:cubicBezTo>
                    <a:pt x="5" y="19"/>
                    <a:pt x="5" y="19"/>
                    <a:pt x="5" y="19"/>
                  </a:cubicBezTo>
                  <a:cubicBezTo>
                    <a:pt x="5" y="33"/>
                    <a:pt x="5" y="33"/>
                    <a:pt x="5" y="33"/>
                  </a:cubicBezTo>
                  <a:lnTo>
                    <a:pt x="10" y="33"/>
                  </a:lnTo>
                  <a:close/>
                  <a:moveTo>
                    <a:pt x="34" y="0"/>
                  </a:moveTo>
                  <a:cubicBezTo>
                    <a:pt x="39" y="0"/>
                    <a:pt x="39" y="0"/>
                    <a:pt x="39" y="0"/>
                  </a:cubicBezTo>
                  <a:cubicBezTo>
                    <a:pt x="39" y="38"/>
                    <a:pt x="39" y="38"/>
                    <a:pt x="39" y="38"/>
                  </a:cubicBezTo>
                  <a:cubicBezTo>
                    <a:pt x="34" y="38"/>
                    <a:pt x="34" y="38"/>
                    <a:pt x="34" y="38"/>
                  </a:cubicBezTo>
                  <a:lnTo>
                    <a:pt x="34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3" name="Freeform 128"/>
            <p:cNvSpPr>
              <a:spLocks noEditPoints="1"/>
            </p:cNvSpPr>
            <p:nvPr userDrawn="1"/>
          </p:nvSpPr>
          <p:spPr bwMode="auto">
            <a:xfrm>
              <a:off x="346075" y="1266826"/>
              <a:ext cx="127000" cy="125413"/>
            </a:xfrm>
            <a:custGeom>
              <a:avLst/>
              <a:gdLst>
                <a:gd name="T0" fmla="*/ 0 w 39"/>
                <a:gd name="T1" fmla="*/ 20 h 39"/>
                <a:gd name="T2" fmla="*/ 20 w 39"/>
                <a:gd name="T3" fmla="*/ 0 h 39"/>
                <a:gd name="T4" fmla="*/ 39 w 39"/>
                <a:gd name="T5" fmla="*/ 19 h 39"/>
                <a:gd name="T6" fmla="*/ 20 w 39"/>
                <a:gd name="T7" fmla="*/ 39 h 39"/>
                <a:gd name="T8" fmla="*/ 0 w 39"/>
                <a:gd name="T9" fmla="*/ 20 h 39"/>
                <a:gd name="T10" fmla="*/ 34 w 39"/>
                <a:gd name="T11" fmla="*/ 20 h 39"/>
                <a:gd name="T12" fmla="*/ 20 w 39"/>
                <a:gd name="T13" fmla="*/ 5 h 39"/>
                <a:gd name="T14" fmla="*/ 6 w 39"/>
                <a:gd name="T15" fmla="*/ 19 h 39"/>
                <a:gd name="T16" fmla="*/ 20 w 39"/>
                <a:gd name="T17" fmla="*/ 34 h 39"/>
                <a:gd name="T18" fmla="*/ 34 w 39"/>
                <a:gd name="T19" fmla="*/ 20 h 3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9" h="39">
                  <a:moveTo>
                    <a:pt x="0" y="20"/>
                  </a:moveTo>
                  <a:cubicBezTo>
                    <a:pt x="0" y="9"/>
                    <a:pt x="7" y="0"/>
                    <a:pt x="20" y="0"/>
                  </a:cubicBezTo>
                  <a:cubicBezTo>
                    <a:pt x="32" y="0"/>
                    <a:pt x="39" y="9"/>
                    <a:pt x="39" y="19"/>
                  </a:cubicBezTo>
                  <a:cubicBezTo>
                    <a:pt x="39" y="30"/>
                    <a:pt x="32" y="39"/>
                    <a:pt x="20" y="39"/>
                  </a:cubicBezTo>
                  <a:cubicBezTo>
                    <a:pt x="8" y="39"/>
                    <a:pt x="0" y="30"/>
                    <a:pt x="0" y="20"/>
                  </a:cubicBezTo>
                  <a:close/>
                  <a:moveTo>
                    <a:pt x="34" y="20"/>
                  </a:moveTo>
                  <a:cubicBezTo>
                    <a:pt x="34" y="12"/>
                    <a:pt x="29" y="5"/>
                    <a:pt x="20" y="5"/>
                  </a:cubicBezTo>
                  <a:cubicBezTo>
                    <a:pt x="11" y="5"/>
                    <a:pt x="6" y="11"/>
                    <a:pt x="6" y="19"/>
                  </a:cubicBezTo>
                  <a:cubicBezTo>
                    <a:pt x="6" y="27"/>
                    <a:pt x="11" y="34"/>
                    <a:pt x="20" y="34"/>
                  </a:cubicBezTo>
                  <a:cubicBezTo>
                    <a:pt x="29" y="34"/>
                    <a:pt x="34" y="28"/>
                    <a:pt x="34" y="20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4" name="Freeform 129"/>
            <p:cNvSpPr>
              <a:spLocks/>
            </p:cNvSpPr>
            <p:nvPr userDrawn="1"/>
          </p:nvSpPr>
          <p:spPr bwMode="auto">
            <a:xfrm>
              <a:off x="530225" y="1270001"/>
              <a:ext cx="100013" cy="119063"/>
            </a:xfrm>
            <a:custGeom>
              <a:avLst/>
              <a:gdLst>
                <a:gd name="T0" fmla="*/ 0 w 63"/>
                <a:gd name="T1" fmla="*/ 0 h 75"/>
                <a:gd name="T2" fmla="*/ 63 w 63"/>
                <a:gd name="T3" fmla="*/ 0 h 75"/>
                <a:gd name="T4" fmla="*/ 63 w 63"/>
                <a:gd name="T5" fmla="*/ 75 h 75"/>
                <a:gd name="T6" fmla="*/ 53 w 63"/>
                <a:gd name="T7" fmla="*/ 75 h 75"/>
                <a:gd name="T8" fmla="*/ 53 w 63"/>
                <a:gd name="T9" fmla="*/ 8 h 75"/>
                <a:gd name="T10" fmla="*/ 12 w 63"/>
                <a:gd name="T11" fmla="*/ 8 h 75"/>
                <a:gd name="T12" fmla="*/ 12 w 63"/>
                <a:gd name="T13" fmla="*/ 75 h 75"/>
                <a:gd name="T14" fmla="*/ 0 w 63"/>
                <a:gd name="T15" fmla="*/ 75 h 75"/>
                <a:gd name="T16" fmla="*/ 0 w 63"/>
                <a:gd name="T17" fmla="*/ 0 h 7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63" h="75">
                  <a:moveTo>
                    <a:pt x="0" y="0"/>
                  </a:moveTo>
                  <a:lnTo>
                    <a:pt x="63" y="0"/>
                  </a:lnTo>
                  <a:lnTo>
                    <a:pt x="63" y="75"/>
                  </a:lnTo>
                  <a:lnTo>
                    <a:pt x="53" y="75"/>
                  </a:lnTo>
                  <a:lnTo>
                    <a:pt x="53" y="8"/>
                  </a:lnTo>
                  <a:lnTo>
                    <a:pt x="12" y="8"/>
                  </a:lnTo>
                  <a:lnTo>
                    <a:pt x="12" y="75"/>
                  </a:lnTo>
                  <a:lnTo>
                    <a:pt x="0" y="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5" name="Freeform 130"/>
            <p:cNvSpPr>
              <a:spLocks/>
            </p:cNvSpPr>
            <p:nvPr userDrawn="1"/>
          </p:nvSpPr>
          <p:spPr bwMode="auto">
            <a:xfrm>
              <a:off x="682625" y="1270001"/>
              <a:ext cx="93663" cy="119063"/>
            </a:xfrm>
            <a:custGeom>
              <a:avLst/>
              <a:gdLst>
                <a:gd name="T0" fmla="*/ 24 w 59"/>
                <a:gd name="T1" fmla="*/ 8 h 75"/>
                <a:gd name="T2" fmla="*/ 0 w 59"/>
                <a:gd name="T3" fmla="*/ 8 h 75"/>
                <a:gd name="T4" fmla="*/ 0 w 59"/>
                <a:gd name="T5" fmla="*/ 0 h 75"/>
                <a:gd name="T6" fmla="*/ 59 w 59"/>
                <a:gd name="T7" fmla="*/ 0 h 75"/>
                <a:gd name="T8" fmla="*/ 59 w 59"/>
                <a:gd name="T9" fmla="*/ 8 h 75"/>
                <a:gd name="T10" fmla="*/ 35 w 59"/>
                <a:gd name="T11" fmla="*/ 8 h 75"/>
                <a:gd name="T12" fmla="*/ 35 w 59"/>
                <a:gd name="T13" fmla="*/ 75 h 75"/>
                <a:gd name="T14" fmla="*/ 24 w 59"/>
                <a:gd name="T15" fmla="*/ 75 h 75"/>
                <a:gd name="T16" fmla="*/ 24 w 59"/>
                <a:gd name="T17" fmla="*/ 8 h 7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9" h="75">
                  <a:moveTo>
                    <a:pt x="24" y="8"/>
                  </a:moveTo>
                  <a:lnTo>
                    <a:pt x="0" y="8"/>
                  </a:lnTo>
                  <a:lnTo>
                    <a:pt x="0" y="0"/>
                  </a:lnTo>
                  <a:lnTo>
                    <a:pt x="59" y="0"/>
                  </a:lnTo>
                  <a:lnTo>
                    <a:pt x="59" y="8"/>
                  </a:lnTo>
                  <a:lnTo>
                    <a:pt x="35" y="8"/>
                  </a:lnTo>
                  <a:lnTo>
                    <a:pt x="35" y="75"/>
                  </a:lnTo>
                  <a:lnTo>
                    <a:pt x="24" y="75"/>
                  </a:lnTo>
                  <a:lnTo>
                    <a:pt x="24" y="8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6" name="Freeform 131"/>
            <p:cNvSpPr>
              <a:spLocks noEditPoints="1"/>
            </p:cNvSpPr>
            <p:nvPr userDrawn="1"/>
          </p:nvSpPr>
          <p:spPr bwMode="auto">
            <a:xfrm>
              <a:off x="815975" y="1266826"/>
              <a:ext cx="125413" cy="125413"/>
            </a:xfrm>
            <a:custGeom>
              <a:avLst/>
              <a:gdLst>
                <a:gd name="T0" fmla="*/ 0 w 39"/>
                <a:gd name="T1" fmla="*/ 20 h 39"/>
                <a:gd name="T2" fmla="*/ 20 w 39"/>
                <a:gd name="T3" fmla="*/ 0 h 39"/>
                <a:gd name="T4" fmla="*/ 39 w 39"/>
                <a:gd name="T5" fmla="*/ 19 h 39"/>
                <a:gd name="T6" fmla="*/ 20 w 39"/>
                <a:gd name="T7" fmla="*/ 39 h 39"/>
                <a:gd name="T8" fmla="*/ 0 w 39"/>
                <a:gd name="T9" fmla="*/ 20 h 39"/>
                <a:gd name="T10" fmla="*/ 33 w 39"/>
                <a:gd name="T11" fmla="*/ 20 h 39"/>
                <a:gd name="T12" fmla="*/ 20 w 39"/>
                <a:gd name="T13" fmla="*/ 5 h 39"/>
                <a:gd name="T14" fmla="*/ 6 w 39"/>
                <a:gd name="T15" fmla="*/ 19 h 39"/>
                <a:gd name="T16" fmla="*/ 20 w 39"/>
                <a:gd name="T17" fmla="*/ 34 h 39"/>
                <a:gd name="T18" fmla="*/ 33 w 39"/>
                <a:gd name="T19" fmla="*/ 20 h 3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9" h="39">
                  <a:moveTo>
                    <a:pt x="0" y="20"/>
                  </a:moveTo>
                  <a:cubicBezTo>
                    <a:pt x="0" y="9"/>
                    <a:pt x="7" y="0"/>
                    <a:pt x="20" y="0"/>
                  </a:cubicBezTo>
                  <a:cubicBezTo>
                    <a:pt x="32" y="0"/>
                    <a:pt x="39" y="9"/>
                    <a:pt x="39" y="19"/>
                  </a:cubicBezTo>
                  <a:cubicBezTo>
                    <a:pt x="39" y="30"/>
                    <a:pt x="32" y="39"/>
                    <a:pt x="20" y="39"/>
                  </a:cubicBezTo>
                  <a:cubicBezTo>
                    <a:pt x="7" y="39"/>
                    <a:pt x="0" y="30"/>
                    <a:pt x="0" y="20"/>
                  </a:cubicBezTo>
                  <a:close/>
                  <a:moveTo>
                    <a:pt x="33" y="20"/>
                  </a:moveTo>
                  <a:cubicBezTo>
                    <a:pt x="33" y="12"/>
                    <a:pt x="29" y="5"/>
                    <a:pt x="20" y="5"/>
                  </a:cubicBezTo>
                  <a:cubicBezTo>
                    <a:pt x="11" y="5"/>
                    <a:pt x="6" y="11"/>
                    <a:pt x="6" y="19"/>
                  </a:cubicBezTo>
                  <a:cubicBezTo>
                    <a:pt x="6" y="27"/>
                    <a:pt x="11" y="34"/>
                    <a:pt x="20" y="34"/>
                  </a:cubicBezTo>
                  <a:cubicBezTo>
                    <a:pt x="29" y="34"/>
                    <a:pt x="33" y="28"/>
                    <a:pt x="33" y="20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7" name="Freeform 132"/>
            <p:cNvSpPr>
              <a:spLocks noEditPoints="1"/>
            </p:cNvSpPr>
            <p:nvPr userDrawn="1"/>
          </p:nvSpPr>
          <p:spPr bwMode="auto">
            <a:xfrm>
              <a:off x="1000125" y="1270001"/>
              <a:ext cx="84138" cy="119063"/>
            </a:xfrm>
            <a:custGeom>
              <a:avLst/>
              <a:gdLst>
                <a:gd name="T0" fmla="*/ 0 w 26"/>
                <a:gd name="T1" fmla="*/ 0 h 37"/>
                <a:gd name="T2" fmla="*/ 11 w 26"/>
                <a:gd name="T3" fmla="*/ 0 h 37"/>
                <a:gd name="T4" fmla="*/ 24 w 26"/>
                <a:gd name="T5" fmla="*/ 9 h 37"/>
                <a:gd name="T6" fmla="*/ 17 w 26"/>
                <a:gd name="T7" fmla="*/ 18 h 37"/>
                <a:gd name="T8" fmla="*/ 17 w 26"/>
                <a:gd name="T9" fmla="*/ 18 h 37"/>
                <a:gd name="T10" fmla="*/ 26 w 26"/>
                <a:gd name="T11" fmla="*/ 27 h 37"/>
                <a:gd name="T12" fmla="*/ 11 w 26"/>
                <a:gd name="T13" fmla="*/ 37 h 37"/>
                <a:gd name="T14" fmla="*/ 0 w 26"/>
                <a:gd name="T15" fmla="*/ 37 h 37"/>
                <a:gd name="T16" fmla="*/ 0 w 26"/>
                <a:gd name="T17" fmla="*/ 0 h 37"/>
                <a:gd name="T18" fmla="*/ 10 w 26"/>
                <a:gd name="T19" fmla="*/ 16 h 37"/>
                <a:gd name="T20" fmla="*/ 19 w 26"/>
                <a:gd name="T21" fmla="*/ 10 h 37"/>
                <a:gd name="T22" fmla="*/ 11 w 26"/>
                <a:gd name="T23" fmla="*/ 4 h 37"/>
                <a:gd name="T24" fmla="*/ 5 w 26"/>
                <a:gd name="T25" fmla="*/ 4 h 37"/>
                <a:gd name="T26" fmla="*/ 5 w 26"/>
                <a:gd name="T27" fmla="*/ 16 h 37"/>
                <a:gd name="T28" fmla="*/ 10 w 26"/>
                <a:gd name="T29" fmla="*/ 16 h 37"/>
                <a:gd name="T30" fmla="*/ 11 w 26"/>
                <a:gd name="T31" fmla="*/ 33 h 37"/>
                <a:gd name="T32" fmla="*/ 20 w 26"/>
                <a:gd name="T33" fmla="*/ 27 h 37"/>
                <a:gd name="T34" fmla="*/ 11 w 26"/>
                <a:gd name="T35" fmla="*/ 20 h 37"/>
                <a:gd name="T36" fmla="*/ 5 w 26"/>
                <a:gd name="T37" fmla="*/ 20 h 37"/>
                <a:gd name="T38" fmla="*/ 5 w 26"/>
                <a:gd name="T39" fmla="*/ 33 h 37"/>
                <a:gd name="T40" fmla="*/ 11 w 26"/>
                <a:gd name="T41" fmla="*/ 33 h 3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26" h="37">
                  <a:moveTo>
                    <a:pt x="0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18" y="0"/>
                    <a:pt x="24" y="2"/>
                    <a:pt x="24" y="9"/>
                  </a:cubicBezTo>
                  <a:cubicBezTo>
                    <a:pt x="24" y="14"/>
                    <a:pt x="21" y="16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22" y="18"/>
                    <a:pt x="26" y="22"/>
                    <a:pt x="26" y="27"/>
                  </a:cubicBezTo>
                  <a:cubicBezTo>
                    <a:pt x="26" y="34"/>
                    <a:pt x="20" y="37"/>
                    <a:pt x="11" y="37"/>
                  </a:cubicBezTo>
                  <a:cubicBezTo>
                    <a:pt x="0" y="37"/>
                    <a:pt x="0" y="37"/>
                    <a:pt x="0" y="37"/>
                  </a:cubicBezTo>
                  <a:lnTo>
                    <a:pt x="0" y="0"/>
                  </a:lnTo>
                  <a:close/>
                  <a:moveTo>
                    <a:pt x="10" y="16"/>
                  </a:moveTo>
                  <a:cubicBezTo>
                    <a:pt x="16" y="16"/>
                    <a:pt x="19" y="14"/>
                    <a:pt x="19" y="10"/>
                  </a:cubicBezTo>
                  <a:cubicBezTo>
                    <a:pt x="19" y="6"/>
                    <a:pt x="16" y="4"/>
                    <a:pt x="11" y="4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5" y="16"/>
                    <a:pt x="5" y="16"/>
                    <a:pt x="5" y="16"/>
                  </a:cubicBezTo>
                  <a:lnTo>
                    <a:pt x="10" y="16"/>
                  </a:lnTo>
                  <a:close/>
                  <a:moveTo>
                    <a:pt x="11" y="33"/>
                  </a:moveTo>
                  <a:cubicBezTo>
                    <a:pt x="17" y="33"/>
                    <a:pt x="20" y="31"/>
                    <a:pt x="20" y="27"/>
                  </a:cubicBezTo>
                  <a:cubicBezTo>
                    <a:pt x="20" y="22"/>
                    <a:pt x="18" y="20"/>
                    <a:pt x="11" y="20"/>
                  </a:cubicBezTo>
                  <a:cubicBezTo>
                    <a:pt x="5" y="20"/>
                    <a:pt x="5" y="20"/>
                    <a:pt x="5" y="20"/>
                  </a:cubicBezTo>
                  <a:cubicBezTo>
                    <a:pt x="5" y="33"/>
                    <a:pt x="5" y="33"/>
                    <a:pt x="5" y="33"/>
                  </a:cubicBezTo>
                  <a:lnTo>
                    <a:pt x="11" y="33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8" name="Freeform 133"/>
            <p:cNvSpPr>
              <a:spLocks noEditPoints="1"/>
            </p:cNvSpPr>
            <p:nvPr userDrawn="1"/>
          </p:nvSpPr>
          <p:spPr bwMode="auto">
            <a:xfrm>
              <a:off x="1131888" y="1266826"/>
              <a:ext cx="127000" cy="125413"/>
            </a:xfrm>
            <a:custGeom>
              <a:avLst/>
              <a:gdLst>
                <a:gd name="T0" fmla="*/ 0 w 39"/>
                <a:gd name="T1" fmla="*/ 20 h 39"/>
                <a:gd name="T2" fmla="*/ 20 w 39"/>
                <a:gd name="T3" fmla="*/ 0 h 39"/>
                <a:gd name="T4" fmla="*/ 39 w 39"/>
                <a:gd name="T5" fmla="*/ 19 h 39"/>
                <a:gd name="T6" fmla="*/ 20 w 39"/>
                <a:gd name="T7" fmla="*/ 39 h 39"/>
                <a:gd name="T8" fmla="*/ 0 w 39"/>
                <a:gd name="T9" fmla="*/ 20 h 39"/>
                <a:gd name="T10" fmla="*/ 34 w 39"/>
                <a:gd name="T11" fmla="*/ 20 h 39"/>
                <a:gd name="T12" fmla="*/ 20 w 39"/>
                <a:gd name="T13" fmla="*/ 5 h 39"/>
                <a:gd name="T14" fmla="*/ 6 w 39"/>
                <a:gd name="T15" fmla="*/ 19 h 39"/>
                <a:gd name="T16" fmla="*/ 20 w 39"/>
                <a:gd name="T17" fmla="*/ 34 h 39"/>
                <a:gd name="T18" fmla="*/ 34 w 39"/>
                <a:gd name="T19" fmla="*/ 20 h 3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9" h="39">
                  <a:moveTo>
                    <a:pt x="0" y="20"/>
                  </a:moveTo>
                  <a:cubicBezTo>
                    <a:pt x="0" y="9"/>
                    <a:pt x="7" y="0"/>
                    <a:pt x="20" y="0"/>
                  </a:cubicBezTo>
                  <a:cubicBezTo>
                    <a:pt x="32" y="0"/>
                    <a:pt x="39" y="9"/>
                    <a:pt x="39" y="19"/>
                  </a:cubicBezTo>
                  <a:cubicBezTo>
                    <a:pt x="39" y="30"/>
                    <a:pt x="32" y="39"/>
                    <a:pt x="20" y="39"/>
                  </a:cubicBezTo>
                  <a:cubicBezTo>
                    <a:pt x="8" y="39"/>
                    <a:pt x="0" y="30"/>
                    <a:pt x="0" y="20"/>
                  </a:cubicBezTo>
                  <a:close/>
                  <a:moveTo>
                    <a:pt x="34" y="20"/>
                  </a:moveTo>
                  <a:cubicBezTo>
                    <a:pt x="34" y="12"/>
                    <a:pt x="29" y="5"/>
                    <a:pt x="20" y="5"/>
                  </a:cubicBezTo>
                  <a:cubicBezTo>
                    <a:pt x="11" y="5"/>
                    <a:pt x="6" y="11"/>
                    <a:pt x="6" y="19"/>
                  </a:cubicBezTo>
                  <a:cubicBezTo>
                    <a:pt x="6" y="27"/>
                    <a:pt x="11" y="34"/>
                    <a:pt x="20" y="34"/>
                  </a:cubicBezTo>
                  <a:cubicBezTo>
                    <a:pt x="29" y="34"/>
                    <a:pt x="34" y="28"/>
                    <a:pt x="34" y="20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9" name="Freeform 134"/>
            <p:cNvSpPr>
              <a:spLocks noEditPoints="1"/>
            </p:cNvSpPr>
            <p:nvPr userDrawn="1"/>
          </p:nvSpPr>
          <p:spPr bwMode="auto">
            <a:xfrm>
              <a:off x="1316038" y="1223963"/>
              <a:ext cx="104775" cy="165100"/>
            </a:xfrm>
            <a:custGeom>
              <a:avLst/>
              <a:gdLst>
                <a:gd name="T0" fmla="*/ 0 w 32"/>
                <a:gd name="T1" fmla="*/ 14 h 51"/>
                <a:gd name="T2" fmla="*/ 5 w 32"/>
                <a:gd name="T3" fmla="*/ 14 h 51"/>
                <a:gd name="T4" fmla="*/ 5 w 32"/>
                <a:gd name="T5" fmla="*/ 39 h 51"/>
                <a:gd name="T6" fmla="*/ 5 w 32"/>
                <a:gd name="T7" fmla="*/ 44 h 51"/>
                <a:gd name="T8" fmla="*/ 5 w 32"/>
                <a:gd name="T9" fmla="*/ 44 h 51"/>
                <a:gd name="T10" fmla="*/ 9 w 32"/>
                <a:gd name="T11" fmla="*/ 38 h 51"/>
                <a:gd name="T12" fmla="*/ 26 w 32"/>
                <a:gd name="T13" fmla="*/ 14 h 51"/>
                <a:gd name="T14" fmla="*/ 32 w 32"/>
                <a:gd name="T15" fmla="*/ 14 h 51"/>
                <a:gd name="T16" fmla="*/ 32 w 32"/>
                <a:gd name="T17" fmla="*/ 51 h 51"/>
                <a:gd name="T18" fmla="*/ 27 w 32"/>
                <a:gd name="T19" fmla="*/ 51 h 51"/>
                <a:gd name="T20" fmla="*/ 27 w 32"/>
                <a:gd name="T21" fmla="*/ 25 h 51"/>
                <a:gd name="T22" fmla="*/ 27 w 32"/>
                <a:gd name="T23" fmla="*/ 20 h 51"/>
                <a:gd name="T24" fmla="*/ 27 w 32"/>
                <a:gd name="T25" fmla="*/ 20 h 51"/>
                <a:gd name="T26" fmla="*/ 24 w 32"/>
                <a:gd name="T27" fmla="*/ 25 h 51"/>
                <a:gd name="T28" fmla="*/ 5 w 32"/>
                <a:gd name="T29" fmla="*/ 51 h 51"/>
                <a:gd name="T30" fmla="*/ 0 w 32"/>
                <a:gd name="T31" fmla="*/ 51 h 51"/>
                <a:gd name="T32" fmla="*/ 0 w 32"/>
                <a:gd name="T33" fmla="*/ 14 h 51"/>
                <a:gd name="T34" fmla="*/ 5 w 32"/>
                <a:gd name="T35" fmla="*/ 0 h 51"/>
                <a:gd name="T36" fmla="*/ 10 w 32"/>
                <a:gd name="T37" fmla="*/ 0 h 51"/>
                <a:gd name="T38" fmla="*/ 16 w 32"/>
                <a:gd name="T39" fmla="*/ 6 h 51"/>
                <a:gd name="T40" fmla="*/ 22 w 32"/>
                <a:gd name="T41" fmla="*/ 0 h 51"/>
                <a:gd name="T42" fmla="*/ 26 w 32"/>
                <a:gd name="T43" fmla="*/ 0 h 51"/>
                <a:gd name="T44" fmla="*/ 16 w 32"/>
                <a:gd name="T45" fmla="*/ 11 h 51"/>
                <a:gd name="T46" fmla="*/ 5 w 32"/>
                <a:gd name="T47" fmla="*/ 0 h 51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32" h="51">
                  <a:moveTo>
                    <a:pt x="0" y="14"/>
                  </a:moveTo>
                  <a:cubicBezTo>
                    <a:pt x="5" y="14"/>
                    <a:pt x="5" y="14"/>
                    <a:pt x="5" y="14"/>
                  </a:cubicBezTo>
                  <a:cubicBezTo>
                    <a:pt x="5" y="39"/>
                    <a:pt x="5" y="39"/>
                    <a:pt x="5" y="39"/>
                  </a:cubicBezTo>
                  <a:cubicBezTo>
                    <a:pt x="5" y="42"/>
                    <a:pt x="5" y="44"/>
                    <a:pt x="5" y="44"/>
                  </a:cubicBezTo>
                  <a:cubicBezTo>
                    <a:pt x="5" y="44"/>
                    <a:pt x="5" y="44"/>
                    <a:pt x="5" y="44"/>
                  </a:cubicBezTo>
                  <a:cubicBezTo>
                    <a:pt x="5" y="44"/>
                    <a:pt x="7" y="41"/>
                    <a:pt x="9" y="38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2" y="51"/>
                    <a:pt x="32" y="51"/>
                    <a:pt x="32" y="51"/>
                  </a:cubicBezTo>
                  <a:cubicBezTo>
                    <a:pt x="27" y="51"/>
                    <a:pt x="27" y="51"/>
                    <a:pt x="27" y="51"/>
                  </a:cubicBezTo>
                  <a:cubicBezTo>
                    <a:pt x="27" y="25"/>
                    <a:pt x="27" y="25"/>
                    <a:pt x="27" y="25"/>
                  </a:cubicBezTo>
                  <a:cubicBezTo>
                    <a:pt x="27" y="22"/>
                    <a:pt x="27" y="20"/>
                    <a:pt x="27" y="20"/>
                  </a:cubicBezTo>
                  <a:cubicBezTo>
                    <a:pt x="27" y="20"/>
                    <a:pt x="27" y="20"/>
                    <a:pt x="27" y="20"/>
                  </a:cubicBezTo>
                  <a:cubicBezTo>
                    <a:pt x="27" y="20"/>
                    <a:pt x="25" y="23"/>
                    <a:pt x="24" y="25"/>
                  </a:cubicBezTo>
                  <a:cubicBezTo>
                    <a:pt x="5" y="51"/>
                    <a:pt x="5" y="51"/>
                    <a:pt x="5" y="51"/>
                  </a:cubicBezTo>
                  <a:cubicBezTo>
                    <a:pt x="0" y="51"/>
                    <a:pt x="0" y="51"/>
                    <a:pt x="0" y="51"/>
                  </a:cubicBezTo>
                  <a:lnTo>
                    <a:pt x="0" y="14"/>
                  </a:lnTo>
                  <a:close/>
                  <a:moveTo>
                    <a:pt x="5" y="0"/>
                  </a:moveTo>
                  <a:cubicBezTo>
                    <a:pt x="10" y="0"/>
                    <a:pt x="10" y="0"/>
                    <a:pt x="10" y="0"/>
                  </a:cubicBezTo>
                  <a:cubicBezTo>
                    <a:pt x="10" y="4"/>
                    <a:pt x="13" y="6"/>
                    <a:pt x="16" y="6"/>
                  </a:cubicBezTo>
                  <a:cubicBezTo>
                    <a:pt x="19" y="6"/>
                    <a:pt x="21" y="4"/>
                    <a:pt x="22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26" y="7"/>
                    <a:pt x="21" y="11"/>
                    <a:pt x="16" y="11"/>
                  </a:cubicBezTo>
                  <a:cubicBezTo>
                    <a:pt x="11" y="11"/>
                    <a:pt x="6" y="7"/>
                    <a:pt x="5" y="0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0" name="Freeform 135"/>
            <p:cNvSpPr>
              <a:spLocks/>
            </p:cNvSpPr>
            <p:nvPr userDrawn="1"/>
          </p:nvSpPr>
          <p:spPr bwMode="auto">
            <a:xfrm>
              <a:off x="1582738" y="1270001"/>
              <a:ext cx="100012" cy="119063"/>
            </a:xfrm>
            <a:custGeom>
              <a:avLst/>
              <a:gdLst>
                <a:gd name="T0" fmla="*/ 0 w 31"/>
                <a:gd name="T1" fmla="*/ 0 h 37"/>
                <a:gd name="T2" fmla="*/ 5 w 31"/>
                <a:gd name="T3" fmla="*/ 0 h 37"/>
                <a:gd name="T4" fmla="*/ 5 w 31"/>
                <a:gd name="T5" fmla="*/ 25 h 37"/>
                <a:gd name="T6" fmla="*/ 4 w 31"/>
                <a:gd name="T7" fmla="*/ 30 h 37"/>
                <a:gd name="T8" fmla="*/ 5 w 31"/>
                <a:gd name="T9" fmla="*/ 30 h 37"/>
                <a:gd name="T10" fmla="*/ 8 w 31"/>
                <a:gd name="T11" fmla="*/ 24 h 37"/>
                <a:gd name="T12" fmla="*/ 26 w 31"/>
                <a:gd name="T13" fmla="*/ 0 h 37"/>
                <a:gd name="T14" fmla="*/ 31 w 31"/>
                <a:gd name="T15" fmla="*/ 0 h 37"/>
                <a:gd name="T16" fmla="*/ 31 w 31"/>
                <a:gd name="T17" fmla="*/ 37 h 37"/>
                <a:gd name="T18" fmla="*/ 26 w 31"/>
                <a:gd name="T19" fmla="*/ 37 h 37"/>
                <a:gd name="T20" fmla="*/ 26 w 31"/>
                <a:gd name="T21" fmla="*/ 11 h 37"/>
                <a:gd name="T22" fmla="*/ 27 w 31"/>
                <a:gd name="T23" fmla="*/ 6 h 37"/>
                <a:gd name="T24" fmla="*/ 26 w 31"/>
                <a:gd name="T25" fmla="*/ 6 h 37"/>
                <a:gd name="T26" fmla="*/ 23 w 31"/>
                <a:gd name="T27" fmla="*/ 11 h 37"/>
                <a:gd name="T28" fmla="*/ 5 w 31"/>
                <a:gd name="T29" fmla="*/ 37 h 37"/>
                <a:gd name="T30" fmla="*/ 0 w 31"/>
                <a:gd name="T31" fmla="*/ 37 h 37"/>
                <a:gd name="T32" fmla="*/ 0 w 31"/>
                <a:gd name="T33" fmla="*/ 0 h 3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1" h="37">
                  <a:moveTo>
                    <a:pt x="0" y="0"/>
                  </a:moveTo>
                  <a:cubicBezTo>
                    <a:pt x="5" y="0"/>
                    <a:pt x="5" y="0"/>
                    <a:pt x="5" y="0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5" y="28"/>
                    <a:pt x="4" y="30"/>
                    <a:pt x="4" y="30"/>
                  </a:cubicBezTo>
                  <a:cubicBezTo>
                    <a:pt x="5" y="30"/>
                    <a:pt x="5" y="30"/>
                    <a:pt x="5" y="30"/>
                  </a:cubicBezTo>
                  <a:cubicBezTo>
                    <a:pt x="5" y="30"/>
                    <a:pt x="6" y="27"/>
                    <a:pt x="8" y="24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31" y="37"/>
                    <a:pt x="31" y="37"/>
                    <a:pt x="31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6" y="11"/>
                    <a:pt x="26" y="11"/>
                    <a:pt x="26" y="11"/>
                  </a:cubicBezTo>
                  <a:cubicBezTo>
                    <a:pt x="26" y="8"/>
                    <a:pt x="27" y="6"/>
                    <a:pt x="27" y="6"/>
                  </a:cubicBezTo>
                  <a:cubicBezTo>
                    <a:pt x="26" y="6"/>
                    <a:pt x="26" y="6"/>
                    <a:pt x="26" y="6"/>
                  </a:cubicBezTo>
                  <a:cubicBezTo>
                    <a:pt x="26" y="6"/>
                    <a:pt x="25" y="9"/>
                    <a:pt x="23" y="11"/>
                  </a:cubicBezTo>
                  <a:cubicBezTo>
                    <a:pt x="5" y="37"/>
                    <a:pt x="5" y="37"/>
                    <a:pt x="5" y="37"/>
                  </a:cubicBezTo>
                  <a:cubicBezTo>
                    <a:pt x="0" y="37"/>
                    <a:pt x="0" y="37"/>
                    <a:pt x="0" y="3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1" name="Freeform 136"/>
            <p:cNvSpPr>
              <a:spLocks noEditPoints="1"/>
            </p:cNvSpPr>
            <p:nvPr userDrawn="1"/>
          </p:nvSpPr>
          <p:spPr bwMode="auto">
            <a:xfrm>
              <a:off x="1835150" y="1270001"/>
              <a:ext cx="80963" cy="119063"/>
            </a:xfrm>
            <a:custGeom>
              <a:avLst/>
              <a:gdLst>
                <a:gd name="T0" fmla="*/ 0 w 25"/>
                <a:gd name="T1" fmla="*/ 0 h 37"/>
                <a:gd name="T2" fmla="*/ 11 w 25"/>
                <a:gd name="T3" fmla="*/ 0 h 37"/>
                <a:gd name="T4" fmla="*/ 25 w 25"/>
                <a:gd name="T5" fmla="*/ 11 h 37"/>
                <a:gd name="T6" fmla="*/ 10 w 25"/>
                <a:gd name="T7" fmla="*/ 23 h 37"/>
                <a:gd name="T8" fmla="*/ 5 w 25"/>
                <a:gd name="T9" fmla="*/ 23 h 37"/>
                <a:gd name="T10" fmla="*/ 5 w 25"/>
                <a:gd name="T11" fmla="*/ 37 h 37"/>
                <a:gd name="T12" fmla="*/ 0 w 25"/>
                <a:gd name="T13" fmla="*/ 37 h 37"/>
                <a:gd name="T14" fmla="*/ 0 w 25"/>
                <a:gd name="T15" fmla="*/ 0 h 37"/>
                <a:gd name="T16" fmla="*/ 10 w 25"/>
                <a:gd name="T17" fmla="*/ 18 h 37"/>
                <a:gd name="T18" fmla="*/ 19 w 25"/>
                <a:gd name="T19" fmla="*/ 11 h 37"/>
                <a:gd name="T20" fmla="*/ 10 w 25"/>
                <a:gd name="T21" fmla="*/ 4 h 37"/>
                <a:gd name="T22" fmla="*/ 5 w 25"/>
                <a:gd name="T23" fmla="*/ 4 h 37"/>
                <a:gd name="T24" fmla="*/ 5 w 25"/>
                <a:gd name="T25" fmla="*/ 18 h 37"/>
                <a:gd name="T26" fmla="*/ 10 w 25"/>
                <a:gd name="T27" fmla="*/ 18 h 37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5" h="37">
                  <a:moveTo>
                    <a:pt x="0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19" y="0"/>
                    <a:pt x="25" y="3"/>
                    <a:pt x="25" y="11"/>
                  </a:cubicBezTo>
                  <a:cubicBezTo>
                    <a:pt x="25" y="19"/>
                    <a:pt x="19" y="23"/>
                    <a:pt x="10" y="23"/>
                  </a:cubicBezTo>
                  <a:cubicBezTo>
                    <a:pt x="5" y="23"/>
                    <a:pt x="5" y="23"/>
                    <a:pt x="5" y="23"/>
                  </a:cubicBezTo>
                  <a:cubicBezTo>
                    <a:pt x="5" y="37"/>
                    <a:pt x="5" y="37"/>
                    <a:pt x="5" y="37"/>
                  </a:cubicBezTo>
                  <a:cubicBezTo>
                    <a:pt x="0" y="37"/>
                    <a:pt x="0" y="37"/>
                    <a:pt x="0" y="37"/>
                  </a:cubicBezTo>
                  <a:lnTo>
                    <a:pt x="0" y="0"/>
                  </a:lnTo>
                  <a:close/>
                  <a:moveTo>
                    <a:pt x="10" y="18"/>
                  </a:moveTo>
                  <a:cubicBezTo>
                    <a:pt x="16" y="18"/>
                    <a:pt x="19" y="16"/>
                    <a:pt x="19" y="11"/>
                  </a:cubicBezTo>
                  <a:cubicBezTo>
                    <a:pt x="19" y="7"/>
                    <a:pt x="17" y="4"/>
                    <a:pt x="10" y="4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5" y="18"/>
                    <a:pt x="5" y="18"/>
                    <a:pt x="5" y="18"/>
                  </a:cubicBezTo>
                  <a:lnTo>
                    <a:pt x="10" y="18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2" name="Freeform 137"/>
            <p:cNvSpPr>
              <a:spLocks noEditPoints="1"/>
            </p:cNvSpPr>
            <p:nvPr userDrawn="1"/>
          </p:nvSpPr>
          <p:spPr bwMode="auto">
            <a:xfrm>
              <a:off x="1963738" y="1266826"/>
              <a:ext cx="127000" cy="125413"/>
            </a:xfrm>
            <a:custGeom>
              <a:avLst/>
              <a:gdLst>
                <a:gd name="T0" fmla="*/ 0 w 39"/>
                <a:gd name="T1" fmla="*/ 20 h 39"/>
                <a:gd name="T2" fmla="*/ 19 w 39"/>
                <a:gd name="T3" fmla="*/ 0 h 39"/>
                <a:gd name="T4" fmla="*/ 39 w 39"/>
                <a:gd name="T5" fmla="*/ 19 h 39"/>
                <a:gd name="T6" fmla="*/ 19 w 39"/>
                <a:gd name="T7" fmla="*/ 39 h 39"/>
                <a:gd name="T8" fmla="*/ 0 w 39"/>
                <a:gd name="T9" fmla="*/ 20 h 39"/>
                <a:gd name="T10" fmla="*/ 33 w 39"/>
                <a:gd name="T11" fmla="*/ 20 h 39"/>
                <a:gd name="T12" fmla="*/ 19 w 39"/>
                <a:gd name="T13" fmla="*/ 5 h 39"/>
                <a:gd name="T14" fmla="*/ 5 w 39"/>
                <a:gd name="T15" fmla="*/ 19 h 39"/>
                <a:gd name="T16" fmla="*/ 19 w 39"/>
                <a:gd name="T17" fmla="*/ 34 h 39"/>
                <a:gd name="T18" fmla="*/ 33 w 39"/>
                <a:gd name="T19" fmla="*/ 20 h 3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9" h="39">
                  <a:moveTo>
                    <a:pt x="0" y="20"/>
                  </a:moveTo>
                  <a:cubicBezTo>
                    <a:pt x="0" y="9"/>
                    <a:pt x="7" y="0"/>
                    <a:pt x="19" y="0"/>
                  </a:cubicBezTo>
                  <a:cubicBezTo>
                    <a:pt x="32" y="0"/>
                    <a:pt x="39" y="9"/>
                    <a:pt x="39" y="19"/>
                  </a:cubicBezTo>
                  <a:cubicBezTo>
                    <a:pt x="39" y="30"/>
                    <a:pt x="32" y="39"/>
                    <a:pt x="19" y="39"/>
                  </a:cubicBezTo>
                  <a:cubicBezTo>
                    <a:pt x="7" y="39"/>
                    <a:pt x="0" y="30"/>
                    <a:pt x="0" y="20"/>
                  </a:cubicBezTo>
                  <a:close/>
                  <a:moveTo>
                    <a:pt x="33" y="20"/>
                  </a:moveTo>
                  <a:cubicBezTo>
                    <a:pt x="33" y="12"/>
                    <a:pt x="28" y="5"/>
                    <a:pt x="19" y="5"/>
                  </a:cubicBezTo>
                  <a:cubicBezTo>
                    <a:pt x="10" y="5"/>
                    <a:pt x="5" y="11"/>
                    <a:pt x="5" y="19"/>
                  </a:cubicBezTo>
                  <a:cubicBezTo>
                    <a:pt x="5" y="27"/>
                    <a:pt x="10" y="34"/>
                    <a:pt x="19" y="34"/>
                  </a:cubicBezTo>
                  <a:cubicBezTo>
                    <a:pt x="28" y="34"/>
                    <a:pt x="33" y="28"/>
                    <a:pt x="33" y="20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3" name="Freeform 138"/>
            <p:cNvSpPr>
              <a:spLocks/>
            </p:cNvSpPr>
            <p:nvPr userDrawn="1"/>
          </p:nvSpPr>
          <p:spPr bwMode="auto">
            <a:xfrm>
              <a:off x="2132013" y="1266826"/>
              <a:ext cx="84137" cy="125413"/>
            </a:xfrm>
            <a:custGeom>
              <a:avLst/>
              <a:gdLst>
                <a:gd name="T0" fmla="*/ 0 w 26"/>
                <a:gd name="T1" fmla="*/ 36 h 39"/>
                <a:gd name="T2" fmla="*/ 2 w 26"/>
                <a:gd name="T3" fmla="*/ 32 h 39"/>
                <a:gd name="T4" fmla="*/ 11 w 26"/>
                <a:gd name="T5" fmla="*/ 34 h 39"/>
                <a:gd name="T6" fmla="*/ 20 w 26"/>
                <a:gd name="T7" fmla="*/ 28 h 39"/>
                <a:gd name="T8" fmla="*/ 10 w 26"/>
                <a:gd name="T9" fmla="*/ 21 h 39"/>
                <a:gd name="T10" fmla="*/ 6 w 26"/>
                <a:gd name="T11" fmla="*/ 21 h 39"/>
                <a:gd name="T12" fmla="*/ 6 w 26"/>
                <a:gd name="T13" fmla="*/ 17 h 39"/>
                <a:gd name="T14" fmla="*/ 9 w 26"/>
                <a:gd name="T15" fmla="*/ 17 h 39"/>
                <a:gd name="T16" fmla="*/ 18 w 26"/>
                <a:gd name="T17" fmla="*/ 11 h 39"/>
                <a:gd name="T18" fmla="*/ 12 w 26"/>
                <a:gd name="T19" fmla="*/ 5 h 39"/>
                <a:gd name="T20" fmla="*/ 3 w 26"/>
                <a:gd name="T21" fmla="*/ 7 h 39"/>
                <a:gd name="T22" fmla="*/ 1 w 26"/>
                <a:gd name="T23" fmla="*/ 3 h 39"/>
                <a:gd name="T24" fmla="*/ 12 w 26"/>
                <a:gd name="T25" fmla="*/ 0 h 39"/>
                <a:gd name="T26" fmla="*/ 24 w 26"/>
                <a:gd name="T27" fmla="*/ 10 h 39"/>
                <a:gd name="T28" fmla="*/ 17 w 26"/>
                <a:gd name="T29" fmla="*/ 19 h 39"/>
                <a:gd name="T30" fmla="*/ 17 w 26"/>
                <a:gd name="T31" fmla="*/ 19 h 39"/>
                <a:gd name="T32" fmla="*/ 26 w 26"/>
                <a:gd name="T33" fmla="*/ 28 h 39"/>
                <a:gd name="T34" fmla="*/ 11 w 26"/>
                <a:gd name="T35" fmla="*/ 39 h 39"/>
                <a:gd name="T36" fmla="*/ 0 w 26"/>
                <a:gd name="T37" fmla="*/ 36 h 39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26" h="39">
                  <a:moveTo>
                    <a:pt x="0" y="36"/>
                  </a:moveTo>
                  <a:cubicBezTo>
                    <a:pt x="2" y="32"/>
                    <a:pt x="2" y="32"/>
                    <a:pt x="2" y="32"/>
                  </a:cubicBezTo>
                  <a:cubicBezTo>
                    <a:pt x="4" y="33"/>
                    <a:pt x="7" y="34"/>
                    <a:pt x="11" y="34"/>
                  </a:cubicBezTo>
                  <a:cubicBezTo>
                    <a:pt x="16" y="34"/>
                    <a:pt x="20" y="32"/>
                    <a:pt x="20" y="28"/>
                  </a:cubicBezTo>
                  <a:cubicBezTo>
                    <a:pt x="20" y="23"/>
                    <a:pt x="16" y="21"/>
                    <a:pt x="10" y="21"/>
                  </a:cubicBezTo>
                  <a:cubicBezTo>
                    <a:pt x="6" y="21"/>
                    <a:pt x="6" y="21"/>
                    <a:pt x="6" y="21"/>
                  </a:cubicBezTo>
                  <a:cubicBezTo>
                    <a:pt x="6" y="17"/>
                    <a:pt x="6" y="17"/>
                    <a:pt x="6" y="17"/>
                  </a:cubicBezTo>
                  <a:cubicBezTo>
                    <a:pt x="9" y="17"/>
                    <a:pt x="9" y="17"/>
                    <a:pt x="9" y="17"/>
                  </a:cubicBezTo>
                  <a:cubicBezTo>
                    <a:pt x="15" y="17"/>
                    <a:pt x="18" y="15"/>
                    <a:pt x="18" y="11"/>
                  </a:cubicBezTo>
                  <a:cubicBezTo>
                    <a:pt x="18" y="7"/>
                    <a:pt x="16" y="5"/>
                    <a:pt x="12" y="5"/>
                  </a:cubicBezTo>
                  <a:cubicBezTo>
                    <a:pt x="8" y="5"/>
                    <a:pt x="6" y="6"/>
                    <a:pt x="3" y="7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4" y="1"/>
                    <a:pt x="7" y="0"/>
                    <a:pt x="12" y="0"/>
                  </a:cubicBezTo>
                  <a:cubicBezTo>
                    <a:pt x="19" y="0"/>
                    <a:pt x="24" y="4"/>
                    <a:pt x="24" y="10"/>
                  </a:cubicBezTo>
                  <a:cubicBezTo>
                    <a:pt x="24" y="15"/>
                    <a:pt x="21" y="17"/>
                    <a:pt x="17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22" y="19"/>
                    <a:pt x="26" y="23"/>
                    <a:pt x="26" y="28"/>
                  </a:cubicBezTo>
                  <a:cubicBezTo>
                    <a:pt x="26" y="35"/>
                    <a:pt x="19" y="39"/>
                    <a:pt x="11" y="39"/>
                  </a:cubicBezTo>
                  <a:cubicBezTo>
                    <a:pt x="5" y="39"/>
                    <a:pt x="2" y="37"/>
                    <a:pt x="0" y="36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4" name="Freeform 139"/>
            <p:cNvSpPr>
              <a:spLocks/>
            </p:cNvSpPr>
            <p:nvPr userDrawn="1"/>
          </p:nvSpPr>
          <p:spPr bwMode="auto">
            <a:xfrm>
              <a:off x="2274888" y="1270001"/>
              <a:ext cx="103187" cy="119063"/>
            </a:xfrm>
            <a:custGeom>
              <a:avLst/>
              <a:gdLst>
                <a:gd name="T0" fmla="*/ 0 w 65"/>
                <a:gd name="T1" fmla="*/ 0 h 75"/>
                <a:gd name="T2" fmla="*/ 10 w 65"/>
                <a:gd name="T3" fmla="*/ 0 h 75"/>
                <a:gd name="T4" fmla="*/ 10 w 65"/>
                <a:gd name="T5" fmla="*/ 30 h 75"/>
                <a:gd name="T6" fmla="*/ 53 w 65"/>
                <a:gd name="T7" fmla="*/ 30 h 75"/>
                <a:gd name="T8" fmla="*/ 53 w 65"/>
                <a:gd name="T9" fmla="*/ 0 h 75"/>
                <a:gd name="T10" fmla="*/ 65 w 65"/>
                <a:gd name="T11" fmla="*/ 0 h 75"/>
                <a:gd name="T12" fmla="*/ 65 w 65"/>
                <a:gd name="T13" fmla="*/ 75 h 75"/>
                <a:gd name="T14" fmla="*/ 53 w 65"/>
                <a:gd name="T15" fmla="*/ 75 h 75"/>
                <a:gd name="T16" fmla="*/ 53 w 65"/>
                <a:gd name="T17" fmla="*/ 40 h 75"/>
                <a:gd name="T18" fmla="*/ 10 w 65"/>
                <a:gd name="T19" fmla="*/ 40 h 75"/>
                <a:gd name="T20" fmla="*/ 10 w 65"/>
                <a:gd name="T21" fmla="*/ 75 h 75"/>
                <a:gd name="T22" fmla="*/ 0 w 65"/>
                <a:gd name="T23" fmla="*/ 75 h 75"/>
                <a:gd name="T24" fmla="*/ 0 w 65"/>
                <a:gd name="T25" fmla="*/ 0 h 7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5" h="75">
                  <a:moveTo>
                    <a:pt x="0" y="0"/>
                  </a:moveTo>
                  <a:lnTo>
                    <a:pt x="10" y="0"/>
                  </a:lnTo>
                  <a:lnTo>
                    <a:pt x="10" y="30"/>
                  </a:lnTo>
                  <a:lnTo>
                    <a:pt x="53" y="30"/>
                  </a:lnTo>
                  <a:lnTo>
                    <a:pt x="53" y="0"/>
                  </a:lnTo>
                  <a:lnTo>
                    <a:pt x="65" y="0"/>
                  </a:lnTo>
                  <a:lnTo>
                    <a:pt x="65" y="75"/>
                  </a:lnTo>
                  <a:lnTo>
                    <a:pt x="53" y="75"/>
                  </a:lnTo>
                  <a:lnTo>
                    <a:pt x="53" y="40"/>
                  </a:lnTo>
                  <a:lnTo>
                    <a:pt x="10" y="40"/>
                  </a:lnTo>
                  <a:lnTo>
                    <a:pt x="10" y="75"/>
                  </a:lnTo>
                  <a:lnTo>
                    <a:pt x="0" y="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5" name="Freeform 140"/>
            <p:cNvSpPr>
              <a:spLocks/>
            </p:cNvSpPr>
            <p:nvPr userDrawn="1"/>
          </p:nvSpPr>
          <p:spPr bwMode="auto">
            <a:xfrm>
              <a:off x="2443163" y="1270001"/>
              <a:ext cx="103187" cy="119063"/>
            </a:xfrm>
            <a:custGeom>
              <a:avLst/>
              <a:gdLst>
                <a:gd name="T0" fmla="*/ 0 w 32"/>
                <a:gd name="T1" fmla="*/ 0 h 37"/>
                <a:gd name="T2" fmla="*/ 5 w 32"/>
                <a:gd name="T3" fmla="*/ 0 h 37"/>
                <a:gd name="T4" fmla="*/ 5 w 32"/>
                <a:gd name="T5" fmla="*/ 25 h 37"/>
                <a:gd name="T6" fmla="*/ 5 w 32"/>
                <a:gd name="T7" fmla="*/ 30 h 37"/>
                <a:gd name="T8" fmla="*/ 5 w 32"/>
                <a:gd name="T9" fmla="*/ 30 h 37"/>
                <a:gd name="T10" fmla="*/ 9 w 32"/>
                <a:gd name="T11" fmla="*/ 24 h 37"/>
                <a:gd name="T12" fmla="*/ 26 w 32"/>
                <a:gd name="T13" fmla="*/ 0 h 37"/>
                <a:gd name="T14" fmla="*/ 32 w 32"/>
                <a:gd name="T15" fmla="*/ 0 h 37"/>
                <a:gd name="T16" fmla="*/ 32 w 32"/>
                <a:gd name="T17" fmla="*/ 37 h 37"/>
                <a:gd name="T18" fmla="*/ 27 w 32"/>
                <a:gd name="T19" fmla="*/ 37 h 37"/>
                <a:gd name="T20" fmla="*/ 27 w 32"/>
                <a:gd name="T21" fmla="*/ 11 h 37"/>
                <a:gd name="T22" fmla="*/ 27 w 32"/>
                <a:gd name="T23" fmla="*/ 6 h 37"/>
                <a:gd name="T24" fmla="*/ 27 w 32"/>
                <a:gd name="T25" fmla="*/ 6 h 37"/>
                <a:gd name="T26" fmla="*/ 23 w 32"/>
                <a:gd name="T27" fmla="*/ 11 h 37"/>
                <a:gd name="T28" fmla="*/ 5 w 32"/>
                <a:gd name="T29" fmla="*/ 37 h 37"/>
                <a:gd name="T30" fmla="*/ 0 w 32"/>
                <a:gd name="T31" fmla="*/ 37 h 37"/>
                <a:gd name="T32" fmla="*/ 0 w 32"/>
                <a:gd name="T33" fmla="*/ 0 h 3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2" h="37">
                  <a:moveTo>
                    <a:pt x="0" y="0"/>
                  </a:moveTo>
                  <a:cubicBezTo>
                    <a:pt x="5" y="0"/>
                    <a:pt x="5" y="0"/>
                    <a:pt x="5" y="0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5" y="28"/>
                    <a:pt x="5" y="30"/>
                    <a:pt x="5" y="30"/>
                  </a:cubicBezTo>
                  <a:cubicBezTo>
                    <a:pt x="5" y="30"/>
                    <a:pt x="5" y="30"/>
                    <a:pt x="5" y="30"/>
                  </a:cubicBezTo>
                  <a:cubicBezTo>
                    <a:pt x="5" y="30"/>
                    <a:pt x="7" y="27"/>
                    <a:pt x="9" y="24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32" y="37"/>
                    <a:pt x="32" y="37"/>
                    <a:pt x="32" y="37"/>
                  </a:cubicBezTo>
                  <a:cubicBezTo>
                    <a:pt x="27" y="37"/>
                    <a:pt x="27" y="37"/>
                    <a:pt x="27" y="37"/>
                  </a:cubicBezTo>
                  <a:cubicBezTo>
                    <a:pt x="27" y="11"/>
                    <a:pt x="27" y="11"/>
                    <a:pt x="27" y="11"/>
                  </a:cubicBezTo>
                  <a:cubicBezTo>
                    <a:pt x="27" y="8"/>
                    <a:pt x="27" y="6"/>
                    <a:pt x="27" y="6"/>
                  </a:cubicBezTo>
                  <a:cubicBezTo>
                    <a:pt x="27" y="6"/>
                    <a:pt x="27" y="6"/>
                    <a:pt x="27" y="6"/>
                  </a:cubicBezTo>
                  <a:cubicBezTo>
                    <a:pt x="27" y="6"/>
                    <a:pt x="25" y="9"/>
                    <a:pt x="23" y="11"/>
                  </a:cubicBezTo>
                  <a:cubicBezTo>
                    <a:pt x="5" y="37"/>
                    <a:pt x="5" y="37"/>
                    <a:pt x="5" y="37"/>
                  </a:cubicBezTo>
                  <a:cubicBezTo>
                    <a:pt x="0" y="37"/>
                    <a:pt x="0" y="37"/>
                    <a:pt x="0" y="3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6" name="Freeform 141"/>
            <p:cNvSpPr>
              <a:spLocks/>
            </p:cNvSpPr>
            <p:nvPr userDrawn="1"/>
          </p:nvSpPr>
          <p:spPr bwMode="auto">
            <a:xfrm>
              <a:off x="2605088" y="1270001"/>
              <a:ext cx="93662" cy="119063"/>
            </a:xfrm>
            <a:custGeom>
              <a:avLst/>
              <a:gdLst>
                <a:gd name="T0" fmla="*/ 24 w 29"/>
                <a:gd name="T1" fmla="*/ 21 h 37"/>
                <a:gd name="T2" fmla="*/ 12 w 29"/>
                <a:gd name="T3" fmla="*/ 27 h 37"/>
                <a:gd name="T4" fmla="*/ 0 w 29"/>
                <a:gd name="T5" fmla="*/ 16 h 37"/>
                <a:gd name="T6" fmla="*/ 0 w 29"/>
                <a:gd name="T7" fmla="*/ 0 h 37"/>
                <a:gd name="T8" fmla="*/ 6 w 29"/>
                <a:gd name="T9" fmla="*/ 0 h 37"/>
                <a:gd name="T10" fmla="*/ 6 w 29"/>
                <a:gd name="T11" fmla="*/ 15 h 37"/>
                <a:gd name="T12" fmla="*/ 13 w 29"/>
                <a:gd name="T13" fmla="*/ 22 h 37"/>
                <a:gd name="T14" fmla="*/ 24 w 29"/>
                <a:gd name="T15" fmla="*/ 15 h 37"/>
                <a:gd name="T16" fmla="*/ 24 w 29"/>
                <a:gd name="T17" fmla="*/ 0 h 37"/>
                <a:gd name="T18" fmla="*/ 29 w 29"/>
                <a:gd name="T19" fmla="*/ 0 h 37"/>
                <a:gd name="T20" fmla="*/ 29 w 29"/>
                <a:gd name="T21" fmla="*/ 37 h 37"/>
                <a:gd name="T22" fmla="*/ 24 w 29"/>
                <a:gd name="T23" fmla="*/ 37 h 37"/>
                <a:gd name="T24" fmla="*/ 24 w 29"/>
                <a:gd name="T25" fmla="*/ 21 h 3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9" h="37">
                  <a:moveTo>
                    <a:pt x="24" y="21"/>
                  </a:moveTo>
                  <a:cubicBezTo>
                    <a:pt x="22" y="23"/>
                    <a:pt x="18" y="27"/>
                    <a:pt x="12" y="27"/>
                  </a:cubicBezTo>
                  <a:cubicBezTo>
                    <a:pt x="4" y="27"/>
                    <a:pt x="0" y="22"/>
                    <a:pt x="0" y="16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6" y="15"/>
                    <a:pt x="6" y="15"/>
                    <a:pt x="6" y="15"/>
                  </a:cubicBezTo>
                  <a:cubicBezTo>
                    <a:pt x="6" y="19"/>
                    <a:pt x="8" y="22"/>
                    <a:pt x="13" y="22"/>
                  </a:cubicBezTo>
                  <a:cubicBezTo>
                    <a:pt x="18" y="22"/>
                    <a:pt x="22" y="17"/>
                    <a:pt x="24" y="15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29" y="37"/>
                    <a:pt x="29" y="37"/>
                    <a:pt x="29" y="37"/>
                  </a:cubicBezTo>
                  <a:cubicBezTo>
                    <a:pt x="24" y="37"/>
                    <a:pt x="24" y="37"/>
                    <a:pt x="24" y="37"/>
                  </a:cubicBezTo>
                  <a:lnTo>
                    <a:pt x="24" y="21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7" name="Freeform 142"/>
            <p:cNvSpPr>
              <a:spLocks/>
            </p:cNvSpPr>
            <p:nvPr userDrawn="1"/>
          </p:nvSpPr>
          <p:spPr bwMode="auto">
            <a:xfrm>
              <a:off x="2763838" y="1270001"/>
              <a:ext cx="106362" cy="119063"/>
            </a:xfrm>
            <a:custGeom>
              <a:avLst/>
              <a:gdLst>
                <a:gd name="T0" fmla="*/ 0 w 67"/>
                <a:gd name="T1" fmla="*/ 0 h 75"/>
                <a:gd name="T2" fmla="*/ 12 w 67"/>
                <a:gd name="T3" fmla="*/ 0 h 75"/>
                <a:gd name="T4" fmla="*/ 12 w 67"/>
                <a:gd name="T5" fmla="*/ 30 h 75"/>
                <a:gd name="T6" fmla="*/ 55 w 67"/>
                <a:gd name="T7" fmla="*/ 30 h 75"/>
                <a:gd name="T8" fmla="*/ 55 w 67"/>
                <a:gd name="T9" fmla="*/ 0 h 75"/>
                <a:gd name="T10" fmla="*/ 67 w 67"/>
                <a:gd name="T11" fmla="*/ 0 h 75"/>
                <a:gd name="T12" fmla="*/ 67 w 67"/>
                <a:gd name="T13" fmla="*/ 75 h 75"/>
                <a:gd name="T14" fmla="*/ 55 w 67"/>
                <a:gd name="T15" fmla="*/ 75 h 75"/>
                <a:gd name="T16" fmla="*/ 55 w 67"/>
                <a:gd name="T17" fmla="*/ 40 h 75"/>
                <a:gd name="T18" fmla="*/ 12 w 67"/>
                <a:gd name="T19" fmla="*/ 40 h 75"/>
                <a:gd name="T20" fmla="*/ 12 w 67"/>
                <a:gd name="T21" fmla="*/ 75 h 75"/>
                <a:gd name="T22" fmla="*/ 0 w 67"/>
                <a:gd name="T23" fmla="*/ 75 h 75"/>
                <a:gd name="T24" fmla="*/ 0 w 67"/>
                <a:gd name="T25" fmla="*/ 0 h 7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7" h="75">
                  <a:moveTo>
                    <a:pt x="0" y="0"/>
                  </a:moveTo>
                  <a:lnTo>
                    <a:pt x="12" y="0"/>
                  </a:lnTo>
                  <a:lnTo>
                    <a:pt x="12" y="30"/>
                  </a:lnTo>
                  <a:lnTo>
                    <a:pt x="55" y="30"/>
                  </a:lnTo>
                  <a:lnTo>
                    <a:pt x="55" y="0"/>
                  </a:lnTo>
                  <a:lnTo>
                    <a:pt x="67" y="0"/>
                  </a:lnTo>
                  <a:lnTo>
                    <a:pt x="67" y="75"/>
                  </a:lnTo>
                  <a:lnTo>
                    <a:pt x="55" y="75"/>
                  </a:lnTo>
                  <a:lnTo>
                    <a:pt x="55" y="40"/>
                  </a:lnTo>
                  <a:lnTo>
                    <a:pt x="12" y="40"/>
                  </a:lnTo>
                  <a:lnTo>
                    <a:pt x="12" y="75"/>
                  </a:lnTo>
                  <a:lnTo>
                    <a:pt x="0" y="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8" name="Freeform 143"/>
            <p:cNvSpPr>
              <a:spLocks noEditPoints="1"/>
            </p:cNvSpPr>
            <p:nvPr userDrawn="1"/>
          </p:nvSpPr>
          <p:spPr bwMode="auto">
            <a:xfrm>
              <a:off x="2924175" y="1266826"/>
              <a:ext cx="130175" cy="125413"/>
            </a:xfrm>
            <a:custGeom>
              <a:avLst/>
              <a:gdLst>
                <a:gd name="T0" fmla="*/ 0 w 40"/>
                <a:gd name="T1" fmla="*/ 20 h 39"/>
                <a:gd name="T2" fmla="*/ 20 w 40"/>
                <a:gd name="T3" fmla="*/ 0 h 39"/>
                <a:gd name="T4" fmla="*/ 40 w 40"/>
                <a:gd name="T5" fmla="*/ 19 h 39"/>
                <a:gd name="T6" fmla="*/ 20 w 40"/>
                <a:gd name="T7" fmla="*/ 39 h 39"/>
                <a:gd name="T8" fmla="*/ 0 w 40"/>
                <a:gd name="T9" fmla="*/ 20 h 39"/>
                <a:gd name="T10" fmla="*/ 34 w 40"/>
                <a:gd name="T11" fmla="*/ 20 h 39"/>
                <a:gd name="T12" fmla="*/ 20 w 40"/>
                <a:gd name="T13" fmla="*/ 5 h 39"/>
                <a:gd name="T14" fmla="*/ 6 w 40"/>
                <a:gd name="T15" fmla="*/ 19 h 39"/>
                <a:gd name="T16" fmla="*/ 20 w 40"/>
                <a:gd name="T17" fmla="*/ 34 h 39"/>
                <a:gd name="T18" fmla="*/ 34 w 40"/>
                <a:gd name="T19" fmla="*/ 20 h 3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40" h="39">
                  <a:moveTo>
                    <a:pt x="0" y="20"/>
                  </a:moveTo>
                  <a:cubicBezTo>
                    <a:pt x="0" y="9"/>
                    <a:pt x="8" y="0"/>
                    <a:pt x="20" y="0"/>
                  </a:cubicBezTo>
                  <a:cubicBezTo>
                    <a:pt x="32" y="0"/>
                    <a:pt x="40" y="9"/>
                    <a:pt x="40" y="19"/>
                  </a:cubicBezTo>
                  <a:cubicBezTo>
                    <a:pt x="40" y="30"/>
                    <a:pt x="32" y="39"/>
                    <a:pt x="20" y="39"/>
                  </a:cubicBezTo>
                  <a:cubicBezTo>
                    <a:pt x="8" y="39"/>
                    <a:pt x="0" y="30"/>
                    <a:pt x="0" y="20"/>
                  </a:cubicBezTo>
                  <a:close/>
                  <a:moveTo>
                    <a:pt x="34" y="20"/>
                  </a:moveTo>
                  <a:cubicBezTo>
                    <a:pt x="34" y="12"/>
                    <a:pt x="29" y="5"/>
                    <a:pt x="20" y="5"/>
                  </a:cubicBezTo>
                  <a:cubicBezTo>
                    <a:pt x="11" y="5"/>
                    <a:pt x="6" y="11"/>
                    <a:pt x="6" y="19"/>
                  </a:cubicBezTo>
                  <a:cubicBezTo>
                    <a:pt x="6" y="27"/>
                    <a:pt x="11" y="34"/>
                    <a:pt x="20" y="34"/>
                  </a:cubicBezTo>
                  <a:cubicBezTo>
                    <a:pt x="29" y="34"/>
                    <a:pt x="34" y="28"/>
                    <a:pt x="34" y="20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9" name="Freeform 144"/>
            <p:cNvSpPr>
              <a:spLocks noEditPoints="1"/>
            </p:cNvSpPr>
            <p:nvPr userDrawn="1"/>
          </p:nvSpPr>
          <p:spPr bwMode="auto">
            <a:xfrm>
              <a:off x="3109913" y="1223963"/>
              <a:ext cx="103187" cy="165100"/>
            </a:xfrm>
            <a:custGeom>
              <a:avLst/>
              <a:gdLst>
                <a:gd name="T0" fmla="*/ 0 w 32"/>
                <a:gd name="T1" fmla="*/ 14 h 51"/>
                <a:gd name="T2" fmla="*/ 5 w 32"/>
                <a:gd name="T3" fmla="*/ 14 h 51"/>
                <a:gd name="T4" fmla="*/ 5 w 32"/>
                <a:gd name="T5" fmla="*/ 39 h 51"/>
                <a:gd name="T6" fmla="*/ 5 w 32"/>
                <a:gd name="T7" fmla="*/ 44 h 51"/>
                <a:gd name="T8" fmla="*/ 5 w 32"/>
                <a:gd name="T9" fmla="*/ 44 h 51"/>
                <a:gd name="T10" fmla="*/ 9 w 32"/>
                <a:gd name="T11" fmla="*/ 38 h 51"/>
                <a:gd name="T12" fmla="*/ 27 w 32"/>
                <a:gd name="T13" fmla="*/ 14 h 51"/>
                <a:gd name="T14" fmla="*/ 32 w 32"/>
                <a:gd name="T15" fmla="*/ 14 h 51"/>
                <a:gd name="T16" fmla="*/ 32 w 32"/>
                <a:gd name="T17" fmla="*/ 51 h 51"/>
                <a:gd name="T18" fmla="*/ 27 w 32"/>
                <a:gd name="T19" fmla="*/ 51 h 51"/>
                <a:gd name="T20" fmla="*/ 27 w 32"/>
                <a:gd name="T21" fmla="*/ 25 h 51"/>
                <a:gd name="T22" fmla="*/ 27 w 32"/>
                <a:gd name="T23" fmla="*/ 20 h 51"/>
                <a:gd name="T24" fmla="*/ 27 w 32"/>
                <a:gd name="T25" fmla="*/ 20 h 51"/>
                <a:gd name="T26" fmla="*/ 24 w 32"/>
                <a:gd name="T27" fmla="*/ 25 h 51"/>
                <a:gd name="T28" fmla="*/ 5 w 32"/>
                <a:gd name="T29" fmla="*/ 51 h 51"/>
                <a:gd name="T30" fmla="*/ 0 w 32"/>
                <a:gd name="T31" fmla="*/ 51 h 51"/>
                <a:gd name="T32" fmla="*/ 0 w 32"/>
                <a:gd name="T33" fmla="*/ 14 h 51"/>
                <a:gd name="T34" fmla="*/ 6 w 32"/>
                <a:gd name="T35" fmla="*/ 0 h 51"/>
                <a:gd name="T36" fmla="*/ 10 w 32"/>
                <a:gd name="T37" fmla="*/ 0 h 51"/>
                <a:gd name="T38" fmla="*/ 16 w 32"/>
                <a:gd name="T39" fmla="*/ 6 h 51"/>
                <a:gd name="T40" fmla="*/ 22 w 32"/>
                <a:gd name="T41" fmla="*/ 0 h 51"/>
                <a:gd name="T42" fmla="*/ 27 w 32"/>
                <a:gd name="T43" fmla="*/ 0 h 51"/>
                <a:gd name="T44" fmla="*/ 16 w 32"/>
                <a:gd name="T45" fmla="*/ 11 h 51"/>
                <a:gd name="T46" fmla="*/ 6 w 32"/>
                <a:gd name="T47" fmla="*/ 0 h 51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32" h="51">
                  <a:moveTo>
                    <a:pt x="0" y="14"/>
                  </a:moveTo>
                  <a:cubicBezTo>
                    <a:pt x="5" y="14"/>
                    <a:pt x="5" y="14"/>
                    <a:pt x="5" y="14"/>
                  </a:cubicBezTo>
                  <a:cubicBezTo>
                    <a:pt x="5" y="39"/>
                    <a:pt x="5" y="39"/>
                    <a:pt x="5" y="39"/>
                  </a:cubicBezTo>
                  <a:cubicBezTo>
                    <a:pt x="5" y="42"/>
                    <a:pt x="5" y="44"/>
                    <a:pt x="5" y="44"/>
                  </a:cubicBezTo>
                  <a:cubicBezTo>
                    <a:pt x="5" y="44"/>
                    <a:pt x="5" y="44"/>
                    <a:pt x="5" y="44"/>
                  </a:cubicBezTo>
                  <a:cubicBezTo>
                    <a:pt x="5" y="44"/>
                    <a:pt x="7" y="41"/>
                    <a:pt x="9" y="38"/>
                  </a:cubicBezTo>
                  <a:cubicBezTo>
                    <a:pt x="27" y="14"/>
                    <a:pt x="27" y="14"/>
                    <a:pt x="27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2" y="51"/>
                    <a:pt x="32" y="51"/>
                    <a:pt x="32" y="51"/>
                  </a:cubicBezTo>
                  <a:cubicBezTo>
                    <a:pt x="27" y="51"/>
                    <a:pt x="27" y="51"/>
                    <a:pt x="27" y="51"/>
                  </a:cubicBezTo>
                  <a:cubicBezTo>
                    <a:pt x="27" y="25"/>
                    <a:pt x="27" y="25"/>
                    <a:pt x="27" y="25"/>
                  </a:cubicBezTo>
                  <a:cubicBezTo>
                    <a:pt x="27" y="22"/>
                    <a:pt x="27" y="20"/>
                    <a:pt x="27" y="20"/>
                  </a:cubicBezTo>
                  <a:cubicBezTo>
                    <a:pt x="27" y="20"/>
                    <a:pt x="27" y="20"/>
                    <a:pt x="27" y="20"/>
                  </a:cubicBezTo>
                  <a:cubicBezTo>
                    <a:pt x="27" y="20"/>
                    <a:pt x="25" y="23"/>
                    <a:pt x="24" y="25"/>
                  </a:cubicBezTo>
                  <a:cubicBezTo>
                    <a:pt x="5" y="51"/>
                    <a:pt x="5" y="51"/>
                    <a:pt x="5" y="51"/>
                  </a:cubicBezTo>
                  <a:cubicBezTo>
                    <a:pt x="0" y="51"/>
                    <a:pt x="0" y="51"/>
                    <a:pt x="0" y="51"/>
                  </a:cubicBezTo>
                  <a:lnTo>
                    <a:pt x="0" y="14"/>
                  </a:lnTo>
                  <a:close/>
                  <a:moveTo>
                    <a:pt x="6" y="0"/>
                  </a:moveTo>
                  <a:cubicBezTo>
                    <a:pt x="10" y="0"/>
                    <a:pt x="10" y="0"/>
                    <a:pt x="10" y="0"/>
                  </a:cubicBezTo>
                  <a:cubicBezTo>
                    <a:pt x="11" y="4"/>
                    <a:pt x="13" y="6"/>
                    <a:pt x="16" y="6"/>
                  </a:cubicBezTo>
                  <a:cubicBezTo>
                    <a:pt x="20" y="6"/>
                    <a:pt x="22" y="4"/>
                    <a:pt x="22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26" y="7"/>
                    <a:pt x="21" y="11"/>
                    <a:pt x="16" y="11"/>
                  </a:cubicBezTo>
                  <a:cubicBezTo>
                    <a:pt x="11" y="11"/>
                    <a:pt x="6" y="7"/>
                    <a:pt x="6" y="0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0" name="Freeform 145"/>
            <p:cNvSpPr>
              <a:spLocks/>
            </p:cNvSpPr>
            <p:nvPr userDrawn="1"/>
          </p:nvSpPr>
          <p:spPr bwMode="auto">
            <a:xfrm>
              <a:off x="3348038" y="1270001"/>
              <a:ext cx="92075" cy="119063"/>
            </a:xfrm>
            <a:custGeom>
              <a:avLst/>
              <a:gdLst>
                <a:gd name="T0" fmla="*/ 23 w 58"/>
                <a:gd name="T1" fmla="*/ 8 h 75"/>
                <a:gd name="T2" fmla="*/ 0 w 58"/>
                <a:gd name="T3" fmla="*/ 8 h 75"/>
                <a:gd name="T4" fmla="*/ 0 w 58"/>
                <a:gd name="T5" fmla="*/ 0 h 75"/>
                <a:gd name="T6" fmla="*/ 58 w 58"/>
                <a:gd name="T7" fmla="*/ 0 h 75"/>
                <a:gd name="T8" fmla="*/ 58 w 58"/>
                <a:gd name="T9" fmla="*/ 8 h 75"/>
                <a:gd name="T10" fmla="*/ 35 w 58"/>
                <a:gd name="T11" fmla="*/ 8 h 75"/>
                <a:gd name="T12" fmla="*/ 35 w 58"/>
                <a:gd name="T13" fmla="*/ 75 h 75"/>
                <a:gd name="T14" fmla="*/ 23 w 58"/>
                <a:gd name="T15" fmla="*/ 75 h 75"/>
                <a:gd name="T16" fmla="*/ 23 w 58"/>
                <a:gd name="T17" fmla="*/ 8 h 7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8" h="75">
                  <a:moveTo>
                    <a:pt x="23" y="8"/>
                  </a:moveTo>
                  <a:lnTo>
                    <a:pt x="0" y="8"/>
                  </a:lnTo>
                  <a:lnTo>
                    <a:pt x="0" y="0"/>
                  </a:lnTo>
                  <a:lnTo>
                    <a:pt x="58" y="0"/>
                  </a:lnTo>
                  <a:lnTo>
                    <a:pt x="58" y="8"/>
                  </a:lnTo>
                  <a:lnTo>
                    <a:pt x="35" y="8"/>
                  </a:lnTo>
                  <a:lnTo>
                    <a:pt x="35" y="75"/>
                  </a:lnTo>
                  <a:lnTo>
                    <a:pt x="23" y="75"/>
                  </a:lnTo>
                  <a:lnTo>
                    <a:pt x="23" y="8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1" name="Freeform 146"/>
            <p:cNvSpPr>
              <a:spLocks noEditPoints="1"/>
            </p:cNvSpPr>
            <p:nvPr userDrawn="1"/>
          </p:nvSpPr>
          <p:spPr bwMode="auto">
            <a:xfrm>
              <a:off x="3481388" y="1266826"/>
              <a:ext cx="125412" cy="125413"/>
            </a:xfrm>
            <a:custGeom>
              <a:avLst/>
              <a:gdLst>
                <a:gd name="T0" fmla="*/ 0 w 39"/>
                <a:gd name="T1" fmla="*/ 20 h 39"/>
                <a:gd name="T2" fmla="*/ 19 w 39"/>
                <a:gd name="T3" fmla="*/ 0 h 39"/>
                <a:gd name="T4" fmla="*/ 39 w 39"/>
                <a:gd name="T5" fmla="*/ 19 h 39"/>
                <a:gd name="T6" fmla="*/ 19 w 39"/>
                <a:gd name="T7" fmla="*/ 39 h 39"/>
                <a:gd name="T8" fmla="*/ 0 w 39"/>
                <a:gd name="T9" fmla="*/ 20 h 39"/>
                <a:gd name="T10" fmla="*/ 33 w 39"/>
                <a:gd name="T11" fmla="*/ 20 h 39"/>
                <a:gd name="T12" fmla="*/ 19 w 39"/>
                <a:gd name="T13" fmla="*/ 5 h 39"/>
                <a:gd name="T14" fmla="*/ 5 w 39"/>
                <a:gd name="T15" fmla="*/ 19 h 39"/>
                <a:gd name="T16" fmla="*/ 19 w 39"/>
                <a:gd name="T17" fmla="*/ 34 h 39"/>
                <a:gd name="T18" fmla="*/ 33 w 39"/>
                <a:gd name="T19" fmla="*/ 20 h 3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9" h="39">
                  <a:moveTo>
                    <a:pt x="0" y="20"/>
                  </a:moveTo>
                  <a:cubicBezTo>
                    <a:pt x="0" y="9"/>
                    <a:pt x="7" y="0"/>
                    <a:pt x="19" y="0"/>
                  </a:cubicBezTo>
                  <a:cubicBezTo>
                    <a:pt x="32" y="0"/>
                    <a:pt x="39" y="9"/>
                    <a:pt x="39" y="19"/>
                  </a:cubicBezTo>
                  <a:cubicBezTo>
                    <a:pt x="39" y="30"/>
                    <a:pt x="32" y="39"/>
                    <a:pt x="19" y="39"/>
                  </a:cubicBezTo>
                  <a:cubicBezTo>
                    <a:pt x="7" y="39"/>
                    <a:pt x="0" y="30"/>
                    <a:pt x="0" y="20"/>
                  </a:cubicBezTo>
                  <a:close/>
                  <a:moveTo>
                    <a:pt x="33" y="20"/>
                  </a:moveTo>
                  <a:cubicBezTo>
                    <a:pt x="33" y="12"/>
                    <a:pt x="28" y="5"/>
                    <a:pt x="19" y="5"/>
                  </a:cubicBezTo>
                  <a:cubicBezTo>
                    <a:pt x="10" y="5"/>
                    <a:pt x="5" y="11"/>
                    <a:pt x="5" y="19"/>
                  </a:cubicBezTo>
                  <a:cubicBezTo>
                    <a:pt x="5" y="27"/>
                    <a:pt x="10" y="34"/>
                    <a:pt x="19" y="34"/>
                  </a:cubicBezTo>
                  <a:cubicBezTo>
                    <a:pt x="28" y="34"/>
                    <a:pt x="33" y="28"/>
                    <a:pt x="33" y="20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2" name="Freeform 147"/>
            <p:cNvSpPr>
              <a:spLocks noEditPoints="1"/>
            </p:cNvSpPr>
            <p:nvPr userDrawn="1"/>
          </p:nvSpPr>
          <p:spPr bwMode="auto">
            <a:xfrm>
              <a:off x="3665538" y="1270001"/>
              <a:ext cx="80962" cy="119063"/>
            </a:xfrm>
            <a:custGeom>
              <a:avLst/>
              <a:gdLst>
                <a:gd name="T0" fmla="*/ 0 w 25"/>
                <a:gd name="T1" fmla="*/ 0 h 37"/>
                <a:gd name="T2" fmla="*/ 10 w 25"/>
                <a:gd name="T3" fmla="*/ 0 h 37"/>
                <a:gd name="T4" fmla="*/ 25 w 25"/>
                <a:gd name="T5" fmla="*/ 11 h 37"/>
                <a:gd name="T6" fmla="*/ 10 w 25"/>
                <a:gd name="T7" fmla="*/ 23 h 37"/>
                <a:gd name="T8" fmla="*/ 5 w 25"/>
                <a:gd name="T9" fmla="*/ 23 h 37"/>
                <a:gd name="T10" fmla="*/ 5 w 25"/>
                <a:gd name="T11" fmla="*/ 37 h 37"/>
                <a:gd name="T12" fmla="*/ 0 w 25"/>
                <a:gd name="T13" fmla="*/ 37 h 37"/>
                <a:gd name="T14" fmla="*/ 0 w 25"/>
                <a:gd name="T15" fmla="*/ 0 h 37"/>
                <a:gd name="T16" fmla="*/ 10 w 25"/>
                <a:gd name="T17" fmla="*/ 18 h 37"/>
                <a:gd name="T18" fmla="*/ 19 w 25"/>
                <a:gd name="T19" fmla="*/ 11 h 37"/>
                <a:gd name="T20" fmla="*/ 10 w 25"/>
                <a:gd name="T21" fmla="*/ 4 h 37"/>
                <a:gd name="T22" fmla="*/ 5 w 25"/>
                <a:gd name="T23" fmla="*/ 4 h 37"/>
                <a:gd name="T24" fmla="*/ 5 w 25"/>
                <a:gd name="T25" fmla="*/ 18 h 37"/>
                <a:gd name="T26" fmla="*/ 10 w 25"/>
                <a:gd name="T27" fmla="*/ 18 h 37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5" h="37">
                  <a:moveTo>
                    <a:pt x="0" y="0"/>
                  </a:moveTo>
                  <a:cubicBezTo>
                    <a:pt x="10" y="0"/>
                    <a:pt x="10" y="0"/>
                    <a:pt x="10" y="0"/>
                  </a:cubicBezTo>
                  <a:cubicBezTo>
                    <a:pt x="19" y="0"/>
                    <a:pt x="25" y="3"/>
                    <a:pt x="25" y="11"/>
                  </a:cubicBezTo>
                  <a:cubicBezTo>
                    <a:pt x="25" y="19"/>
                    <a:pt x="19" y="23"/>
                    <a:pt x="10" y="23"/>
                  </a:cubicBezTo>
                  <a:cubicBezTo>
                    <a:pt x="5" y="23"/>
                    <a:pt x="5" y="23"/>
                    <a:pt x="5" y="23"/>
                  </a:cubicBezTo>
                  <a:cubicBezTo>
                    <a:pt x="5" y="37"/>
                    <a:pt x="5" y="37"/>
                    <a:pt x="5" y="37"/>
                  </a:cubicBezTo>
                  <a:cubicBezTo>
                    <a:pt x="0" y="37"/>
                    <a:pt x="0" y="37"/>
                    <a:pt x="0" y="37"/>
                  </a:cubicBezTo>
                  <a:lnTo>
                    <a:pt x="0" y="0"/>
                  </a:lnTo>
                  <a:close/>
                  <a:moveTo>
                    <a:pt x="10" y="18"/>
                  </a:moveTo>
                  <a:cubicBezTo>
                    <a:pt x="16" y="18"/>
                    <a:pt x="19" y="16"/>
                    <a:pt x="19" y="11"/>
                  </a:cubicBezTo>
                  <a:cubicBezTo>
                    <a:pt x="19" y="7"/>
                    <a:pt x="17" y="4"/>
                    <a:pt x="10" y="4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5" y="18"/>
                    <a:pt x="5" y="18"/>
                    <a:pt x="5" y="18"/>
                  </a:cubicBezTo>
                  <a:lnTo>
                    <a:pt x="10" y="18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3" name="Freeform 148"/>
            <p:cNvSpPr>
              <a:spLocks/>
            </p:cNvSpPr>
            <p:nvPr userDrawn="1"/>
          </p:nvSpPr>
          <p:spPr bwMode="auto">
            <a:xfrm>
              <a:off x="3798888" y="1270001"/>
              <a:ext cx="71437" cy="119063"/>
            </a:xfrm>
            <a:custGeom>
              <a:avLst/>
              <a:gdLst>
                <a:gd name="T0" fmla="*/ 0 w 45"/>
                <a:gd name="T1" fmla="*/ 0 h 75"/>
                <a:gd name="T2" fmla="*/ 45 w 45"/>
                <a:gd name="T3" fmla="*/ 0 h 75"/>
                <a:gd name="T4" fmla="*/ 45 w 45"/>
                <a:gd name="T5" fmla="*/ 8 h 75"/>
                <a:gd name="T6" fmla="*/ 12 w 45"/>
                <a:gd name="T7" fmla="*/ 8 h 75"/>
                <a:gd name="T8" fmla="*/ 12 w 45"/>
                <a:gd name="T9" fmla="*/ 75 h 75"/>
                <a:gd name="T10" fmla="*/ 0 w 45"/>
                <a:gd name="T11" fmla="*/ 75 h 75"/>
                <a:gd name="T12" fmla="*/ 0 w 45"/>
                <a:gd name="T13" fmla="*/ 0 h 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5" h="75">
                  <a:moveTo>
                    <a:pt x="0" y="0"/>
                  </a:moveTo>
                  <a:lnTo>
                    <a:pt x="45" y="0"/>
                  </a:lnTo>
                  <a:lnTo>
                    <a:pt x="45" y="8"/>
                  </a:lnTo>
                  <a:lnTo>
                    <a:pt x="12" y="8"/>
                  </a:lnTo>
                  <a:lnTo>
                    <a:pt x="12" y="75"/>
                  </a:lnTo>
                  <a:lnTo>
                    <a:pt x="0" y="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4" name="Freeform 149"/>
            <p:cNvSpPr>
              <a:spLocks noEditPoints="1"/>
            </p:cNvSpPr>
            <p:nvPr userDrawn="1"/>
          </p:nvSpPr>
          <p:spPr bwMode="auto">
            <a:xfrm>
              <a:off x="3908425" y="1266826"/>
              <a:ext cx="130175" cy="125413"/>
            </a:xfrm>
            <a:custGeom>
              <a:avLst/>
              <a:gdLst>
                <a:gd name="T0" fmla="*/ 0 w 40"/>
                <a:gd name="T1" fmla="*/ 20 h 39"/>
                <a:gd name="T2" fmla="*/ 20 w 40"/>
                <a:gd name="T3" fmla="*/ 0 h 39"/>
                <a:gd name="T4" fmla="*/ 40 w 40"/>
                <a:gd name="T5" fmla="*/ 19 h 39"/>
                <a:gd name="T6" fmla="*/ 20 w 40"/>
                <a:gd name="T7" fmla="*/ 39 h 39"/>
                <a:gd name="T8" fmla="*/ 0 w 40"/>
                <a:gd name="T9" fmla="*/ 20 h 39"/>
                <a:gd name="T10" fmla="*/ 34 w 40"/>
                <a:gd name="T11" fmla="*/ 20 h 39"/>
                <a:gd name="T12" fmla="*/ 20 w 40"/>
                <a:gd name="T13" fmla="*/ 5 h 39"/>
                <a:gd name="T14" fmla="*/ 6 w 40"/>
                <a:gd name="T15" fmla="*/ 19 h 39"/>
                <a:gd name="T16" fmla="*/ 20 w 40"/>
                <a:gd name="T17" fmla="*/ 34 h 39"/>
                <a:gd name="T18" fmla="*/ 34 w 40"/>
                <a:gd name="T19" fmla="*/ 20 h 3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40" h="39">
                  <a:moveTo>
                    <a:pt x="0" y="20"/>
                  </a:moveTo>
                  <a:cubicBezTo>
                    <a:pt x="0" y="9"/>
                    <a:pt x="8" y="0"/>
                    <a:pt x="20" y="0"/>
                  </a:cubicBezTo>
                  <a:cubicBezTo>
                    <a:pt x="32" y="0"/>
                    <a:pt x="40" y="9"/>
                    <a:pt x="40" y="19"/>
                  </a:cubicBezTo>
                  <a:cubicBezTo>
                    <a:pt x="40" y="30"/>
                    <a:pt x="32" y="39"/>
                    <a:pt x="20" y="39"/>
                  </a:cubicBezTo>
                  <a:cubicBezTo>
                    <a:pt x="8" y="39"/>
                    <a:pt x="0" y="30"/>
                    <a:pt x="0" y="20"/>
                  </a:cubicBezTo>
                  <a:close/>
                  <a:moveTo>
                    <a:pt x="34" y="20"/>
                  </a:moveTo>
                  <a:cubicBezTo>
                    <a:pt x="34" y="12"/>
                    <a:pt x="29" y="5"/>
                    <a:pt x="20" y="5"/>
                  </a:cubicBezTo>
                  <a:cubicBezTo>
                    <a:pt x="11" y="5"/>
                    <a:pt x="6" y="11"/>
                    <a:pt x="6" y="19"/>
                  </a:cubicBezTo>
                  <a:cubicBezTo>
                    <a:pt x="6" y="27"/>
                    <a:pt x="11" y="34"/>
                    <a:pt x="20" y="34"/>
                  </a:cubicBezTo>
                  <a:cubicBezTo>
                    <a:pt x="29" y="34"/>
                    <a:pt x="34" y="28"/>
                    <a:pt x="34" y="20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5" name="Freeform 150"/>
            <p:cNvSpPr>
              <a:spLocks noEditPoints="1"/>
            </p:cNvSpPr>
            <p:nvPr userDrawn="1"/>
          </p:nvSpPr>
          <p:spPr bwMode="auto">
            <a:xfrm>
              <a:off x="4092575" y="1270001"/>
              <a:ext cx="84138" cy="119063"/>
            </a:xfrm>
            <a:custGeom>
              <a:avLst/>
              <a:gdLst>
                <a:gd name="T0" fmla="*/ 0 w 26"/>
                <a:gd name="T1" fmla="*/ 0 h 37"/>
                <a:gd name="T2" fmla="*/ 11 w 26"/>
                <a:gd name="T3" fmla="*/ 0 h 37"/>
                <a:gd name="T4" fmla="*/ 25 w 26"/>
                <a:gd name="T5" fmla="*/ 9 h 37"/>
                <a:gd name="T6" fmla="*/ 18 w 26"/>
                <a:gd name="T7" fmla="*/ 18 h 37"/>
                <a:gd name="T8" fmla="*/ 18 w 26"/>
                <a:gd name="T9" fmla="*/ 18 h 37"/>
                <a:gd name="T10" fmla="*/ 26 w 26"/>
                <a:gd name="T11" fmla="*/ 27 h 37"/>
                <a:gd name="T12" fmla="*/ 11 w 26"/>
                <a:gd name="T13" fmla="*/ 37 h 37"/>
                <a:gd name="T14" fmla="*/ 0 w 26"/>
                <a:gd name="T15" fmla="*/ 37 h 37"/>
                <a:gd name="T16" fmla="*/ 0 w 26"/>
                <a:gd name="T17" fmla="*/ 0 h 37"/>
                <a:gd name="T18" fmla="*/ 11 w 26"/>
                <a:gd name="T19" fmla="*/ 16 h 37"/>
                <a:gd name="T20" fmla="*/ 19 w 26"/>
                <a:gd name="T21" fmla="*/ 10 h 37"/>
                <a:gd name="T22" fmla="*/ 11 w 26"/>
                <a:gd name="T23" fmla="*/ 4 h 37"/>
                <a:gd name="T24" fmla="*/ 6 w 26"/>
                <a:gd name="T25" fmla="*/ 4 h 37"/>
                <a:gd name="T26" fmla="*/ 6 w 26"/>
                <a:gd name="T27" fmla="*/ 16 h 37"/>
                <a:gd name="T28" fmla="*/ 11 w 26"/>
                <a:gd name="T29" fmla="*/ 16 h 37"/>
                <a:gd name="T30" fmla="*/ 11 w 26"/>
                <a:gd name="T31" fmla="*/ 33 h 37"/>
                <a:gd name="T32" fmla="*/ 21 w 26"/>
                <a:gd name="T33" fmla="*/ 27 h 37"/>
                <a:gd name="T34" fmla="*/ 11 w 26"/>
                <a:gd name="T35" fmla="*/ 20 h 37"/>
                <a:gd name="T36" fmla="*/ 6 w 26"/>
                <a:gd name="T37" fmla="*/ 20 h 37"/>
                <a:gd name="T38" fmla="*/ 6 w 26"/>
                <a:gd name="T39" fmla="*/ 33 h 37"/>
                <a:gd name="T40" fmla="*/ 11 w 26"/>
                <a:gd name="T41" fmla="*/ 33 h 3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26" h="37">
                  <a:moveTo>
                    <a:pt x="0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19" y="0"/>
                    <a:pt x="25" y="2"/>
                    <a:pt x="25" y="9"/>
                  </a:cubicBezTo>
                  <a:cubicBezTo>
                    <a:pt x="25" y="14"/>
                    <a:pt x="22" y="16"/>
                    <a:pt x="18" y="18"/>
                  </a:cubicBezTo>
                  <a:cubicBezTo>
                    <a:pt x="18" y="18"/>
                    <a:pt x="18" y="18"/>
                    <a:pt x="18" y="18"/>
                  </a:cubicBezTo>
                  <a:cubicBezTo>
                    <a:pt x="22" y="18"/>
                    <a:pt x="26" y="22"/>
                    <a:pt x="26" y="27"/>
                  </a:cubicBezTo>
                  <a:cubicBezTo>
                    <a:pt x="26" y="34"/>
                    <a:pt x="20" y="37"/>
                    <a:pt x="11" y="37"/>
                  </a:cubicBezTo>
                  <a:cubicBezTo>
                    <a:pt x="0" y="37"/>
                    <a:pt x="0" y="37"/>
                    <a:pt x="0" y="37"/>
                  </a:cubicBezTo>
                  <a:lnTo>
                    <a:pt x="0" y="0"/>
                  </a:lnTo>
                  <a:close/>
                  <a:moveTo>
                    <a:pt x="11" y="16"/>
                  </a:moveTo>
                  <a:cubicBezTo>
                    <a:pt x="17" y="16"/>
                    <a:pt x="19" y="14"/>
                    <a:pt x="19" y="10"/>
                  </a:cubicBezTo>
                  <a:cubicBezTo>
                    <a:pt x="19" y="6"/>
                    <a:pt x="16" y="4"/>
                    <a:pt x="11" y="4"/>
                  </a:cubicBezTo>
                  <a:cubicBezTo>
                    <a:pt x="6" y="4"/>
                    <a:pt x="6" y="4"/>
                    <a:pt x="6" y="4"/>
                  </a:cubicBezTo>
                  <a:cubicBezTo>
                    <a:pt x="6" y="16"/>
                    <a:pt x="6" y="16"/>
                    <a:pt x="6" y="16"/>
                  </a:cubicBezTo>
                  <a:lnTo>
                    <a:pt x="11" y="16"/>
                  </a:lnTo>
                  <a:close/>
                  <a:moveTo>
                    <a:pt x="11" y="33"/>
                  </a:moveTo>
                  <a:cubicBezTo>
                    <a:pt x="18" y="33"/>
                    <a:pt x="21" y="31"/>
                    <a:pt x="21" y="27"/>
                  </a:cubicBezTo>
                  <a:cubicBezTo>
                    <a:pt x="21" y="22"/>
                    <a:pt x="18" y="20"/>
                    <a:pt x="11" y="20"/>
                  </a:cubicBezTo>
                  <a:cubicBezTo>
                    <a:pt x="6" y="20"/>
                    <a:pt x="6" y="20"/>
                    <a:pt x="6" y="20"/>
                  </a:cubicBezTo>
                  <a:cubicBezTo>
                    <a:pt x="6" y="33"/>
                    <a:pt x="6" y="33"/>
                    <a:pt x="6" y="33"/>
                  </a:cubicBezTo>
                  <a:lnTo>
                    <a:pt x="11" y="33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6" name="Freeform 151"/>
            <p:cNvSpPr>
              <a:spLocks/>
            </p:cNvSpPr>
            <p:nvPr userDrawn="1"/>
          </p:nvSpPr>
          <p:spPr bwMode="auto">
            <a:xfrm>
              <a:off x="4222750" y="1270001"/>
              <a:ext cx="106363" cy="122238"/>
            </a:xfrm>
            <a:custGeom>
              <a:avLst/>
              <a:gdLst>
                <a:gd name="T0" fmla="*/ 0 w 33"/>
                <a:gd name="T1" fmla="*/ 34 h 38"/>
                <a:gd name="T2" fmla="*/ 7 w 33"/>
                <a:gd name="T3" fmla="*/ 20 h 38"/>
                <a:gd name="T4" fmla="*/ 8 w 33"/>
                <a:gd name="T5" fmla="*/ 0 h 38"/>
                <a:gd name="T6" fmla="*/ 33 w 33"/>
                <a:gd name="T7" fmla="*/ 0 h 38"/>
                <a:gd name="T8" fmla="*/ 33 w 33"/>
                <a:gd name="T9" fmla="*/ 37 h 38"/>
                <a:gd name="T10" fmla="*/ 27 w 33"/>
                <a:gd name="T11" fmla="*/ 37 h 38"/>
                <a:gd name="T12" fmla="*/ 27 w 33"/>
                <a:gd name="T13" fmla="*/ 4 h 38"/>
                <a:gd name="T14" fmla="*/ 13 w 33"/>
                <a:gd name="T15" fmla="*/ 4 h 38"/>
                <a:gd name="T16" fmla="*/ 12 w 33"/>
                <a:gd name="T17" fmla="*/ 21 h 38"/>
                <a:gd name="T18" fmla="*/ 1 w 33"/>
                <a:gd name="T19" fmla="*/ 38 h 38"/>
                <a:gd name="T20" fmla="*/ 0 w 33"/>
                <a:gd name="T21" fmla="*/ 34 h 3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3" h="38">
                  <a:moveTo>
                    <a:pt x="0" y="34"/>
                  </a:moveTo>
                  <a:cubicBezTo>
                    <a:pt x="4" y="34"/>
                    <a:pt x="6" y="29"/>
                    <a:pt x="7" y="2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33" y="37"/>
                    <a:pt x="33" y="37"/>
                    <a:pt x="33" y="37"/>
                  </a:cubicBezTo>
                  <a:cubicBezTo>
                    <a:pt x="27" y="37"/>
                    <a:pt x="27" y="37"/>
                    <a:pt x="27" y="37"/>
                  </a:cubicBezTo>
                  <a:cubicBezTo>
                    <a:pt x="27" y="4"/>
                    <a:pt x="27" y="4"/>
                    <a:pt x="27" y="4"/>
                  </a:cubicBezTo>
                  <a:cubicBezTo>
                    <a:pt x="13" y="4"/>
                    <a:pt x="13" y="4"/>
                    <a:pt x="13" y="4"/>
                  </a:cubicBezTo>
                  <a:cubicBezTo>
                    <a:pt x="12" y="21"/>
                    <a:pt x="12" y="21"/>
                    <a:pt x="12" y="21"/>
                  </a:cubicBezTo>
                  <a:cubicBezTo>
                    <a:pt x="11" y="32"/>
                    <a:pt x="7" y="38"/>
                    <a:pt x="1" y="38"/>
                  </a:cubicBezTo>
                  <a:lnTo>
                    <a:pt x="0" y="34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7" name="Freeform 152"/>
            <p:cNvSpPr>
              <a:spLocks/>
            </p:cNvSpPr>
            <p:nvPr userDrawn="1"/>
          </p:nvSpPr>
          <p:spPr bwMode="auto">
            <a:xfrm>
              <a:off x="4394200" y="1270001"/>
              <a:ext cx="100013" cy="119063"/>
            </a:xfrm>
            <a:custGeom>
              <a:avLst/>
              <a:gdLst>
                <a:gd name="T0" fmla="*/ 0 w 31"/>
                <a:gd name="T1" fmla="*/ 0 h 37"/>
                <a:gd name="T2" fmla="*/ 5 w 31"/>
                <a:gd name="T3" fmla="*/ 0 h 37"/>
                <a:gd name="T4" fmla="*/ 5 w 31"/>
                <a:gd name="T5" fmla="*/ 25 h 37"/>
                <a:gd name="T6" fmla="*/ 4 w 31"/>
                <a:gd name="T7" fmla="*/ 30 h 37"/>
                <a:gd name="T8" fmla="*/ 5 w 31"/>
                <a:gd name="T9" fmla="*/ 30 h 37"/>
                <a:gd name="T10" fmla="*/ 8 w 31"/>
                <a:gd name="T11" fmla="*/ 24 h 37"/>
                <a:gd name="T12" fmla="*/ 26 w 31"/>
                <a:gd name="T13" fmla="*/ 0 h 37"/>
                <a:gd name="T14" fmla="*/ 31 w 31"/>
                <a:gd name="T15" fmla="*/ 0 h 37"/>
                <a:gd name="T16" fmla="*/ 31 w 31"/>
                <a:gd name="T17" fmla="*/ 37 h 37"/>
                <a:gd name="T18" fmla="*/ 26 w 31"/>
                <a:gd name="T19" fmla="*/ 37 h 37"/>
                <a:gd name="T20" fmla="*/ 26 w 31"/>
                <a:gd name="T21" fmla="*/ 11 h 37"/>
                <a:gd name="T22" fmla="*/ 27 w 31"/>
                <a:gd name="T23" fmla="*/ 6 h 37"/>
                <a:gd name="T24" fmla="*/ 26 w 31"/>
                <a:gd name="T25" fmla="*/ 6 h 37"/>
                <a:gd name="T26" fmla="*/ 23 w 31"/>
                <a:gd name="T27" fmla="*/ 11 h 37"/>
                <a:gd name="T28" fmla="*/ 5 w 31"/>
                <a:gd name="T29" fmla="*/ 37 h 37"/>
                <a:gd name="T30" fmla="*/ 0 w 31"/>
                <a:gd name="T31" fmla="*/ 37 h 37"/>
                <a:gd name="T32" fmla="*/ 0 w 31"/>
                <a:gd name="T33" fmla="*/ 0 h 3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1" h="37">
                  <a:moveTo>
                    <a:pt x="0" y="0"/>
                  </a:moveTo>
                  <a:cubicBezTo>
                    <a:pt x="5" y="0"/>
                    <a:pt x="5" y="0"/>
                    <a:pt x="5" y="0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5" y="28"/>
                    <a:pt x="4" y="30"/>
                    <a:pt x="4" y="30"/>
                  </a:cubicBezTo>
                  <a:cubicBezTo>
                    <a:pt x="5" y="30"/>
                    <a:pt x="5" y="30"/>
                    <a:pt x="5" y="30"/>
                  </a:cubicBezTo>
                  <a:cubicBezTo>
                    <a:pt x="5" y="30"/>
                    <a:pt x="6" y="27"/>
                    <a:pt x="8" y="24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31" y="37"/>
                    <a:pt x="31" y="37"/>
                    <a:pt x="31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6" y="11"/>
                    <a:pt x="26" y="11"/>
                    <a:pt x="26" y="11"/>
                  </a:cubicBezTo>
                  <a:cubicBezTo>
                    <a:pt x="26" y="8"/>
                    <a:pt x="27" y="6"/>
                    <a:pt x="27" y="6"/>
                  </a:cubicBezTo>
                  <a:cubicBezTo>
                    <a:pt x="26" y="6"/>
                    <a:pt x="26" y="6"/>
                    <a:pt x="26" y="6"/>
                  </a:cubicBezTo>
                  <a:cubicBezTo>
                    <a:pt x="26" y="6"/>
                    <a:pt x="25" y="9"/>
                    <a:pt x="23" y="11"/>
                  </a:cubicBezTo>
                  <a:cubicBezTo>
                    <a:pt x="5" y="37"/>
                    <a:pt x="5" y="37"/>
                    <a:pt x="5" y="37"/>
                  </a:cubicBezTo>
                  <a:cubicBezTo>
                    <a:pt x="0" y="37"/>
                    <a:pt x="0" y="37"/>
                    <a:pt x="0" y="3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8" name="Freeform 153"/>
            <p:cNvSpPr>
              <a:spLocks/>
            </p:cNvSpPr>
            <p:nvPr userDrawn="1"/>
          </p:nvSpPr>
          <p:spPr bwMode="auto">
            <a:xfrm>
              <a:off x="349250" y="1544639"/>
              <a:ext cx="103188" cy="125412"/>
            </a:xfrm>
            <a:custGeom>
              <a:avLst/>
              <a:gdLst>
                <a:gd name="T0" fmla="*/ 0 w 32"/>
                <a:gd name="T1" fmla="*/ 35 h 39"/>
                <a:gd name="T2" fmla="*/ 3 w 32"/>
                <a:gd name="T3" fmla="*/ 31 h 39"/>
                <a:gd name="T4" fmla="*/ 12 w 32"/>
                <a:gd name="T5" fmla="*/ 34 h 39"/>
                <a:gd name="T6" fmla="*/ 26 w 32"/>
                <a:gd name="T7" fmla="*/ 21 h 39"/>
                <a:gd name="T8" fmla="*/ 4 w 32"/>
                <a:gd name="T9" fmla="*/ 21 h 39"/>
                <a:gd name="T10" fmla="*/ 4 w 32"/>
                <a:gd name="T11" fmla="*/ 16 h 39"/>
                <a:gd name="T12" fmla="*/ 26 w 32"/>
                <a:gd name="T13" fmla="*/ 16 h 39"/>
                <a:gd name="T14" fmla="*/ 12 w 32"/>
                <a:gd name="T15" fmla="*/ 4 h 39"/>
                <a:gd name="T16" fmla="*/ 4 w 32"/>
                <a:gd name="T17" fmla="*/ 7 h 39"/>
                <a:gd name="T18" fmla="*/ 1 w 32"/>
                <a:gd name="T19" fmla="*/ 3 h 39"/>
                <a:gd name="T20" fmla="*/ 12 w 32"/>
                <a:gd name="T21" fmla="*/ 0 h 39"/>
                <a:gd name="T22" fmla="*/ 32 w 32"/>
                <a:gd name="T23" fmla="*/ 19 h 39"/>
                <a:gd name="T24" fmla="*/ 12 w 32"/>
                <a:gd name="T25" fmla="*/ 39 h 39"/>
                <a:gd name="T26" fmla="*/ 0 w 32"/>
                <a:gd name="T27" fmla="*/ 35 h 39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32" h="39">
                  <a:moveTo>
                    <a:pt x="0" y="35"/>
                  </a:moveTo>
                  <a:cubicBezTo>
                    <a:pt x="3" y="31"/>
                    <a:pt x="3" y="31"/>
                    <a:pt x="3" y="31"/>
                  </a:cubicBezTo>
                  <a:cubicBezTo>
                    <a:pt x="5" y="33"/>
                    <a:pt x="8" y="34"/>
                    <a:pt x="12" y="34"/>
                  </a:cubicBezTo>
                  <a:cubicBezTo>
                    <a:pt x="21" y="34"/>
                    <a:pt x="25" y="28"/>
                    <a:pt x="26" y="21"/>
                  </a:cubicBezTo>
                  <a:cubicBezTo>
                    <a:pt x="4" y="21"/>
                    <a:pt x="4" y="21"/>
                    <a:pt x="4" y="21"/>
                  </a:cubicBezTo>
                  <a:cubicBezTo>
                    <a:pt x="4" y="16"/>
                    <a:pt x="4" y="16"/>
                    <a:pt x="4" y="16"/>
                  </a:cubicBezTo>
                  <a:cubicBezTo>
                    <a:pt x="26" y="16"/>
                    <a:pt x="26" y="16"/>
                    <a:pt x="26" y="16"/>
                  </a:cubicBezTo>
                  <a:cubicBezTo>
                    <a:pt x="25" y="9"/>
                    <a:pt x="20" y="4"/>
                    <a:pt x="12" y="4"/>
                  </a:cubicBezTo>
                  <a:cubicBezTo>
                    <a:pt x="8" y="4"/>
                    <a:pt x="6" y="5"/>
                    <a:pt x="4" y="7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4" y="1"/>
                    <a:pt x="7" y="0"/>
                    <a:pt x="12" y="0"/>
                  </a:cubicBezTo>
                  <a:cubicBezTo>
                    <a:pt x="25" y="0"/>
                    <a:pt x="32" y="9"/>
                    <a:pt x="32" y="19"/>
                  </a:cubicBezTo>
                  <a:cubicBezTo>
                    <a:pt x="32" y="30"/>
                    <a:pt x="25" y="39"/>
                    <a:pt x="12" y="39"/>
                  </a:cubicBezTo>
                  <a:cubicBezTo>
                    <a:pt x="6" y="39"/>
                    <a:pt x="2" y="37"/>
                    <a:pt x="0" y="35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9" name="Freeform 154"/>
            <p:cNvSpPr>
              <a:spLocks/>
            </p:cNvSpPr>
            <p:nvPr userDrawn="1"/>
          </p:nvSpPr>
          <p:spPr bwMode="auto">
            <a:xfrm>
              <a:off x="461963" y="1544639"/>
              <a:ext cx="107950" cy="122237"/>
            </a:xfrm>
            <a:custGeom>
              <a:avLst/>
              <a:gdLst>
                <a:gd name="T0" fmla="*/ 0 w 33"/>
                <a:gd name="T1" fmla="*/ 34 h 38"/>
                <a:gd name="T2" fmla="*/ 7 w 33"/>
                <a:gd name="T3" fmla="*/ 21 h 38"/>
                <a:gd name="T4" fmla="*/ 8 w 33"/>
                <a:gd name="T5" fmla="*/ 0 h 38"/>
                <a:gd name="T6" fmla="*/ 33 w 33"/>
                <a:gd name="T7" fmla="*/ 0 h 38"/>
                <a:gd name="T8" fmla="*/ 33 w 33"/>
                <a:gd name="T9" fmla="*/ 38 h 38"/>
                <a:gd name="T10" fmla="*/ 27 w 33"/>
                <a:gd name="T11" fmla="*/ 38 h 38"/>
                <a:gd name="T12" fmla="*/ 27 w 33"/>
                <a:gd name="T13" fmla="*/ 5 h 38"/>
                <a:gd name="T14" fmla="*/ 13 w 33"/>
                <a:gd name="T15" fmla="*/ 5 h 38"/>
                <a:gd name="T16" fmla="*/ 12 w 33"/>
                <a:gd name="T17" fmla="*/ 22 h 38"/>
                <a:gd name="T18" fmla="*/ 1 w 33"/>
                <a:gd name="T19" fmla="*/ 38 h 38"/>
                <a:gd name="T20" fmla="*/ 0 w 33"/>
                <a:gd name="T21" fmla="*/ 34 h 3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3" h="38">
                  <a:moveTo>
                    <a:pt x="0" y="34"/>
                  </a:moveTo>
                  <a:cubicBezTo>
                    <a:pt x="4" y="34"/>
                    <a:pt x="6" y="30"/>
                    <a:pt x="7" y="21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33" y="38"/>
                    <a:pt x="33" y="38"/>
                    <a:pt x="33" y="38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7" y="5"/>
                    <a:pt x="27" y="5"/>
                    <a:pt x="27" y="5"/>
                  </a:cubicBezTo>
                  <a:cubicBezTo>
                    <a:pt x="13" y="5"/>
                    <a:pt x="13" y="5"/>
                    <a:pt x="13" y="5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1" y="32"/>
                    <a:pt x="7" y="38"/>
                    <a:pt x="1" y="38"/>
                  </a:cubicBezTo>
                  <a:lnTo>
                    <a:pt x="0" y="34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0" name="Freeform 155"/>
            <p:cNvSpPr>
              <a:spLocks/>
            </p:cNvSpPr>
            <p:nvPr userDrawn="1"/>
          </p:nvSpPr>
          <p:spPr bwMode="auto">
            <a:xfrm>
              <a:off x="604838" y="1544639"/>
              <a:ext cx="74612" cy="122237"/>
            </a:xfrm>
            <a:custGeom>
              <a:avLst/>
              <a:gdLst>
                <a:gd name="T0" fmla="*/ 0 w 47"/>
                <a:gd name="T1" fmla="*/ 0 h 77"/>
                <a:gd name="T2" fmla="*/ 45 w 47"/>
                <a:gd name="T3" fmla="*/ 0 h 77"/>
                <a:gd name="T4" fmla="*/ 45 w 47"/>
                <a:gd name="T5" fmla="*/ 10 h 77"/>
                <a:gd name="T6" fmla="*/ 10 w 47"/>
                <a:gd name="T7" fmla="*/ 10 h 77"/>
                <a:gd name="T8" fmla="*/ 10 w 47"/>
                <a:gd name="T9" fmla="*/ 33 h 77"/>
                <a:gd name="T10" fmla="*/ 41 w 47"/>
                <a:gd name="T11" fmla="*/ 33 h 77"/>
                <a:gd name="T12" fmla="*/ 41 w 47"/>
                <a:gd name="T13" fmla="*/ 41 h 77"/>
                <a:gd name="T14" fmla="*/ 10 w 47"/>
                <a:gd name="T15" fmla="*/ 41 h 77"/>
                <a:gd name="T16" fmla="*/ 10 w 47"/>
                <a:gd name="T17" fmla="*/ 67 h 77"/>
                <a:gd name="T18" fmla="*/ 47 w 47"/>
                <a:gd name="T19" fmla="*/ 67 h 77"/>
                <a:gd name="T20" fmla="*/ 47 w 47"/>
                <a:gd name="T21" fmla="*/ 77 h 77"/>
                <a:gd name="T22" fmla="*/ 0 w 47"/>
                <a:gd name="T23" fmla="*/ 77 h 77"/>
                <a:gd name="T24" fmla="*/ 0 w 47"/>
                <a:gd name="T25" fmla="*/ 0 h 7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7" h="77">
                  <a:moveTo>
                    <a:pt x="0" y="0"/>
                  </a:moveTo>
                  <a:lnTo>
                    <a:pt x="45" y="0"/>
                  </a:lnTo>
                  <a:lnTo>
                    <a:pt x="45" y="10"/>
                  </a:lnTo>
                  <a:lnTo>
                    <a:pt x="10" y="10"/>
                  </a:lnTo>
                  <a:lnTo>
                    <a:pt x="10" y="33"/>
                  </a:lnTo>
                  <a:lnTo>
                    <a:pt x="41" y="33"/>
                  </a:lnTo>
                  <a:lnTo>
                    <a:pt x="41" y="41"/>
                  </a:lnTo>
                  <a:lnTo>
                    <a:pt x="10" y="41"/>
                  </a:lnTo>
                  <a:lnTo>
                    <a:pt x="10" y="67"/>
                  </a:lnTo>
                  <a:lnTo>
                    <a:pt x="47" y="67"/>
                  </a:lnTo>
                  <a:lnTo>
                    <a:pt x="47" y="77"/>
                  </a:lnTo>
                  <a:lnTo>
                    <a:pt x="0" y="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1" name="Freeform 156"/>
            <p:cNvSpPr>
              <a:spLocks/>
            </p:cNvSpPr>
            <p:nvPr userDrawn="1"/>
          </p:nvSpPr>
          <p:spPr bwMode="auto">
            <a:xfrm>
              <a:off x="704850" y="1544639"/>
              <a:ext cx="90488" cy="122237"/>
            </a:xfrm>
            <a:custGeom>
              <a:avLst/>
              <a:gdLst>
                <a:gd name="T0" fmla="*/ 0 w 28"/>
                <a:gd name="T1" fmla="*/ 0 h 38"/>
                <a:gd name="T2" fmla="*/ 6 w 28"/>
                <a:gd name="T3" fmla="*/ 0 h 38"/>
                <a:gd name="T4" fmla="*/ 6 w 28"/>
                <a:gd name="T5" fmla="*/ 16 h 38"/>
                <a:gd name="T6" fmla="*/ 8 w 28"/>
                <a:gd name="T7" fmla="*/ 16 h 38"/>
                <a:gd name="T8" fmla="*/ 22 w 28"/>
                <a:gd name="T9" fmla="*/ 0 h 38"/>
                <a:gd name="T10" fmla="*/ 28 w 28"/>
                <a:gd name="T11" fmla="*/ 0 h 38"/>
                <a:gd name="T12" fmla="*/ 13 w 28"/>
                <a:gd name="T13" fmla="*/ 18 h 38"/>
                <a:gd name="T14" fmla="*/ 20 w 28"/>
                <a:gd name="T15" fmla="*/ 26 h 38"/>
                <a:gd name="T16" fmla="*/ 28 w 28"/>
                <a:gd name="T17" fmla="*/ 33 h 38"/>
                <a:gd name="T18" fmla="*/ 28 w 28"/>
                <a:gd name="T19" fmla="*/ 33 h 38"/>
                <a:gd name="T20" fmla="*/ 28 w 28"/>
                <a:gd name="T21" fmla="*/ 38 h 38"/>
                <a:gd name="T22" fmla="*/ 26 w 28"/>
                <a:gd name="T23" fmla="*/ 38 h 38"/>
                <a:gd name="T24" fmla="*/ 15 w 28"/>
                <a:gd name="T25" fmla="*/ 28 h 38"/>
                <a:gd name="T26" fmla="*/ 8 w 28"/>
                <a:gd name="T27" fmla="*/ 21 h 38"/>
                <a:gd name="T28" fmla="*/ 6 w 28"/>
                <a:gd name="T29" fmla="*/ 21 h 38"/>
                <a:gd name="T30" fmla="*/ 6 w 28"/>
                <a:gd name="T31" fmla="*/ 38 h 38"/>
                <a:gd name="T32" fmla="*/ 0 w 28"/>
                <a:gd name="T33" fmla="*/ 38 h 38"/>
                <a:gd name="T34" fmla="*/ 0 w 28"/>
                <a:gd name="T35" fmla="*/ 0 h 3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8" h="38">
                  <a:moveTo>
                    <a:pt x="0" y="0"/>
                  </a:moveTo>
                  <a:cubicBezTo>
                    <a:pt x="6" y="0"/>
                    <a:pt x="6" y="0"/>
                    <a:pt x="6" y="0"/>
                  </a:cubicBezTo>
                  <a:cubicBezTo>
                    <a:pt x="6" y="16"/>
                    <a:pt x="6" y="16"/>
                    <a:pt x="6" y="16"/>
                  </a:cubicBezTo>
                  <a:cubicBezTo>
                    <a:pt x="8" y="16"/>
                    <a:pt x="8" y="16"/>
                    <a:pt x="8" y="16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13" y="18"/>
                    <a:pt x="13" y="18"/>
                    <a:pt x="13" y="18"/>
                  </a:cubicBezTo>
                  <a:cubicBezTo>
                    <a:pt x="15" y="19"/>
                    <a:pt x="18" y="22"/>
                    <a:pt x="20" y="26"/>
                  </a:cubicBezTo>
                  <a:cubicBezTo>
                    <a:pt x="23" y="30"/>
                    <a:pt x="26" y="33"/>
                    <a:pt x="28" y="33"/>
                  </a:cubicBezTo>
                  <a:cubicBezTo>
                    <a:pt x="28" y="33"/>
                    <a:pt x="28" y="33"/>
                    <a:pt x="28" y="33"/>
                  </a:cubicBezTo>
                  <a:cubicBezTo>
                    <a:pt x="28" y="38"/>
                    <a:pt x="28" y="38"/>
                    <a:pt x="28" y="38"/>
                  </a:cubicBezTo>
                  <a:cubicBezTo>
                    <a:pt x="26" y="38"/>
                    <a:pt x="26" y="38"/>
                    <a:pt x="26" y="38"/>
                  </a:cubicBezTo>
                  <a:cubicBezTo>
                    <a:pt x="22" y="38"/>
                    <a:pt x="20" y="35"/>
                    <a:pt x="15" y="28"/>
                  </a:cubicBezTo>
                  <a:cubicBezTo>
                    <a:pt x="12" y="24"/>
                    <a:pt x="10" y="21"/>
                    <a:pt x="8" y="21"/>
                  </a:cubicBezTo>
                  <a:cubicBezTo>
                    <a:pt x="6" y="21"/>
                    <a:pt x="6" y="21"/>
                    <a:pt x="6" y="21"/>
                  </a:cubicBezTo>
                  <a:cubicBezTo>
                    <a:pt x="6" y="38"/>
                    <a:pt x="6" y="38"/>
                    <a:pt x="6" y="38"/>
                  </a:cubicBezTo>
                  <a:cubicBezTo>
                    <a:pt x="0" y="38"/>
                    <a:pt x="0" y="38"/>
                    <a:pt x="0" y="38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2" name="Freeform 157"/>
            <p:cNvSpPr>
              <a:spLocks/>
            </p:cNvSpPr>
            <p:nvPr userDrawn="1"/>
          </p:nvSpPr>
          <p:spPr bwMode="auto">
            <a:xfrm>
              <a:off x="812800" y="1544639"/>
              <a:ext cx="93663" cy="122237"/>
            </a:xfrm>
            <a:custGeom>
              <a:avLst/>
              <a:gdLst>
                <a:gd name="T0" fmla="*/ 22 w 59"/>
                <a:gd name="T1" fmla="*/ 10 h 77"/>
                <a:gd name="T2" fmla="*/ 0 w 59"/>
                <a:gd name="T3" fmla="*/ 10 h 77"/>
                <a:gd name="T4" fmla="*/ 0 w 59"/>
                <a:gd name="T5" fmla="*/ 0 h 77"/>
                <a:gd name="T6" fmla="*/ 59 w 59"/>
                <a:gd name="T7" fmla="*/ 0 h 77"/>
                <a:gd name="T8" fmla="*/ 59 w 59"/>
                <a:gd name="T9" fmla="*/ 10 h 77"/>
                <a:gd name="T10" fmla="*/ 34 w 59"/>
                <a:gd name="T11" fmla="*/ 10 h 77"/>
                <a:gd name="T12" fmla="*/ 34 w 59"/>
                <a:gd name="T13" fmla="*/ 77 h 77"/>
                <a:gd name="T14" fmla="*/ 22 w 59"/>
                <a:gd name="T15" fmla="*/ 77 h 77"/>
                <a:gd name="T16" fmla="*/ 22 w 59"/>
                <a:gd name="T17" fmla="*/ 10 h 7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9" h="77">
                  <a:moveTo>
                    <a:pt x="22" y="10"/>
                  </a:moveTo>
                  <a:lnTo>
                    <a:pt x="0" y="10"/>
                  </a:lnTo>
                  <a:lnTo>
                    <a:pt x="0" y="0"/>
                  </a:lnTo>
                  <a:lnTo>
                    <a:pt x="59" y="0"/>
                  </a:lnTo>
                  <a:lnTo>
                    <a:pt x="59" y="10"/>
                  </a:lnTo>
                  <a:lnTo>
                    <a:pt x="34" y="10"/>
                  </a:lnTo>
                  <a:lnTo>
                    <a:pt x="34" y="77"/>
                  </a:lnTo>
                  <a:lnTo>
                    <a:pt x="22" y="77"/>
                  </a:lnTo>
                  <a:lnTo>
                    <a:pt x="22" y="1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3" name="Freeform 158"/>
            <p:cNvSpPr>
              <a:spLocks noEditPoints="1"/>
            </p:cNvSpPr>
            <p:nvPr userDrawn="1"/>
          </p:nvSpPr>
          <p:spPr bwMode="auto">
            <a:xfrm>
              <a:off x="925513" y="1544639"/>
              <a:ext cx="80962" cy="122237"/>
            </a:xfrm>
            <a:custGeom>
              <a:avLst/>
              <a:gdLst>
                <a:gd name="T0" fmla="*/ 0 w 25"/>
                <a:gd name="T1" fmla="*/ 0 h 38"/>
                <a:gd name="T2" fmla="*/ 11 w 25"/>
                <a:gd name="T3" fmla="*/ 0 h 38"/>
                <a:gd name="T4" fmla="*/ 25 w 25"/>
                <a:gd name="T5" fmla="*/ 11 h 38"/>
                <a:gd name="T6" fmla="*/ 10 w 25"/>
                <a:gd name="T7" fmla="*/ 23 h 38"/>
                <a:gd name="T8" fmla="*/ 6 w 25"/>
                <a:gd name="T9" fmla="*/ 23 h 38"/>
                <a:gd name="T10" fmla="*/ 6 w 25"/>
                <a:gd name="T11" fmla="*/ 38 h 38"/>
                <a:gd name="T12" fmla="*/ 0 w 25"/>
                <a:gd name="T13" fmla="*/ 38 h 38"/>
                <a:gd name="T14" fmla="*/ 0 w 25"/>
                <a:gd name="T15" fmla="*/ 0 h 38"/>
                <a:gd name="T16" fmla="*/ 10 w 25"/>
                <a:gd name="T17" fmla="*/ 19 h 38"/>
                <a:gd name="T18" fmla="*/ 20 w 25"/>
                <a:gd name="T19" fmla="*/ 12 h 38"/>
                <a:gd name="T20" fmla="*/ 11 w 25"/>
                <a:gd name="T21" fmla="*/ 5 h 38"/>
                <a:gd name="T22" fmla="*/ 6 w 25"/>
                <a:gd name="T23" fmla="*/ 5 h 38"/>
                <a:gd name="T24" fmla="*/ 6 w 25"/>
                <a:gd name="T25" fmla="*/ 19 h 38"/>
                <a:gd name="T26" fmla="*/ 10 w 25"/>
                <a:gd name="T27" fmla="*/ 19 h 3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5" h="38">
                  <a:moveTo>
                    <a:pt x="0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19" y="0"/>
                    <a:pt x="25" y="4"/>
                    <a:pt x="25" y="11"/>
                  </a:cubicBezTo>
                  <a:cubicBezTo>
                    <a:pt x="25" y="19"/>
                    <a:pt x="20" y="23"/>
                    <a:pt x="10" y="23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6" y="38"/>
                    <a:pt x="6" y="38"/>
                    <a:pt x="6" y="38"/>
                  </a:cubicBezTo>
                  <a:cubicBezTo>
                    <a:pt x="0" y="38"/>
                    <a:pt x="0" y="38"/>
                    <a:pt x="0" y="38"/>
                  </a:cubicBezTo>
                  <a:lnTo>
                    <a:pt x="0" y="0"/>
                  </a:lnTo>
                  <a:close/>
                  <a:moveTo>
                    <a:pt x="10" y="19"/>
                  </a:moveTo>
                  <a:cubicBezTo>
                    <a:pt x="17" y="19"/>
                    <a:pt x="20" y="17"/>
                    <a:pt x="20" y="12"/>
                  </a:cubicBezTo>
                  <a:cubicBezTo>
                    <a:pt x="20" y="7"/>
                    <a:pt x="17" y="5"/>
                    <a:pt x="11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19"/>
                    <a:pt x="6" y="19"/>
                    <a:pt x="6" y="19"/>
                  </a:cubicBezTo>
                  <a:lnTo>
                    <a:pt x="10" y="19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4" name="Freeform 159"/>
            <p:cNvSpPr>
              <a:spLocks/>
            </p:cNvSpPr>
            <p:nvPr userDrawn="1"/>
          </p:nvSpPr>
          <p:spPr bwMode="auto">
            <a:xfrm>
              <a:off x="1031875" y="1544639"/>
              <a:ext cx="100013" cy="122237"/>
            </a:xfrm>
            <a:custGeom>
              <a:avLst/>
              <a:gdLst>
                <a:gd name="T0" fmla="*/ 0 w 31"/>
                <a:gd name="T1" fmla="*/ 0 h 38"/>
                <a:gd name="T2" fmla="*/ 5 w 31"/>
                <a:gd name="T3" fmla="*/ 0 h 38"/>
                <a:gd name="T4" fmla="*/ 5 w 31"/>
                <a:gd name="T5" fmla="*/ 25 h 38"/>
                <a:gd name="T6" fmla="*/ 4 w 31"/>
                <a:gd name="T7" fmla="*/ 31 h 38"/>
                <a:gd name="T8" fmla="*/ 5 w 31"/>
                <a:gd name="T9" fmla="*/ 31 h 38"/>
                <a:gd name="T10" fmla="*/ 8 w 31"/>
                <a:gd name="T11" fmla="*/ 25 h 38"/>
                <a:gd name="T12" fmla="*/ 26 w 31"/>
                <a:gd name="T13" fmla="*/ 0 h 38"/>
                <a:gd name="T14" fmla="*/ 31 w 31"/>
                <a:gd name="T15" fmla="*/ 0 h 38"/>
                <a:gd name="T16" fmla="*/ 31 w 31"/>
                <a:gd name="T17" fmla="*/ 38 h 38"/>
                <a:gd name="T18" fmla="*/ 26 w 31"/>
                <a:gd name="T19" fmla="*/ 38 h 38"/>
                <a:gd name="T20" fmla="*/ 26 w 31"/>
                <a:gd name="T21" fmla="*/ 11 h 38"/>
                <a:gd name="T22" fmla="*/ 27 w 31"/>
                <a:gd name="T23" fmla="*/ 7 h 38"/>
                <a:gd name="T24" fmla="*/ 26 w 31"/>
                <a:gd name="T25" fmla="*/ 7 h 38"/>
                <a:gd name="T26" fmla="*/ 23 w 31"/>
                <a:gd name="T27" fmla="*/ 12 h 38"/>
                <a:gd name="T28" fmla="*/ 5 w 31"/>
                <a:gd name="T29" fmla="*/ 38 h 38"/>
                <a:gd name="T30" fmla="*/ 0 w 31"/>
                <a:gd name="T31" fmla="*/ 38 h 38"/>
                <a:gd name="T32" fmla="*/ 0 w 31"/>
                <a:gd name="T33" fmla="*/ 0 h 3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1" h="38">
                  <a:moveTo>
                    <a:pt x="0" y="0"/>
                  </a:moveTo>
                  <a:cubicBezTo>
                    <a:pt x="5" y="0"/>
                    <a:pt x="5" y="0"/>
                    <a:pt x="5" y="0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5" y="28"/>
                    <a:pt x="4" y="31"/>
                    <a:pt x="4" y="31"/>
                  </a:cubicBezTo>
                  <a:cubicBezTo>
                    <a:pt x="5" y="31"/>
                    <a:pt x="5" y="31"/>
                    <a:pt x="5" y="31"/>
                  </a:cubicBezTo>
                  <a:cubicBezTo>
                    <a:pt x="5" y="31"/>
                    <a:pt x="6" y="28"/>
                    <a:pt x="8" y="25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31" y="38"/>
                    <a:pt x="31" y="38"/>
                    <a:pt x="31" y="38"/>
                  </a:cubicBezTo>
                  <a:cubicBezTo>
                    <a:pt x="26" y="38"/>
                    <a:pt x="26" y="38"/>
                    <a:pt x="26" y="38"/>
                  </a:cubicBezTo>
                  <a:cubicBezTo>
                    <a:pt x="26" y="11"/>
                    <a:pt x="26" y="11"/>
                    <a:pt x="26" y="11"/>
                  </a:cubicBezTo>
                  <a:cubicBezTo>
                    <a:pt x="26" y="9"/>
                    <a:pt x="27" y="7"/>
                    <a:pt x="27" y="7"/>
                  </a:cubicBezTo>
                  <a:cubicBezTo>
                    <a:pt x="26" y="7"/>
                    <a:pt x="26" y="7"/>
                    <a:pt x="26" y="7"/>
                  </a:cubicBezTo>
                  <a:cubicBezTo>
                    <a:pt x="26" y="7"/>
                    <a:pt x="25" y="10"/>
                    <a:pt x="23" y="12"/>
                  </a:cubicBezTo>
                  <a:cubicBezTo>
                    <a:pt x="5" y="38"/>
                    <a:pt x="5" y="38"/>
                    <a:pt x="5" y="38"/>
                  </a:cubicBezTo>
                  <a:cubicBezTo>
                    <a:pt x="0" y="38"/>
                    <a:pt x="0" y="38"/>
                    <a:pt x="0" y="38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5" name="Freeform 160"/>
            <p:cNvSpPr>
              <a:spLocks/>
            </p:cNvSpPr>
            <p:nvPr userDrawn="1"/>
          </p:nvSpPr>
          <p:spPr bwMode="auto">
            <a:xfrm>
              <a:off x="1165225" y="1544639"/>
              <a:ext cx="93663" cy="122237"/>
            </a:xfrm>
            <a:custGeom>
              <a:avLst/>
              <a:gdLst>
                <a:gd name="T0" fmla="*/ 24 w 29"/>
                <a:gd name="T1" fmla="*/ 21 h 38"/>
                <a:gd name="T2" fmla="*/ 11 w 29"/>
                <a:gd name="T3" fmla="*/ 27 h 38"/>
                <a:gd name="T4" fmla="*/ 0 w 29"/>
                <a:gd name="T5" fmla="*/ 16 h 38"/>
                <a:gd name="T6" fmla="*/ 0 w 29"/>
                <a:gd name="T7" fmla="*/ 0 h 38"/>
                <a:gd name="T8" fmla="*/ 5 w 29"/>
                <a:gd name="T9" fmla="*/ 0 h 38"/>
                <a:gd name="T10" fmla="*/ 5 w 29"/>
                <a:gd name="T11" fmla="*/ 15 h 38"/>
                <a:gd name="T12" fmla="*/ 13 w 29"/>
                <a:gd name="T13" fmla="*/ 23 h 38"/>
                <a:gd name="T14" fmla="*/ 24 w 29"/>
                <a:gd name="T15" fmla="*/ 16 h 38"/>
                <a:gd name="T16" fmla="*/ 24 w 29"/>
                <a:gd name="T17" fmla="*/ 0 h 38"/>
                <a:gd name="T18" fmla="*/ 29 w 29"/>
                <a:gd name="T19" fmla="*/ 0 h 38"/>
                <a:gd name="T20" fmla="*/ 29 w 29"/>
                <a:gd name="T21" fmla="*/ 38 h 38"/>
                <a:gd name="T22" fmla="*/ 24 w 29"/>
                <a:gd name="T23" fmla="*/ 38 h 38"/>
                <a:gd name="T24" fmla="*/ 24 w 29"/>
                <a:gd name="T25" fmla="*/ 21 h 3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9" h="38">
                  <a:moveTo>
                    <a:pt x="24" y="21"/>
                  </a:moveTo>
                  <a:cubicBezTo>
                    <a:pt x="22" y="23"/>
                    <a:pt x="18" y="27"/>
                    <a:pt x="11" y="27"/>
                  </a:cubicBezTo>
                  <a:cubicBezTo>
                    <a:pt x="3" y="27"/>
                    <a:pt x="0" y="22"/>
                    <a:pt x="0" y="16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5" y="20"/>
                    <a:pt x="8" y="23"/>
                    <a:pt x="13" y="23"/>
                  </a:cubicBezTo>
                  <a:cubicBezTo>
                    <a:pt x="18" y="23"/>
                    <a:pt x="22" y="18"/>
                    <a:pt x="24" y="16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29" y="38"/>
                    <a:pt x="29" y="38"/>
                    <a:pt x="29" y="38"/>
                  </a:cubicBezTo>
                  <a:cubicBezTo>
                    <a:pt x="24" y="38"/>
                    <a:pt x="24" y="38"/>
                    <a:pt x="24" y="38"/>
                  </a:cubicBezTo>
                  <a:lnTo>
                    <a:pt x="24" y="21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6" name="Freeform 161"/>
            <p:cNvSpPr>
              <a:spLocks/>
            </p:cNvSpPr>
            <p:nvPr userDrawn="1"/>
          </p:nvSpPr>
          <p:spPr bwMode="auto">
            <a:xfrm>
              <a:off x="1293813" y="1544639"/>
              <a:ext cx="74612" cy="122237"/>
            </a:xfrm>
            <a:custGeom>
              <a:avLst/>
              <a:gdLst>
                <a:gd name="T0" fmla="*/ 0 w 47"/>
                <a:gd name="T1" fmla="*/ 0 h 77"/>
                <a:gd name="T2" fmla="*/ 47 w 47"/>
                <a:gd name="T3" fmla="*/ 0 h 77"/>
                <a:gd name="T4" fmla="*/ 47 w 47"/>
                <a:gd name="T5" fmla="*/ 10 h 77"/>
                <a:gd name="T6" fmla="*/ 12 w 47"/>
                <a:gd name="T7" fmla="*/ 10 h 77"/>
                <a:gd name="T8" fmla="*/ 12 w 47"/>
                <a:gd name="T9" fmla="*/ 33 h 77"/>
                <a:gd name="T10" fmla="*/ 43 w 47"/>
                <a:gd name="T11" fmla="*/ 33 h 77"/>
                <a:gd name="T12" fmla="*/ 43 w 47"/>
                <a:gd name="T13" fmla="*/ 41 h 77"/>
                <a:gd name="T14" fmla="*/ 12 w 47"/>
                <a:gd name="T15" fmla="*/ 41 h 77"/>
                <a:gd name="T16" fmla="*/ 12 w 47"/>
                <a:gd name="T17" fmla="*/ 67 h 77"/>
                <a:gd name="T18" fmla="*/ 47 w 47"/>
                <a:gd name="T19" fmla="*/ 67 h 77"/>
                <a:gd name="T20" fmla="*/ 47 w 47"/>
                <a:gd name="T21" fmla="*/ 77 h 77"/>
                <a:gd name="T22" fmla="*/ 0 w 47"/>
                <a:gd name="T23" fmla="*/ 77 h 77"/>
                <a:gd name="T24" fmla="*/ 0 w 47"/>
                <a:gd name="T25" fmla="*/ 0 h 7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7" h="77">
                  <a:moveTo>
                    <a:pt x="0" y="0"/>
                  </a:moveTo>
                  <a:lnTo>
                    <a:pt x="47" y="0"/>
                  </a:lnTo>
                  <a:lnTo>
                    <a:pt x="47" y="10"/>
                  </a:lnTo>
                  <a:lnTo>
                    <a:pt x="12" y="10"/>
                  </a:lnTo>
                  <a:lnTo>
                    <a:pt x="12" y="33"/>
                  </a:lnTo>
                  <a:lnTo>
                    <a:pt x="43" y="33"/>
                  </a:lnTo>
                  <a:lnTo>
                    <a:pt x="43" y="41"/>
                  </a:lnTo>
                  <a:lnTo>
                    <a:pt x="12" y="41"/>
                  </a:lnTo>
                  <a:lnTo>
                    <a:pt x="12" y="67"/>
                  </a:lnTo>
                  <a:lnTo>
                    <a:pt x="47" y="67"/>
                  </a:lnTo>
                  <a:lnTo>
                    <a:pt x="47" y="77"/>
                  </a:lnTo>
                  <a:lnTo>
                    <a:pt x="0" y="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7" name="Freeform 162"/>
            <p:cNvSpPr>
              <a:spLocks/>
            </p:cNvSpPr>
            <p:nvPr userDrawn="1"/>
          </p:nvSpPr>
          <p:spPr bwMode="auto">
            <a:xfrm>
              <a:off x="1387475" y="1544639"/>
              <a:ext cx="101600" cy="125412"/>
            </a:xfrm>
            <a:custGeom>
              <a:avLst/>
              <a:gdLst>
                <a:gd name="T0" fmla="*/ 0 w 31"/>
                <a:gd name="T1" fmla="*/ 19 h 39"/>
                <a:gd name="T2" fmla="*/ 19 w 31"/>
                <a:gd name="T3" fmla="*/ 0 h 39"/>
                <a:gd name="T4" fmla="*/ 30 w 31"/>
                <a:gd name="T5" fmla="*/ 3 h 39"/>
                <a:gd name="T6" fmla="*/ 28 w 31"/>
                <a:gd name="T7" fmla="*/ 7 h 39"/>
                <a:gd name="T8" fmla="*/ 19 w 31"/>
                <a:gd name="T9" fmla="*/ 4 h 39"/>
                <a:gd name="T10" fmla="*/ 5 w 31"/>
                <a:gd name="T11" fmla="*/ 19 h 39"/>
                <a:gd name="T12" fmla="*/ 19 w 31"/>
                <a:gd name="T13" fmla="*/ 34 h 39"/>
                <a:gd name="T14" fmla="*/ 29 w 31"/>
                <a:gd name="T15" fmla="*/ 31 h 39"/>
                <a:gd name="T16" fmla="*/ 31 w 31"/>
                <a:gd name="T17" fmla="*/ 35 h 39"/>
                <a:gd name="T18" fmla="*/ 19 w 31"/>
                <a:gd name="T19" fmla="*/ 39 h 39"/>
                <a:gd name="T20" fmla="*/ 0 w 31"/>
                <a:gd name="T21" fmla="*/ 19 h 3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1" h="39">
                  <a:moveTo>
                    <a:pt x="0" y="19"/>
                  </a:moveTo>
                  <a:cubicBezTo>
                    <a:pt x="0" y="9"/>
                    <a:pt x="7" y="0"/>
                    <a:pt x="19" y="0"/>
                  </a:cubicBezTo>
                  <a:cubicBezTo>
                    <a:pt x="24" y="0"/>
                    <a:pt x="28" y="1"/>
                    <a:pt x="30" y="3"/>
                  </a:cubicBezTo>
                  <a:cubicBezTo>
                    <a:pt x="28" y="7"/>
                    <a:pt x="28" y="7"/>
                    <a:pt x="28" y="7"/>
                  </a:cubicBezTo>
                  <a:cubicBezTo>
                    <a:pt x="26" y="5"/>
                    <a:pt x="23" y="4"/>
                    <a:pt x="19" y="4"/>
                  </a:cubicBezTo>
                  <a:cubicBezTo>
                    <a:pt x="10" y="4"/>
                    <a:pt x="5" y="10"/>
                    <a:pt x="5" y="19"/>
                  </a:cubicBezTo>
                  <a:cubicBezTo>
                    <a:pt x="5" y="27"/>
                    <a:pt x="10" y="34"/>
                    <a:pt x="19" y="34"/>
                  </a:cubicBezTo>
                  <a:cubicBezTo>
                    <a:pt x="23" y="34"/>
                    <a:pt x="26" y="33"/>
                    <a:pt x="29" y="31"/>
                  </a:cubicBezTo>
                  <a:cubicBezTo>
                    <a:pt x="31" y="35"/>
                    <a:pt x="31" y="35"/>
                    <a:pt x="31" y="35"/>
                  </a:cubicBezTo>
                  <a:cubicBezTo>
                    <a:pt x="29" y="37"/>
                    <a:pt x="25" y="39"/>
                    <a:pt x="19" y="39"/>
                  </a:cubicBezTo>
                  <a:cubicBezTo>
                    <a:pt x="7" y="39"/>
                    <a:pt x="0" y="29"/>
                    <a:pt x="0" y="19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8" name="Freeform 163"/>
            <p:cNvSpPr>
              <a:spLocks/>
            </p:cNvSpPr>
            <p:nvPr userDrawn="1"/>
          </p:nvSpPr>
          <p:spPr bwMode="auto">
            <a:xfrm>
              <a:off x="1511300" y="1544639"/>
              <a:ext cx="90488" cy="122237"/>
            </a:xfrm>
            <a:custGeom>
              <a:avLst/>
              <a:gdLst>
                <a:gd name="T0" fmla="*/ 0 w 28"/>
                <a:gd name="T1" fmla="*/ 0 h 38"/>
                <a:gd name="T2" fmla="*/ 6 w 28"/>
                <a:gd name="T3" fmla="*/ 0 h 38"/>
                <a:gd name="T4" fmla="*/ 6 w 28"/>
                <a:gd name="T5" fmla="*/ 16 h 38"/>
                <a:gd name="T6" fmla="*/ 8 w 28"/>
                <a:gd name="T7" fmla="*/ 16 h 38"/>
                <a:gd name="T8" fmla="*/ 22 w 28"/>
                <a:gd name="T9" fmla="*/ 0 h 38"/>
                <a:gd name="T10" fmla="*/ 28 w 28"/>
                <a:gd name="T11" fmla="*/ 0 h 38"/>
                <a:gd name="T12" fmla="*/ 13 w 28"/>
                <a:gd name="T13" fmla="*/ 18 h 38"/>
                <a:gd name="T14" fmla="*/ 20 w 28"/>
                <a:gd name="T15" fmla="*/ 26 h 38"/>
                <a:gd name="T16" fmla="*/ 28 w 28"/>
                <a:gd name="T17" fmla="*/ 33 h 38"/>
                <a:gd name="T18" fmla="*/ 28 w 28"/>
                <a:gd name="T19" fmla="*/ 33 h 38"/>
                <a:gd name="T20" fmla="*/ 28 w 28"/>
                <a:gd name="T21" fmla="*/ 38 h 38"/>
                <a:gd name="T22" fmla="*/ 26 w 28"/>
                <a:gd name="T23" fmla="*/ 38 h 38"/>
                <a:gd name="T24" fmla="*/ 15 w 28"/>
                <a:gd name="T25" fmla="*/ 28 h 38"/>
                <a:gd name="T26" fmla="*/ 8 w 28"/>
                <a:gd name="T27" fmla="*/ 21 h 38"/>
                <a:gd name="T28" fmla="*/ 6 w 28"/>
                <a:gd name="T29" fmla="*/ 21 h 38"/>
                <a:gd name="T30" fmla="*/ 6 w 28"/>
                <a:gd name="T31" fmla="*/ 38 h 38"/>
                <a:gd name="T32" fmla="*/ 0 w 28"/>
                <a:gd name="T33" fmla="*/ 38 h 38"/>
                <a:gd name="T34" fmla="*/ 0 w 28"/>
                <a:gd name="T35" fmla="*/ 0 h 3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8" h="38">
                  <a:moveTo>
                    <a:pt x="0" y="0"/>
                  </a:moveTo>
                  <a:cubicBezTo>
                    <a:pt x="6" y="0"/>
                    <a:pt x="6" y="0"/>
                    <a:pt x="6" y="0"/>
                  </a:cubicBezTo>
                  <a:cubicBezTo>
                    <a:pt x="6" y="16"/>
                    <a:pt x="6" y="16"/>
                    <a:pt x="6" y="16"/>
                  </a:cubicBezTo>
                  <a:cubicBezTo>
                    <a:pt x="8" y="16"/>
                    <a:pt x="8" y="16"/>
                    <a:pt x="8" y="16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13" y="18"/>
                    <a:pt x="13" y="18"/>
                    <a:pt x="13" y="18"/>
                  </a:cubicBezTo>
                  <a:cubicBezTo>
                    <a:pt x="15" y="19"/>
                    <a:pt x="18" y="22"/>
                    <a:pt x="20" y="26"/>
                  </a:cubicBezTo>
                  <a:cubicBezTo>
                    <a:pt x="23" y="30"/>
                    <a:pt x="26" y="33"/>
                    <a:pt x="28" y="33"/>
                  </a:cubicBezTo>
                  <a:cubicBezTo>
                    <a:pt x="28" y="33"/>
                    <a:pt x="28" y="33"/>
                    <a:pt x="28" y="33"/>
                  </a:cubicBezTo>
                  <a:cubicBezTo>
                    <a:pt x="28" y="38"/>
                    <a:pt x="28" y="38"/>
                    <a:pt x="28" y="38"/>
                  </a:cubicBezTo>
                  <a:cubicBezTo>
                    <a:pt x="26" y="38"/>
                    <a:pt x="26" y="38"/>
                    <a:pt x="26" y="38"/>
                  </a:cubicBezTo>
                  <a:cubicBezTo>
                    <a:pt x="22" y="38"/>
                    <a:pt x="20" y="35"/>
                    <a:pt x="15" y="28"/>
                  </a:cubicBezTo>
                  <a:cubicBezTo>
                    <a:pt x="12" y="24"/>
                    <a:pt x="10" y="21"/>
                    <a:pt x="8" y="21"/>
                  </a:cubicBezTo>
                  <a:cubicBezTo>
                    <a:pt x="6" y="21"/>
                    <a:pt x="6" y="21"/>
                    <a:pt x="6" y="21"/>
                  </a:cubicBezTo>
                  <a:cubicBezTo>
                    <a:pt x="6" y="38"/>
                    <a:pt x="6" y="38"/>
                    <a:pt x="6" y="38"/>
                  </a:cubicBezTo>
                  <a:cubicBezTo>
                    <a:pt x="0" y="38"/>
                    <a:pt x="0" y="38"/>
                    <a:pt x="0" y="38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9" name="Freeform 164"/>
            <p:cNvSpPr>
              <a:spLocks noEditPoints="1"/>
            </p:cNvSpPr>
            <p:nvPr userDrawn="1"/>
          </p:nvSpPr>
          <p:spPr bwMode="auto">
            <a:xfrm>
              <a:off x="1611313" y="1544639"/>
              <a:ext cx="128587" cy="125412"/>
            </a:xfrm>
            <a:custGeom>
              <a:avLst/>
              <a:gdLst>
                <a:gd name="T0" fmla="*/ 0 w 40"/>
                <a:gd name="T1" fmla="*/ 19 h 39"/>
                <a:gd name="T2" fmla="*/ 20 w 40"/>
                <a:gd name="T3" fmla="*/ 0 h 39"/>
                <a:gd name="T4" fmla="*/ 40 w 40"/>
                <a:gd name="T5" fmla="*/ 19 h 39"/>
                <a:gd name="T6" fmla="*/ 20 w 40"/>
                <a:gd name="T7" fmla="*/ 39 h 39"/>
                <a:gd name="T8" fmla="*/ 0 w 40"/>
                <a:gd name="T9" fmla="*/ 19 h 39"/>
                <a:gd name="T10" fmla="*/ 34 w 40"/>
                <a:gd name="T11" fmla="*/ 19 h 39"/>
                <a:gd name="T12" fmla="*/ 20 w 40"/>
                <a:gd name="T13" fmla="*/ 4 h 39"/>
                <a:gd name="T14" fmla="*/ 6 w 40"/>
                <a:gd name="T15" fmla="*/ 19 h 39"/>
                <a:gd name="T16" fmla="*/ 20 w 40"/>
                <a:gd name="T17" fmla="*/ 34 h 39"/>
                <a:gd name="T18" fmla="*/ 34 w 40"/>
                <a:gd name="T19" fmla="*/ 19 h 3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40" h="39">
                  <a:moveTo>
                    <a:pt x="0" y="19"/>
                  </a:moveTo>
                  <a:cubicBezTo>
                    <a:pt x="0" y="9"/>
                    <a:pt x="8" y="0"/>
                    <a:pt x="20" y="0"/>
                  </a:cubicBezTo>
                  <a:cubicBezTo>
                    <a:pt x="32" y="0"/>
                    <a:pt x="40" y="9"/>
                    <a:pt x="40" y="19"/>
                  </a:cubicBezTo>
                  <a:cubicBezTo>
                    <a:pt x="40" y="29"/>
                    <a:pt x="32" y="39"/>
                    <a:pt x="20" y="39"/>
                  </a:cubicBezTo>
                  <a:cubicBezTo>
                    <a:pt x="8" y="39"/>
                    <a:pt x="0" y="29"/>
                    <a:pt x="0" y="19"/>
                  </a:cubicBezTo>
                  <a:close/>
                  <a:moveTo>
                    <a:pt x="34" y="19"/>
                  </a:moveTo>
                  <a:cubicBezTo>
                    <a:pt x="34" y="11"/>
                    <a:pt x="29" y="4"/>
                    <a:pt x="20" y="4"/>
                  </a:cubicBezTo>
                  <a:cubicBezTo>
                    <a:pt x="11" y="4"/>
                    <a:pt x="6" y="11"/>
                    <a:pt x="6" y="19"/>
                  </a:cubicBezTo>
                  <a:cubicBezTo>
                    <a:pt x="6" y="27"/>
                    <a:pt x="11" y="34"/>
                    <a:pt x="20" y="34"/>
                  </a:cubicBezTo>
                  <a:cubicBezTo>
                    <a:pt x="29" y="34"/>
                    <a:pt x="34" y="27"/>
                    <a:pt x="34" y="19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0" name="Freeform 165"/>
            <p:cNvSpPr>
              <a:spLocks noEditPoints="1"/>
            </p:cNvSpPr>
            <p:nvPr userDrawn="1"/>
          </p:nvSpPr>
          <p:spPr bwMode="auto">
            <a:xfrm>
              <a:off x="1766888" y="1501776"/>
              <a:ext cx="103187" cy="165100"/>
            </a:xfrm>
            <a:custGeom>
              <a:avLst/>
              <a:gdLst>
                <a:gd name="T0" fmla="*/ 0 w 32"/>
                <a:gd name="T1" fmla="*/ 13 h 51"/>
                <a:gd name="T2" fmla="*/ 5 w 32"/>
                <a:gd name="T3" fmla="*/ 13 h 51"/>
                <a:gd name="T4" fmla="*/ 5 w 32"/>
                <a:gd name="T5" fmla="*/ 38 h 51"/>
                <a:gd name="T6" fmla="*/ 5 w 32"/>
                <a:gd name="T7" fmla="*/ 44 h 51"/>
                <a:gd name="T8" fmla="*/ 5 w 32"/>
                <a:gd name="T9" fmla="*/ 44 h 51"/>
                <a:gd name="T10" fmla="*/ 9 w 32"/>
                <a:gd name="T11" fmla="*/ 38 h 51"/>
                <a:gd name="T12" fmla="*/ 27 w 32"/>
                <a:gd name="T13" fmla="*/ 13 h 51"/>
                <a:gd name="T14" fmla="*/ 32 w 32"/>
                <a:gd name="T15" fmla="*/ 13 h 51"/>
                <a:gd name="T16" fmla="*/ 32 w 32"/>
                <a:gd name="T17" fmla="*/ 51 h 51"/>
                <a:gd name="T18" fmla="*/ 27 w 32"/>
                <a:gd name="T19" fmla="*/ 51 h 51"/>
                <a:gd name="T20" fmla="*/ 27 w 32"/>
                <a:gd name="T21" fmla="*/ 24 h 51"/>
                <a:gd name="T22" fmla="*/ 27 w 32"/>
                <a:gd name="T23" fmla="*/ 20 h 51"/>
                <a:gd name="T24" fmla="*/ 27 w 32"/>
                <a:gd name="T25" fmla="*/ 20 h 51"/>
                <a:gd name="T26" fmla="*/ 24 w 32"/>
                <a:gd name="T27" fmla="*/ 25 h 51"/>
                <a:gd name="T28" fmla="*/ 5 w 32"/>
                <a:gd name="T29" fmla="*/ 51 h 51"/>
                <a:gd name="T30" fmla="*/ 0 w 32"/>
                <a:gd name="T31" fmla="*/ 51 h 51"/>
                <a:gd name="T32" fmla="*/ 0 w 32"/>
                <a:gd name="T33" fmla="*/ 13 h 51"/>
                <a:gd name="T34" fmla="*/ 6 w 32"/>
                <a:gd name="T35" fmla="*/ 0 h 51"/>
                <a:gd name="T36" fmla="*/ 10 w 32"/>
                <a:gd name="T37" fmla="*/ 0 h 51"/>
                <a:gd name="T38" fmla="*/ 16 w 32"/>
                <a:gd name="T39" fmla="*/ 6 h 51"/>
                <a:gd name="T40" fmla="*/ 22 w 32"/>
                <a:gd name="T41" fmla="*/ 0 h 51"/>
                <a:gd name="T42" fmla="*/ 27 w 32"/>
                <a:gd name="T43" fmla="*/ 0 h 51"/>
                <a:gd name="T44" fmla="*/ 16 w 32"/>
                <a:gd name="T45" fmla="*/ 10 h 51"/>
                <a:gd name="T46" fmla="*/ 6 w 32"/>
                <a:gd name="T47" fmla="*/ 0 h 51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32" h="51">
                  <a:moveTo>
                    <a:pt x="0" y="13"/>
                  </a:moveTo>
                  <a:cubicBezTo>
                    <a:pt x="5" y="13"/>
                    <a:pt x="5" y="13"/>
                    <a:pt x="5" y="13"/>
                  </a:cubicBezTo>
                  <a:cubicBezTo>
                    <a:pt x="5" y="38"/>
                    <a:pt x="5" y="38"/>
                    <a:pt x="5" y="38"/>
                  </a:cubicBezTo>
                  <a:cubicBezTo>
                    <a:pt x="5" y="41"/>
                    <a:pt x="5" y="44"/>
                    <a:pt x="5" y="44"/>
                  </a:cubicBezTo>
                  <a:cubicBezTo>
                    <a:pt x="5" y="44"/>
                    <a:pt x="5" y="44"/>
                    <a:pt x="5" y="44"/>
                  </a:cubicBezTo>
                  <a:cubicBezTo>
                    <a:pt x="5" y="44"/>
                    <a:pt x="7" y="41"/>
                    <a:pt x="9" y="38"/>
                  </a:cubicBezTo>
                  <a:cubicBezTo>
                    <a:pt x="27" y="13"/>
                    <a:pt x="27" y="13"/>
                    <a:pt x="27" y="13"/>
                  </a:cubicBezTo>
                  <a:cubicBezTo>
                    <a:pt x="32" y="13"/>
                    <a:pt x="32" y="13"/>
                    <a:pt x="32" y="13"/>
                  </a:cubicBezTo>
                  <a:cubicBezTo>
                    <a:pt x="32" y="51"/>
                    <a:pt x="32" y="51"/>
                    <a:pt x="32" y="51"/>
                  </a:cubicBezTo>
                  <a:cubicBezTo>
                    <a:pt x="27" y="51"/>
                    <a:pt x="27" y="51"/>
                    <a:pt x="27" y="51"/>
                  </a:cubicBezTo>
                  <a:cubicBezTo>
                    <a:pt x="27" y="24"/>
                    <a:pt x="27" y="24"/>
                    <a:pt x="27" y="24"/>
                  </a:cubicBezTo>
                  <a:cubicBezTo>
                    <a:pt x="27" y="22"/>
                    <a:pt x="27" y="20"/>
                    <a:pt x="27" y="20"/>
                  </a:cubicBezTo>
                  <a:cubicBezTo>
                    <a:pt x="27" y="20"/>
                    <a:pt x="27" y="20"/>
                    <a:pt x="27" y="20"/>
                  </a:cubicBezTo>
                  <a:cubicBezTo>
                    <a:pt x="27" y="20"/>
                    <a:pt x="26" y="23"/>
                    <a:pt x="24" y="25"/>
                  </a:cubicBezTo>
                  <a:cubicBezTo>
                    <a:pt x="5" y="51"/>
                    <a:pt x="5" y="51"/>
                    <a:pt x="5" y="51"/>
                  </a:cubicBezTo>
                  <a:cubicBezTo>
                    <a:pt x="0" y="51"/>
                    <a:pt x="0" y="51"/>
                    <a:pt x="0" y="51"/>
                  </a:cubicBezTo>
                  <a:lnTo>
                    <a:pt x="0" y="13"/>
                  </a:lnTo>
                  <a:close/>
                  <a:moveTo>
                    <a:pt x="6" y="0"/>
                  </a:moveTo>
                  <a:cubicBezTo>
                    <a:pt x="10" y="0"/>
                    <a:pt x="10" y="0"/>
                    <a:pt x="10" y="0"/>
                  </a:cubicBezTo>
                  <a:cubicBezTo>
                    <a:pt x="11" y="3"/>
                    <a:pt x="13" y="6"/>
                    <a:pt x="16" y="6"/>
                  </a:cubicBezTo>
                  <a:cubicBezTo>
                    <a:pt x="20" y="6"/>
                    <a:pt x="22" y="3"/>
                    <a:pt x="22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26" y="7"/>
                    <a:pt x="21" y="10"/>
                    <a:pt x="16" y="10"/>
                  </a:cubicBezTo>
                  <a:cubicBezTo>
                    <a:pt x="11" y="10"/>
                    <a:pt x="6" y="7"/>
                    <a:pt x="6" y="0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1" name="Freeform 166"/>
            <p:cNvSpPr>
              <a:spLocks/>
            </p:cNvSpPr>
            <p:nvPr userDrawn="1"/>
          </p:nvSpPr>
          <p:spPr bwMode="auto">
            <a:xfrm>
              <a:off x="1966913" y="1544639"/>
              <a:ext cx="103187" cy="125412"/>
            </a:xfrm>
            <a:custGeom>
              <a:avLst/>
              <a:gdLst>
                <a:gd name="T0" fmla="*/ 0 w 32"/>
                <a:gd name="T1" fmla="*/ 35 h 39"/>
                <a:gd name="T2" fmla="*/ 3 w 32"/>
                <a:gd name="T3" fmla="*/ 31 h 39"/>
                <a:gd name="T4" fmla="*/ 12 w 32"/>
                <a:gd name="T5" fmla="*/ 34 h 39"/>
                <a:gd name="T6" fmla="*/ 26 w 32"/>
                <a:gd name="T7" fmla="*/ 21 h 39"/>
                <a:gd name="T8" fmla="*/ 4 w 32"/>
                <a:gd name="T9" fmla="*/ 21 h 39"/>
                <a:gd name="T10" fmla="*/ 4 w 32"/>
                <a:gd name="T11" fmla="*/ 16 h 39"/>
                <a:gd name="T12" fmla="*/ 26 w 32"/>
                <a:gd name="T13" fmla="*/ 16 h 39"/>
                <a:gd name="T14" fmla="*/ 12 w 32"/>
                <a:gd name="T15" fmla="*/ 4 h 39"/>
                <a:gd name="T16" fmla="*/ 4 w 32"/>
                <a:gd name="T17" fmla="*/ 7 h 39"/>
                <a:gd name="T18" fmla="*/ 1 w 32"/>
                <a:gd name="T19" fmla="*/ 3 h 39"/>
                <a:gd name="T20" fmla="*/ 12 w 32"/>
                <a:gd name="T21" fmla="*/ 0 h 39"/>
                <a:gd name="T22" fmla="*/ 32 w 32"/>
                <a:gd name="T23" fmla="*/ 19 h 39"/>
                <a:gd name="T24" fmla="*/ 12 w 32"/>
                <a:gd name="T25" fmla="*/ 39 h 39"/>
                <a:gd name="T26" fmla="*/ 0 w 32"/>
                <a:gd name="T27" fmla="*/ 35 h 39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32" h="39">
                  <a:moveTo>
                    <a:pt x="0" y="35"/>
                  </a:moveTo>
                  <a:cubicBezTo>
                    <a:pt x="3" y="31"/>
                    <a:pt x="3" y="31"/>
                    <a:pt x="3" y="31"/>
                  </a:cubicBezTo>
                  <a:cubicBezTo>
                    <a:pt x="5" y="33"/>
                    <a:pt x="8" y="34"/>
                    <a:pt x="12" y="34"/>
                  </a:cubicBezTo>
                  <a:cubicBezTo>
                    <a:pt x="21" y="34"/>
                    <a:pt x="25" y="28"/>
                    <a:pt x="26" y="21"/>
                  </a:cubicBezTo>
                  <a:cubicBezTo>
                    <a:pt x="4" y="21"/>
                    <a:pt x="4" y="21"/>
                    <a:pt x="4" y="21"/>
                  </a:cubicBezTo>
                  <a:cubicBezTo>
                    <a:pt x="4" y="16"/>
                    <a:pt x="4" y="16"/>
                    <a:pt x="4" y="16"/>
                  </a:cubicBezTo>
                  <a:cubicBezTo>
                    <a:pt x="26" y="16"/>
                    <a:pt x="26" y="16"/>
                    <a:pt x="26" y="16"/>
                  </a:cubicBezTo>
                  <a:cubicBezTo>
                    <a:pt x="25" y="9"/>
                    <a:pt x="20" y="4"/>
                    <a:pt x="12" y="4"/>
                  </a:cubicBezTo>
                  <a:cubicBezTo>
                    <a:pt x="8" y="4"/>
                    <a:pt x="6" y="5"/>
                    <a:pt x="4" y="7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4" y="1"/>
                    <a:pt x="7" y="0"/>
                    <a:pt x="12" y="0"/>
                  </a:cubicBezTo>
                  <a:cubicBezTo>
                    <a:pt x="25" y="0"/>
                    <a:pt x="32" y="9"/>
                    <a:pt x="32" y="19"/>
                  </a:cubicBezTo>
                  <a:cubicBezTo>
                    <a:pt x="32" y="30"/>
                    <a:pt x="25" y="39"/>
                    <a:pt x="12" y="39"/>
                  </a:cubicBezTo>
                  <a:cubicBezTo>
                    <a:pt x="6" y="39"/>
                    <a:pt x="2" y="37"/>
                    <a:pt x="0" y="35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2" name="Freeform 167"/>
            <p:cNvSpPr>
              <a:spLocks/>
            </p:cNvSpPr>
            <p:nvPr userDrawn="1"/>
          </p:nvSpPr>
          <p:spPr bwMode="auto">
            <a:xfrm>
              <a:off x="2097088" y="1544639"/>
              <a:ext cx="106362" cy="122237"/>
            </a:xfrm>
            <a:custGeom>
              <a:avLst/>
              <a:gdLst>
                <a:gd name="T0" fmla="*/ 0 w 67"/>
                <a:gd name="T1" fmla="*/ 0 h 77"/>
                <a:gd name="T2" fmla="*/ 12 w 67"/>
                <a:gd name="T3" fmla="*/ 0 h 77"/>
                <a:gd name="T4" fmla="*/ 12 w 67"/>
                <a:gd name="T5" fmla="*/ 33 h 77"/>
                <a:gd name="T6" fmla="*/ 55 w 67"/>
                <a:gd name="T7" fmla="*/ 33 h 77"/>
                <a:gd name="T8" fmla="*/ 55 w 67"/>
                <a:gd name="T9" fmla="*/ 0 h 77"/>
                <a:gd name="T10" fmla="*/ 67 w 67"/>
                <a:gd name="T11" fmla="*/ 0 h 77"/>
                <a:gd name="T12" fmla="*/ 67 w 67"/>
                <a:gd name="T13" fmla="*/ 77 h 77"/>
                <a:gd name="T14" fmla="*/ 55 w 67"/>
                <a:gd name="T15" fmla="*/ 77 h 77"/>
                <a:gd name="T16" fmla="*/ 55 w 67"/>
                <a:gd name="T17" fmla="*/ 43 h 77"/>
                <a:gd name="T18" fmla="*/ 12 w 67"/>
                <a:gd name="T19" fmla="*/ 43 h 77"/>
                <a:gd name="T20" fmla="*/ 12 w 67"/>
                <a:gd name="T21" fmla="*/ 77 h 77"/>
                <a:gd name="T22" fmla="*/ 0 w 67"/>
                <a:gd name="T23" fmla="*/ 77 h 77"/>
                <a:gd name="T24" fmla="*/ 0 w 67"/>
                <a:gd name="T25" fmla="*/ 0 h 7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7" h="77">
                  <a:moveTo>
                    <a:pt x="0" y="0"/>
                  </a:moveTo>
                  <a:lnTo>
                    <a:pt x="12" y="0"/>
                  </a:lnTo>
                  <a:lnTo>
                    <a:pt x="12" y="33"/>
                  </a:lnTo>
                  <a:lnTo>
                    <a:pt x="55" y="33"/>
                  </a:lnTo>
                  <a:lnTo>
                    <a:pt x="55" y="0"/>
                  </a:lnTo>
                  <a:lnTo>
                    <a:pt x="67" y="0"/>
                  </a:lnTo>
                  <a:lnTo>
                    <a:pt x="67" y="77"/>
                  </a:lnTo>
                  <a:lnTo>
                    <a:pt x="55" y="77"/>
                  </a:lnTo>
                  <a:lnTo>
                    <a:pt x="55" y="43"/>
                  </a:lnTo>
                  <a:lnTo>
                    <a:pt x="12" y="43"/>
                  </a:lnTo>
                  <a:lnTo>
                    <a:pt x="12" y="77"/>
                  </a:lnTo>
                  <a:lnTo>
                    <a:pt x="0" y="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3" name="Freeform 168"/>
            <p:cNvSpPr>
              <a:spLocks/>
            </p:cNvSpPr>
            <p:nvPr userDrawn="1"/>
          </p:nvSpPr>
          <p:spPr bwMode="auto">
            <a:xfrm>
              <a:off x="2238375" y="1544639"/>
              <a:ext cx="74613" cy="122237"/>
            </a:xfrm>
            <a:custGeom>
              <a:avLst/>
              <a:gdLst>
                <a:gd name="T0" fmla="*/ 0 w 47"/>
                <a:gd name="T1" fmla="*/ 0 h 77"/>
                <a:gd name="T2" fmla="*/ 45 w 47"/>
                <a:gd name="T3" fmla="*/ 0 h 77"/>
                <a:gd name="T4" fmla="*/ 45 w 47"/>
                <a:gd name="T5" fmla="*/ 10 h 77"/>
                <a:gd name="T6" fmla="*/ 11 w 47"/>
                <a:gd name="T7" fmla="*/ 10 h 77"/>
                <a:gd name="T8" fmla="*/ 11 w 47"/>
                <a:gd name="T9" fmla="*/ 33 h 77"/>
                <a:gd name="T10" fmla="*/ 41 w 47"/>
                <a:gd name="T11" fmla="*/ 33 h 77"/>
                <a:gd name="T12" fmla="*/ 41 w 47"/>
                <a:gd name="T13" fmla="*/ 41 h 77"/>
                <a:gd name="T14" fmla="*/ 11 w 47"/>
                <a:gd name="T15" fmla="*/ 41 h 77"/>
                <a:gd name="T16" fmla="*/ 11 w 47"/>
                <a:gd name="T17" fmla="*/ 67 h 77"/>
                <a:gd name="T18" fmla="*/ 47 w 47"/>
                <a:gd name="T19" fmla="*/ 67 h 77"/>
                <a:gd name="T20" fmla="*/ 47 w 47"/>
                <a:gd name="T21" fmla="*/ 77 h 77"/>
                <a:gd name="T22" fmla="*/ 0 w 47"/>
                <a:gd name="T23" fmla="*/ 77 h 77"/>
                <a:gd name="T24" fmla="*/ 0 w 47"/>
                <a:gd name="T25" fmla="*/ 0 h 7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7" h="77">
                  <a:moveTo>
                    <a:pt x="0" y="0"/>
                  </a:moveTo>
                  <a:lnTo>
                    <a:pt x="45" y="0"/>
                  </a:lnTo>
                  <a:lnTo>
                    <a:pt x="45" y="10"/>
                  </a:lnTo>
                  <a:lnTo>
                    <a:pt x="11" y="10"/>
                  </a:lnTo>
                  <a:lnTo>
                    <a:pt x="11" y="33"/>
                  </a:lnTo>
                  <a:lnTo>
                    <a:pt x="41" y="33"/>
                  </a:lnTo>
                  <a:lnTo>
                    <a:pt x="41" y="41"/>
                  </a:lnTo>
                  <a:lnTo>
                    <a:pt x="11" y="41"/>
                  </a:lnTo>
                  <a:lnTo>
                    <a:pt x="11" y="67"/>
                  </a:lnTo>
                  <a:lnTo>
                    <a:pt x="47" y="67"/>
                  </a:lnTo>
                  <a:lnTo>
                    <a:pt x="47" y="77"/>
                  </a:lnTo>
                  <a:lnTo>
                    <a:pt x="0" y="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4" name="Freeform 169"/>
            <p:cNvSpPr>
              <a:spLocks noEditPoints="1"/>
            </p:cNvSpPr>
            <p:nvPr userDrawn="1"/>
          </p:nvSpPr>
          <p:spPr bwMode="auto">
            <a:xfrm>
              <a:off x="2339975" y="1544639"/>
              <a:ext cx="79375" cy="122237"/>
            </a:xfrm>
            <a:custGeom>
              <a:avLst/>
              <a:gdLst>
                <a:gd name="T0" fmla="*/ 0 w 25"/>
                <a:gd name="T1" fmla="*/ 0 h 38"/>
                <a:gd name="T2" fmla="*/ 11 w 25"/>
                <a:gd name="T3" fmla="*/ 0 h 38"/>
                <a:gd name="T4" fmla="*/ 25 w 25"/>
                <a:gd name="T5" fmla="*/ 11 h 38"/>
                <a:gd name="T6" fmla="*/ 11 w 25"/>
                <a:gd name="T7" fmla="*/ 23 h 38"/>
                <a:gd name="T8" fmla="*/ 6 w 25"/>
                <a:gd name="T9" fmla="*/ 23 h 38"/>
                <a:gd name="T10" fmla="*/ 6 w 25"/>
                <a:gd name="T11" fmla="*/ 38 h 38"/>
                <a:gd name="T12" fmla="*/ 0 w 25"/>
                <a:gd name="T13" fmla="*/ 38 h 38"/>
                <a:gd name="T14" fmla="*/ 0 w 25"/>
                <a:gd name="T15" fmla="*/ 0 h 38"/>
                <a:gd name="T16" fmla="*/ 11 w 25"/>
                <a:gd name="T17" fmla="*/ 19 h 38"/>
                <a:gd name="T18" fmla="*/ 20 w 25"/>
                <a:gd name="T19" fmla="*/ 12 h 38"/>
                <a:gd name="T20" fmla="*/ 11 w 25"/>
                <a:gd name="T21" fmla="*/ 5 h 38"/>
                <a:gd name="T22" fmla="*/ 6 w 25"/>
                <a:gd name="T23" fmla="*/ 5 h 38"/>
                <a:gd name="T24" fmla="*/ 6 w 25"/>
                <a:gd name="T25" fmla="*/ 19 h 38"/>
                <a:gd name="T26" fmla="*/ 11 w 25"/>
                <a:gd name="T27" fmla="*/ 19 h 3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5" h="38">
                  <a:moveTo>
                    <a:pt x="0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19" y="0"/>
                    <a:pt x="25" y="4"/>
                    <a:pt x="25" y="11"/>
                  </a:cubicBezTo>
                  <a:cubicBezTo>
                    <a:pt x="25" y="19"/>
                    <a:pt x="20" y="23"/>
                    <a:pt x="11" y="23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6" y="38"/>
                    <a:pt x="6" y="38"/>
                    <a:pt x="6" y="38"/>
                  </a:cubicBezTo>
                  <a:cubicBezTo>
                    <a:pt x="0" y="38"/>
                    <a:pt x="0" y="38"/>
                    <a:pt x="0" y="38"/>
                  </a:cubicBezTo>
                  <a:lnTo>
                    <a:pt x="0" y="0"/>
                  </a:lnTo>
                  <a:close/>
                  <a:moveTo>
                    <a:pt x="11" y="19"/>
                  </a:moveTo>
                  <a:cubicBezTo>
                    <a:pt x="17" y="19"/>
                    <a:pt x="20" y="17"/>
                    <a:pt x="20" y="12"/>
                  </a:cubicBezTo>
                  <a:cubicBezTo>
                    <a:pt x="20" y="7"/>
                    <a:pt x="17" y="5"/>
                    <a:pt x="11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19"/>
                    <a:pt x="6" y="19"/>
                    <a:pt x="6" y="19"/>
                  </a:cubicBezTo>
                  <a:lnTo>
                    <a:pt x="11" y="19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5" name="Freeform 170"/>
            <p:cNvSpPr>
              <a:spLocks/>
            </p:cNvSpPr>
            <p:nvPr userDrawn="1"/>
          </p:nvSpPr>
          <p:spPr bwMode="auto">
            <a:xfrm>
              <a:off x="2446338" y="1544639"/>
              <a:ext cx="71437" cy="122237"/>
            </a:xfrm>
            <a:custGeom>
              <a:avLst/>
              <a:gdLst>
                <a:gd name="T0" fmla="*/ 0 w 45"/>
                <a:gd name="T1" fmla="*/ 0 h 77"/>
                <a:gd name="T2" fmla="*/ 45 w 45"/>
                <a:gd name="T3" fmla="*/ 0 h 77"/>
                <a:gd name="T4" fmla="*/ 45 w 45"/>
                <a:gd name="T5" fmla="*/ 10 h 77"/>
                <a:gd name="T6" fmla="*/ 10 w 45"/>
                <a:gd name="T7" fmla="*/ 10 h 77"/>
                <a:gd name="T8" fmla="*/ 10 w 45"/>
                <a:gd name="T9" fmla="*/ 77 h 77"/>
                <a:gd name="T10" fmla="*/ 0 w 45"/>
                <a:gd name="T11" fmla="*/ 77 h 77"/>
                <a:gd name="T12" fmla="*/ 0 w 45"/>
                <a:gd name="T13" fmla="*/ 0 h 7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5" h="77">
                  <a:moveTo>
                    <a:pt x="0" y="0"/>
                  </a:moveTo>
                  <a:lnTo>
                    <a:pt x="45" y="0"/>
                  </a:lnTo>
                  <a:lnTo>
                    <a:pt x="45" y="10"/>
                  </a:lnTo>
                  <a:lnTo>
                    <a:pt x="10" y="10"/>
                  </a:lnTo>
                  <a:lnTo>
                    <a:pt x="10" y="77"/>
                  </a:lnTo>
                  <a:lnTo>
                    <a:pt x="0" y="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6" name="Freeform 171"/>
            <p:cNvSpPr>
              <a:spLocks/>
            </p:cNvSpPr>
            <p:nvPr userDrawn="1"/>
          </p:nvSpPr>
          <p:spPr bwMode="auto">
            <a:xfrm>
              <a:off x="2540000" y="1544639"/>
              <a:ext cx="100013" cy="122237"/>
            </a:xfrm>
            <a:custGeom>
              <a:avLst/>
              <a:gdLst>
                <a:gd name="T0" fmla="*/ 0 w 31"/>
                <a:gd name="T1" fmla="*/ 0 h 38"/>
                <a:gd name="T2" fmla="*/ 5 w 31"/>
                <a:gd name="T3" fmla="*/ 0 h 38"/>
                <a:gd name="T4" fmla="*/ 5 w 31"/>
                <a:gd name="T5" fmla="*/ 25 h 38"/>
                <a:gd name="T6" fmla="*/ 4 w 31"/>
                <a:gd name="T7" fmla="*/ 31 h 38"/>
                <a:gd name="T8" fmla="*/ 5 w 31"/>
                <a:gd name="T9" fmla="*/ 31 h 38"/>
                <a:gd name="T10" fmla="*/ 8 w 31"/>
                <a:gd name="T11" fmla="*/ 25 h 38"/>
                <a:gd name="T12" fmla="*/ 26 w 31"/>
                <a:gd name="T13" fmla="*/ 0 h 38"/>
                <a:gd name="T14" fmla="*/ 31 w 31"/>
                <a:gd name="T15" fmla="*/ 0 h 38"/>
                <a:gd name="T16" fmla="*/ 31 w 31"/>
                <a:gd name="T17" fmla="*/ 38 h 38"/>
                <a:gd name="T18" fmla="*/ 26 w 31"/>
                <a:gd name="T19" fmla="*/ 38 h 38"/>
                <a:gd name="T20" fmla="*/ 26 w 31"/>
                <a:gd name="T21" fmla="*/ 11 h 38"/>
                <a:gd name="T22" fmla="*/ 27 w 31"/>
                <a:gd name="T23" fmla="*/ 7 h 38"/>
                <a:gd name="T24" fmla="*/ 26 w 31"/>
                <a:gd name="T25" fmla="*/ 7 h 38"/>
                <a:gd name="T26" fmla="*/ 23 w 31"/>
                <a:gd name="T27" fmla="*/ 12 h 38"/>
                <a:gd name="T28" fmla="*/ 5 w 31"/>
                <a:gd name="T29" fmla="*/ 38 h 38"/>
                <a:gd name="T30" fmla="*/ 0 w 31"/>
                <a:gd name="T31" fmla="*/ 38 h 38"/>
                <a:gd name="T32" fmla="*/ 0 w 31"/>
                <a:gd name="T33" fmla="*/ 0 h 3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1" h="38">
                  <a:moveTo>
                    <a:pt x="0" y="0"/>
                  </a:moveTo>
                  <a:cubicBezTo>
                    <a:pt x="5" y="0"/>
                    <a:pt x="5" y="0"/>
                    <a:pt x="5" y="0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5" y="28"/>
                    <a:pt x="4" y="31"/>
                    <a:pt x="4" y="31"/>
                  </a:cubicBezTo>
                  <a:cubicBezTo>
                    <a:pt x="5" y="31"/>
                    <a:pt x="5" y="31"/>
                    <a:pt x="5" y="31"/>
                  </a:cubicBezTo>
                  <a:cubicBezTo>
                    <a:pt x="5" y="31"/>
                    <a:pt x="6" y="28"/>
                    <a:pt x="8" y="25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31" y="38"/>
                    <a:pt x="31" y="38"/>
                    <a:pt x="31" y="38"/>
                  </a:cubicBezTo>
                  <a:cubicBezTo>
                    <a:pt x="26" y="38"/>
                    <a:pt x="26" y="38"/>
                    <a:pt x="26" y="38"/>
                  </a:cubicBezTo>
                  <a:cubicBezTo>
                    <a:pt x="26" y="11"/>
                    <a:pt x="26" y="11"/>
                    <a:pt x="26" y="11"/>
                  </a:cubicBezTo>
                  <a:cubicBezTo>
                    <a:pt x="26" y="9"/>
                    <a:pt x="27" y="7"/>
                    <a:pt x="27" y="7"/>
                  </a:cubicBezTo>
                  <a:cubicBezTo>
                    <a:pt x="26" y="7"/>
                    <a:pt x="26" y="7"/>
                    <a:pt x="26" y="7"/>
                  </a:cubicBezTo>
                  <a:cubicBezTo>
                    <a:pt x="26" y="7"/>
                    <a:pt x="25" y="10"/>
                    <a:pt x="23" y="12"/>
                  </a:cubicBezTo>
                  <a:cubicBezTo>
                    <a:pt x="5" y="38"/>
                    <a:pt x="5" y="38"/>
                    <a:pt x="5" y="38"/>
                  </a:cubicBezTo>
                  <a:cubicBezTo>
                    <a:pt x="0" y="38"/>
                    <a:pt x="0" y="38"/>
                    <a:pt x="0" y="38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7" name="Freeform 172"/>
            <p:cNvSpPr>
              <a:spLocks/>
            </p:cNvSpPr>
            <p:nvPr userDrawn="1"/>
          </p:nvSpPr>
          <p:spPr bwMode="auto">
            <a:xfrm>
              <a:off x="2679700" y="1544639"/>
              <a:ext cx="69850" cy="122237"/>
            </a:xfrm>
            <a:custGeom>
              <a:avLst/>
              <a:gdLst>
                <a:gd name="T0" fmla="*/ 0 w 44"/>
                <a:gd name="T1" fmla="*/ 0 h 77"/>
                <a:gd name="T2" fmla="*/ 44 w 44"/>
                <a:gd name="T3" fmla="*/ 0 h 77"/>
                <a:gd name="T4" fmla="*/ 44 w 44"/>
                <a:gd name="T5" fmla="*/ 10 h 77"/>
                <a:gd name="T6" fmla="*/ 10 w 44"/>
                <a:gd name="T7" fmla="*/ 10 h 77"/>
                <a:gd name="T8" fmla="*/ 10 w 44"/>
                <a:gd name="T9" fmla="*/ 33 h 77"/>
                <a:gd name="T10" fmla="*/ 40 w 44"/>
                <a:gd name="T11" fmla="*/ 33 h 77"/>
                <a:gd name="T12" fmla="*/ 40 w 44"/>
                <a:gd name="T13" fmla="*/ 41 h 77"/>
                <a:gd name="T14" fmla="*/ 10 w 44"/>
                <a:gd name="T15" fmla="*/ 41 h 77"/>
                <a:gd name="T16" fmla="*/ 10 w 44"/>
                <a:gd name="T17" fmla="*/ 67 h 77"/>
                <a:gd name="T18" fmla="*/ 44 w 44"/>
                <a:gd name="T19" fmla="*/ 67 h 77"/>
                <a:gd name="T20" fmla="*/ 44 w 44"/>
                <a:gd name="T21" fmla="*/ 77 h 77"/>
                <a:gd name="T22" fmla="*/ 0 w 44"/>
                <a:gd name="T23" fmla="*/ 77 h 77"/>
                <a:gd name="T24" fmla="*/ 0 w 44"/>
                <a:gd name="T25" fmla="*/ 0 h 7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4" h="77">
                  <a:moveTo>
                    <a:pt x="0" y="0"/>
                  </a:moveTo>
                  <a:lnTo>
                    <a:pt x="44" y="0"/>
                  </a:lnTo>
                  <a:lnTo>
                    <a:pt x="44" y="10"/>
                  </a:lnTo>
                  <a:lnTo>
                    <a:pt x="10" y="10"/>
                  </a:lnTo>
                  <a:lnTo>
                    <a:pt x="10" y="33"/>
                  </a:lnTo>
                  <a:lnTo>
                    <a:pt x="40" y="33"/>
                  </a:lnTo>
                  <a:lnTo>
                    <a:pt x="40" y="41"/>
                  </a:lnTo>
                  <a:lnTo>
                    <a:pt x="10" y="41"/>
                  </a:lnTo>
                  <a:lnTo>
                    <a:pt x="10" y="67"/>
                  </a:lnTo>
                  <a:lnTo>
                    <a:pt x="44" y="67"/>
                  </a:lnTo>
                  <a:lnTo>
                    <a:pt x="44" y="77"/>
                  </a:lnTo>
                  <a:lnTo>
                    <a:pt x="0" y="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8" name="Freeform 173"/>
            <p:cNvSpPr>
              <a:spLocks noEditPoints="1"/>
            </p:cNvSpPr>
            <p:nvPr userDrawn="1"/>
          </p:nvSpPr>
          <p:spPr bwMode="auto">
            <a:xfrm>
              <a:off x="2779713" y="1501776"/>
              <a:ext cx="103187" cy="165100"/>
            </a:xfrm>
            <a:custGeom>
              <a:avLst/>
              <a:gdLst>
                <a:gd name="T0" fmla="*/ 0 w 32"/>
                <a:gd name="T1" fmla="*/ 13 h 51"/>
                <a:gd name="T2" fmla="*/ 5 w 32"/>
                <a:gd name="T3" fmla="*/ 13 h 51"/>
                <a:gd name="T4" fmla="*/ 5 w 32"/>
                <a:gd name="T5" fmla="*/ 38 h 51"/>
                <a:gd name="T6" fmla="*/ 5 w 32"/>
                <a:gd name="T7" fmla="*/ 44 h 51"/>
                <a:gd name="T8" fmla="*/ 5 w 32"/>
                <a:gd name="T9" fmla="*/ 44 h 51"/>
                <a:gd name="T10" fmla="*/ 9 w 32"/>
                <a:gd name="T11" fmla="*/ 38 h 51"/>
                <a:gd name="T12" fmla="*/ 26 w 32"/>
                <a:gd name="T13" fmla="*/ 13 h 51"/>
                <a:gd name="T14" fmla="*/ 32 w 32"/>
                <a:gd name="T15" fmla="*/ 13 h 51"/>
                <a:gd name="T16" fmla="*/ 32 w 32"/>
                <a:gd name="T17" fmla="*/ 51 h 51"/>
                <a:gd name="T18" fmla="*/ 27 w 32"/>
                <a:gd name="T19" fmla="*/ 51 h 51"/>
                <a:gd name="T20" fmla="*/ 27 w 32"/>
                <a:gd name="T21" fmla="*/ 24 h 51"/>
                <a:gd name="T22" fmla="*/ 27 w 32"/>
                <a:gd name="T23" fmla="*/ 20 h 51"/>
                <a:gd name="T24" fmla="*/ 27 w 32"/>
                <a:gd name="T25" fmla="*/ 20 h 51"/>
                <a:gd name="T26" fmla="*/ 24 w 32"/>
                <a:gd name="T27" fmla="*/ 25 h 51"/>
                <a:gd name="T28" fmla="*/ 5 w 32"/>
                <a:gd name="T29" fmla="*/ 51 h 51"/>
                <a:gd name="T30" fmla="*/ 0 w 32"/>
                <a:gd name="T31" fmla="*/ 51 h 51"/>
                <a:gd name="T32" fmla="*/ 0 w 32"/>
                <a:gd name="T33" fmla="*/ 13 h 51"/>
                <a:gd name="T34" fmla="*/ 5 w 32"/>
                <a:gd name="T35" fmla="*/ 0 h 51"/>
                <a:gd name="T36" fmla="*/ 10 w 32"/>
                <a:gd name="T37" fmla="*/ 0 h 51"/>
                <a:gd name="T38" fmla="*/ 16 w 32"/>
                <a:gd name="T39" fmla="*/ 6 h 51"/>
                <a:gd name="T40" fmla="*/ 22 w 32"/>
                <a:gd name="T41" fmla="*/ 0 h 51"/>
                <a:gd name="T42" fmla="*/ 26 w 32"/>
                <a:gd name="T43" fmla="*/ 0 h 51"/>
                <a:gd name="T44" fmla="*/ 16 w 32"/>
                <a:gd name="T45" fmla="*/ 10 h 51"/>
                <a:gd name="T46" fmla="*/ 5 w 32"/>
                <a:gd name="T47" fmla="*/ 0 h 51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32" h="51">
                  <a:moveTo>
                    <a:pt x="0" y="13"/>
                  </a:moveTo>
                  <a:cubicBezTo>
                    <a:pt x="5" y="13"/>
                    <a:pt x="5" y="13"/>
                    <a:pt x="5" y="13"/>
                  </a:cubicBezTo>
                  <a:cubicBezTo>
                    <a:pt x="5" y="38"/>
                    <a:pt x="5" y="38"/>
                    <a:pt x="5" y="38"/>
                  </a:cubicBezTo>
                  <a:cubicBezTo>
                    <a:pt x="5" y="41"/>
                    <a:pt x="5" y="44"/>
                    <a:pt x="5" y="44"/>
                  </a:cubicBezTo>
                  <a:cubicBezTo>
                    <a:pt x="5" y="44"/>
                    <a:pt x="5" y="44"/>
                    <a:pt x="5" y="44"/>
                  </a:cubicBezTo>
                  <a:cubicBezTo>
                    <a:pt x="5" y="44"/>
                    <a:pt x="7" y="41"/>
                    <a:pt x="9" y="38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32" y="13"/>
                    <a:pt x="32" y="13"/>
                    <a:pt x="32" y="13"/>
                  </a:cubicBezTo>
                  <a:cubicBezTo>
                    <a:pt x="32" y="51"/>
                    <a:pt x="32" y="51"/>
                    <a:pt x="32" y="51"/>
                  </a:cubicBezTo>
                  <a:cubicBezTo>
                    <a:pt x="27" y="51"/>
                    <a:pt x="27" y="51"/>
                    <a:pt x="27" y="51"/>
                  </a:cubicBezTo>
                  <a:cubicBezTo>
                    <a:pt x="27" y="24"/>
                    <a:pt x="27" y="24"/>
                    <a:pt x="27" y="24"/>
                  </a:cubicBezTo>
                  <a:cubicBezTo>
                    <a:pt x="27" y="22"/>
                    <a:pt x="27" y="20"/>
                    <a:pt x="27" y="20"/>
                  </a:cubicBezTo>
                  <a:cubicBezTo>
                    <a:pt x="27" y="20"/>
                    <a:pt x="27" y="20"/>
                    <a:pt x="27" y="20"/>
                  </a:cubicBezTo>
                  <a:cubicBezTo>
                    <a:pt x="27" y="20"/>
                    <a:pt x="25" y="23"/>
                    <a:pt x="24" y="25"/>
                  </a:cubicBezTo>
                  <a:cubicBezTo>
                    <a:pt x="5" y="51"/>
                    <a:pt x="5" y="51"/>
                    <a:pt x="5" y="51"/>
                  </a:cubicBezTo>
                  <a:cubicBezTo>
                    <a:pt x="0" y="51"/>
                    <a:pt x="0" y="51"/>
                    <a:pt x="0" y="51"/>
                  </a:cubicBezTo>
                  <a:lnTo>
                    <a:pt x="0" y="13"/>
                  </a:lnTo>
                  <a:close/>
                  <a:moveTo>
                    <a:pt x="5" y="0"/>
                  </a:moveTo>
                  <a:cubicBezTo>
                    <a:pt x="10" y="0"/>
                    <a:pt x="10" y="0"/>
                    <a:pt x="10" y="0"/>
                  </a:cubicBezTo>
                  <a:cubicBezTo>
                    <a:pt x="10" y="3"/>
                    <a:pt x="13" y="6"/>
                    <a:pt x="16" y="6"/>
                  </a:cubicBezTo>
                  <a:cubicBezTo>
                    <a:pt x="19" y="6"/>
                    <a:pt x="21" y="3"/>
                    <a:pt x="22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26" y="7"/>
                    <a:pt x="21" y="10"/>
                    <a:pt x="16" y="10"/>
                  </a:cubicBezTo>
                  <a:cubicBezTo>
                    <a:pt x="11" y="10"/>
                    <a:pt x="6" y="7"/>
                    <a:pt x="5" y="0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9" name="Freeform 174"/>
            <p:cNvSpPr>
              <a:spLocks/>
            </p:cNvSpPr>
            <p:nvPr userDrawn="1"/>
          </p:nvSpPr>
          <p:spPr bwMode="auto">
            <a:xfrm>
              <a:off x="2973388" y="1544639"/>
              <a:ext cx="103187" cy="122237"/>
            </a:xfrm>
            <a:custGeom>
              <a:avLst/>
              <a:gdLst>
                <a:gd name="T0" fmla="*/ 0 w 32"/>
                <a:gd name="T1" fmla="*/ 0 h 38"/>
                <a:gd name="T2" fmla="*/ 5 w 32"/>
                <a:gd name="T3" fmla="*/ 0 h 38"/>
                <a:gd name="T4" fmla="*/ 5 w 32"/>
                <a:gd name="T5" fmla="*/ 25 h 38"/>
                <a:gd name="T6" fmla="*/ 5 w 32"/>
                <a:gd name="T7" fmla="*/ 31 h 38"/>
                <a:gd name="T8" fmla="*/ 5 w 32"/>
                <a:gd name="T9" fmla="*/ 31 h 38"/>
                <a:gd name="T10" fmla="*/ 9 w 32"/>
                <a:gd name="T11" fmla="*/ 25 h 38"/>
                <a:gd name="T12" fmla="*/ 26 w 32"/>
                <a:gd name="T13" fmla="*/ 0 h 38"/>
                <a:gd name="T14" fmla="*/ 32 w 32"/>
                <a:gd name="T15" fmla="*/ 0 h 38"/>
                <a:gd name="T16" fmla="*/ 32 w 32"/>
                <a:gd name="T17" fmla="*/ 38 h 38"/>
                <a:gd name="T18" fmla="*/ 27 w 32"/>
                <a:gd name="T19" fmla="*/ 38 h 38"/>
                <a:gd name="T20" fmla="*/ 27 w 32"/>
                <a:gd name="T21" fmla="*/ 11 h 38"/>
                <a:gd name="T22" fmla="*/ 27 w 32"/>
                <a:gd name="T23" fmla="*/ 7 h 38"/>
                <a:gd name="T24" fmla="*/ 27 w 32"/>
                <a:gd name="T25" fmla="*/ 7 h 38"/>
                <a:gd name="T26" fmla="*/ 24 w 32"/>
                <a:gd name="T27" fmla="*/ 12 h 38"/>
                <a:gd name="T28" fmla="*/ 5 w 32"/>
                <a:gd name="T29" fmla="*/ 38 h 38"/>
                <a:gd name="T30" fmla="*/ 0 w 32"/>
                <a:gd name="T31" fmla="*/ 38 h 38"/>
                <a:gd name="T32" fmla="*/ 0 w 32"/>
                <a:gd name="T33" fmla="*/ 0 h 3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2" h="38">
                  <a:moveTo>
                    <a:pt x="0" y="0"/>
                  </a:moveTo>
                  <a:cubicBezTo>
                    <a:pt x="5" y="0"/>
                    <a:pt x="5" y="0"/>
                    <a:pt x="5" y="0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5" y="28"/>
                    <a:pt x="5" y="31"/>
                    <a:pt x="5" y="31"/>
                  </a:cubicBezTo>
                  <a:cubicBezTo>
                    <a:pt x="5" y="31"/>
                    <a:pt x="5" y="31"/>
                    <a:pt x="5" y="31"/>
                  </a:cubicBezTo>
                  <a:cubicBezTo>
                    <a:pt x="5" y="31"/>
                    <a:pt x="7" y="28"/>
                    <a:pt x="9" y="25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32" y="38"/>
                    <a:pt x="32" y="38"/>
                    <a:pt x="32" y="38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7" y="11"/>
                    <a:pt x="27" y="11"/>
                    <a:pt x="27" y="11"/>
                  </a:cubicBezTo>
                  <a:cubicBezTo>
                    <a:pt x="27" y="9"/>
                    <a:pt x="27" y="7"/>
                    <a:pt x="27" y="7"/>
                  </a:cubicBezTo>
                  <a:cubicBezTo>
                    <a:pt x="27" y="7"/>
                    <a:pt x="27" y="7"/>
                    <a:pt x="27" y="7"/>
                  </a:cubicBezTo>
                  <a:cubicBezTo>
                    <a:pt x="27" y="7"/>
                    <a:pt x="25" y="10"/>
                    <a:pt x="24" y="12"/>
                  </a:cubicBezTo>
                  <a:cubicBezTo>
                    <a:pt x="5" y="38"/>
                    <a:pt x="5" y="38"/>
                    <a:pt x="5" y="38"/>
                  </a:cubicBezTo>
                  <a:cubicBezTo>
                    <a:pt x="0" y="38"/>
                    <a:pt x="0" y="38"/>
                    <a:pt x="0" y="38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0" name="Freeform 175"/>
            <p:cNvSpPr>
              <a:spLocks/>
            </p:cNvSpPr>
            <p:nvPr userDrawn="1"/>
          </p:nvSpPr>
          <p:spPr bwMode="auto">
            <a:xfrm>
              <a:off x="3170238" y="1544639"/>
              <a:ext cx="146050" cy="122237"/>
            </a:xfrm>
            <a:custGeom>
              <a:avLst/>
              <a:gdLst>
                <a:gd name="T0" fmla="*/ 6 w 45"/>
                <a:gd name="T1" fmla="*/ 0 h 38"/>
                <a:gd name="T2" fmla="*/ 11 w 45"/>
                <a:gd name="T3" fmla="*/ 0 h 38"/>
                <a:gd name="T4" fmla="*/ 20 w 45"/>
                <a:gd name="T5" fmla="*/ 26 h 38"/>
                <a:gd name="T6" fmla="*/ 23 w 45"/>
                <a:gd name="T7" fmla="*/ 33 h 38"/>
                <a:gd name="T8" fmla="*/ 23 w 45"/>
                <a:gd name="T9" fmla="*/ 33 h 38"/>
                <a:gd name="T10" fmla="*/ 25 w 45"/>
                <a:gd name="T11" fmla="*/ 26 h 38"/>
                <a:gd name="T12" fmla="*/ 35 w 45"/>
                <a:gd name="T13" fmla="*/ 0 h 38"/>
                <a:gd name="T14" fmla="*/ 40 w 45"/>
                <a:gd name="T15" fmla="*/ 0 h 38"/>
                <a:gd name="T16" fmla="*/ 45 w 45"/>
                <a:gd name="T17" fmla="*/ 38 h 38"/>
                <a:gd name="T18" fmla="*/ 40 w 45"/>
                <a:gd name="T19" fmla="*/ 38 h 38"/>
                <a:gd name="T20" fmla="*/ 36 w 45"/>
                <a:gd name="T21" fmla="*/ 14 h 38"/>
                <a:gd name="T22" fmla="*/ 36 w 45"/>
                <a:gd name="T23" fmla="*/ 9 h 38"/>
                <a:gd name="T24" fmla="*/ 36 w 45"/>
                <a:gd name="T25" fmla="*/ 9 h 38"/>
                <a:gd name="T26" fmla="*/ 34 w 45"/>
                <a:gd name="T27" fmla="*/ 14 h 38"/>
                <a:gd name="T28" fmla="*/ 25 w 45"/>
                <a:gd name="T29" fmla="*/ 38 h 38"/>
                <a:gd name="T30" fmla="*/ 20 w 45"/>
                <a:gd name="T31" fmla="*/ 38 h 38"/>
                <a:gd name="T32" fmla="*/ 11 w 45"/>
                <a:gd name="T33" fmla="*/ 14 h 38"/>
                <a:gd name="T34" fmla="*/ 9 w 45"/>
                <a:gd name="T35" fmla="*/ 9 h 38"/>
                <a:gd name="T36" fmla="*/ 9 w 45"/>
                <a:gd name="T37" fmla="*/ 9 h 38"/>
                <a:gd name="T38" fmla="*/ 8 w 45"/>
                <a:gd name="T39" fmla="*/ 15 h 38"/>
                <a:gd name="T40" fmla="*/ 5 w 45"/>
                <a:gd name="T41" fmla="*/ 38 h 38"/>
                <a:gd name="T42" fmla="*/ 0 w 45"/>
                <a:gd name="T43" fmla="*/ 38 h 38"/>
                <a:gd name="T44" fmla="*/ 6 w 45"/>
                <a:gd name="T45" fmla="*/ 0 h 38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45" h="38">
                  <a:moveTo>
                    <a:pt x="6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1" y="29"/>
                    <a:pt x="23" y="33"/>
                    <a:pt x="23" y="33"/>
                  </a:cubicBezTo>
                  <a:cubicBezTo>
                    <a:pt x="23" y="33"/>
                    <a:pt x="23" y="33"/>
                    <a:pt x="23" y="33"/>
                  </a:cubicBezTo>
                  <a:cubicBezTo>
                    <a:pt x="23" y="33"/>
                    <a:pt x="24" y="29"/>
                    <a:pt x="25" y="26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45" y="38"/>
                    <a:pt x="45" y="38"/>
                    <a:pt x="45" y="38"/>
                  </a:cubicBezTo>
                  <a:cubicBezTo>
                    <a:pt x="40" y="38"/>
                    <a:pt x="40" y="38"/>
                    <a:pt x="40" y="38"/>
                  </a:cubicBezTo>
                  <a:cubicBezTo>
                    <a:pt x="36" y="14"/>
                    <a:pt x="36" y="14"/>
                    <a:pt x="36" y="14"/>
                  </a:cubicBezTo>
                  <a:cubicBezTo>
                    <a:pt x="36" y="12"/>
                    <a:pt x="36" y="9"/>
                    <a:pt x="36" y="9"/>
                  </a:cubicBezTo>
                  <a:cubicBezTo>
                    <a:pt x="36" y="9"/>
                    <a:pt x="36" y="9"/>
                    <a:pt x="36" y="9"/>
                  </a:cubicBezTo>
                  <a:cubicBezTo>
                    <a:pt x="36" y="9"/>
                    <a:pt x="35" y="12"/>
                    <a:pt x="34" y="14"/>
                  </a:cubicBezTo>
                  <a:cubicBezTo>
                    <a:pt x="25" y="38"/>
                    <a:pt x="25" y="38"/>
                    <a:pt x="25" y="38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1" y="14"/>
                    <a:pt x="11" y="14"/>
                    <a:pt x="11" y="14"/>
                  </a:cubicBezTo>
                  <a:cubicBezTo>
                    <a:pt x="10" y="12"/>
                    <a:pt x="9" y="9"/>
                    <a:pt x="9" y="9"/>
                  </a:cubicBezTo>
                  <a:cubicBezTo>
                    <a:pt x="9" y="9"/>
                    <a:pt x="9" y="9"/>
                    <a:pt x="9" y="9"/>
                  </a:cubicBezTo>
                  <a:cubicBezTo>
                    <a:pt x="9" y="9"/>
                    <a:pt x="9" y="12"/>
                    <a:pt x="8" y="15"/>
                  </a:cubicBezTo>
                  <a:cubicBezTo>
                    <a:pt x="5" y="38"/>
                    <a:pt x="5" y="38"/>
                    <a:pt x="5" y="38"/>
                  </a:cubicBezTo>
                  <a:cubicBezTo>
                    <a:pt x="0" y="38"/>
                    <a:pt x="0" y="38"/>
                    <a:pt x="0" y="38"/>
                  </a:cubicBezTo>
                  <a:lnTo>
                    <a:pt x="6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1" name="Freeform 176"/>
            <p:cNvSpPr>
              <a:spLocks noEditPoints="1"/>
            </p:cNvSpPr>
            <p:nvPr userDrawn="1"/>
          </p:nvSpPr>
          <p:spPr bwMode="auto">
            <a:xfrm>
              <a:off x="3335338" y="1544639"/>
              <a:ext cx="127000" cy="125412"/>
            </a:xfrm>
            <a:custGeom>
              <a:avLst/>
              <a:gdLst>
                <a:gd name="T0" fmla="*/ 0 w 39"/>
                <a:gd name="T1" fmla="*/ 19 h 39"/>
                <a:gd name="T2" fmla="*/ 20 w 39"/>
                <a:gd name="T3" fmla="*/ 0 h 39"/>
                <a:gd name="T4" fmla="*/ 39 w 39"/>
                <a:gd name="T5" fmla="*/ 19 h 39"/>
                <a:gd name="T6" fmla="*/ 20 w 39"/>
                <a:gd name="T7" fmla="*/ 39 h 39"/>
                <a:gd name="T8" fmla="*/ 0 w 39"/>
                <a:gd name="T9" fmla="*/ 19 h 39"/>
                <a:gd name="T10" fmla="*/ 34 w 39"/>
                <a:gd name="T11" fmla="*/ 19 h 39"/>
                <a:gd name="T12" fmla="*/ 20 w 39"/>
                <a:gd name="T13" fmla="*/ 4 h 39"/>
                <a:gd name="T14" fmla="*/ 6 w 39"/>
                <a:gd name="T15" fmla="*/ 19 h 39"/>
                <a:gd name="T16" fmla="*/ 20 w 39"/>
                <a:gd name="T17" fmla="*/ 34 h 39"/>
                <a:gd name="T18" fmla="*/ 34 w 39"/>
                <a:gd name="T19" fmla="*/ 19 h 3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9" h="39">
                  <a:moveTo>
                    <a:pt x="0" y="19"/>
                  </a:moveTo>
                  <a:cubicBezTo>
                    <a:pt x="0" y="9"/>
                    <a:pt x="7" y="0"/>
                    <a:pt x="20" y="0"/>
                  </a:cubicBezTo>
                  <a:cubicBezTo>
                    <a:pt x="32" y="0"/>
                    <a:pt x="39" y="9"/>
                    <a:pt x="39" y="19"/>
                  </a:cubicBezTo>
                  <a:cubicBezTo>
                    <a:pt x="39" y="29"/>
                    <a:pt x="32" y="39"/>
                    <a:pt x="20" y="39"/>
                  </a:cubicBezTo>
                  <a:cubicBezTo>
                    <a:pt x="8" y="39"/>
                    <a:pt x="0" y="29"/>
                    <a:pt x="0" y="19"/>
                  </a:cubicBezTo>
                  <a:close/>
                  <a:moveTo>
                    <a:pt x="34" y="19"/>
                  </a:moveTo>
                  <a:cubicBezTo>
                    <a:pt x="34" y="11"/>
                    <a:pt x="29" y="4"/>
                    <a:pt x="20" y="4"/>
                  </a:cubicBezTo>
                  <a:cubicBezTo>
                    <a:pt x="11" y="4"/>
                    <a:pt x="6" y="11"/>
                    <a:pt x="6" y="19"/>
                  </a:cubicBezTo>
                  <a:cubicBezTo>
                    <a:pt x="6" y="27"/>
                    <a:pt x="11" y="34"/>
                    <a:pt x="20" y="34"/>
                  </a:cubicBezTo>
                  <a:cubicBezTo>
                    <a:pt x="29" y="34"/>
                    <a:pt x="34" y="27"/>
                    <a:pt x="34" y="19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2" name="Freeform 177"/>
            <p:cNvSpPr>
              <a:spLocks/>
            </p:cNvSpPr>
            <p:nvPr userDrawn="1"/>
          </p:nvSpPr>
          <p:spPr bwMode="auto">
            <a:xfrm>
              <a:off x="3490913" y="1544639"/>
              <a:ext cx="193675" cy="155575"/>
            </a:xfrm>
            <a:custGeom>
              <a:avLst/>
              <a:gdLst>
                <a:gd name="T0" fmla="*/ 110 w 122"/>
                <a:gd name="T1" fmla="*/ 77 h 98"/>
                <a:gd name="T2" fmla="*/ 0 w 122"/>
                <a:gd name="T3" fmla="*/ 77 h 98"/>
                <a:gd name="T4" fmla="*/ 0 w 122"/>
                <a:gd name="T5" fmla="*/ 0 h 98"/>
                <a:gd name="T6" fmla="*/ 12 w 122"/>
                <a:gd name="T7" fmla="*/ 0 h 98"/>
                <a:gd name="T8" fmla="*/ 12 w 122"/>
                <a:gd name="T9" fmla="*/ 67 h 98"/>
                <a:gd name="T10" fmla="*/ 51 w 122"/>
                <a:gd name="T11" fmla="*/ 67 h 98"/>
                <a:gd name="T12" fmla="*/ 51 w 122"/>
                <a:gd name="T13" fmla="*/ 0 h 98"/>
                <a:gd name="T14" fmla="*/ 61 w 122"/>
                <a:gd name="T15" fmla="*/ 0 h 98"/>
                <a:gd name="T16" fmla="*/ 61 w 122"/>
                <a:gd name="T17" fmla="*/ 67 h 98"/>
                <a:gd name="T18" fmla="*/ 100 w 122"/>
                <a:gd name="T19" fmla="*/ 67 h 98"/>
                <a:gd name="T20" fmla="*/ 100 w 122"/>
                <a:gd name="T21" fmla="*/ 0 h 98"/>
                <a:gd name="T22" fmla="*/ 112 w 122"/>
                <a:gd name="T23" fmla="*/ 0 h 98"/>
                <a:gd name="T24" fmla="*/ 112 w 122"/>
                <a:gd name="T25" fmla="*/ 67 h 98"/>
                <a:gd name="T26" fmla="*/ 122 w 122"/>
                <a:gd name="T27" fmla="*/ 67 h 98"/>
                <a:gd name="T28" fmla="*/ 118 w 122"/>
                <a:gd name="T29" fmla="*/ 98 h 98"/>
                <a:gd name="T30" fmla="*/ 110 w 122"/>
                <a:gd name="T31" fmla="*/ 98 h 98"/>
                <a:gd name="T32" fmla="*/ 110 w 122"/>
                <a:gd name="T33" fmla="*/ 77 h 9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22" h="98">
                  <a:moveTo>
                    <a:pt x="110" y="77"/>
                  </a:moveTo>
                  <a:lnTo>
                    <a:pt x="0" y="77"/>
                  </a:lnTo>
                  <a:lnTo>
                    <a:pt x="0" y="0"/>
                  </a:lnTo>
                  <a:lnTo>
                    <a:pt x="12" y="0"/>
                  </a:lnTo>
                  <a:lnTo>
                    <a:pt x="12" y="67"/>
                  </a:lnTo>
                  <a:lnTo>
                    <a:pt x="51" y="67"/>
                  </a:lnTo>
                  <a:lnTo>
                    <a:pt x="51" y="0"/>
                  </a:lnTo>
                  <a:lnTo>
                    <a:pt x="61" y="0"/>
                  </a:lnTo>
                  <a:lnTo>
                    <a:pt x="61" y="67"/>
                  </a:lnTo>
                  <a:lnTo>
                    <a:pt x="100" y="67"/>
                  </a:lnTo>
                  <a:lnTo>
                    <a:pt x="100" y="0"/>
                  </a:lnTo>
                  <a:lnTo>
                    <a:pt x="112" y="0"/>
                  </a:lnTo>
                  <a:lnTo>
                    <a:pt x="112" y="67"/>
                  </a:lnTo>
                  <a:lnTo>
                    <a:pt x="122" y="67"/>
                  </a:lnTo>
                  <a:lnTo>
                    <a:pt x="118" y="98"/>
                  </a:lnTo>
                  <a:lnTo>
                    <a:pt x="110" y="98"/>
                  </a:lnTo>
                  <a:lnTo>
                    <a:pt x="110" y="77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3" name="Freeform 178"/>
            <p:cNvSpPr>
              <a:spLocks/>
            </p:cNvSpPr>
            <p:nvPr userDrawn="1"/>
          </p:nvSpPr>
          <p:spPr bwMode="auto">
            <a:xfrm>
              <a:off x="3708400" y="1544639"/>
              <a:ext cx="103188" cy="122237"/>
            </a:xfrm>
            <a:custGeom>
              <a:avLst/>
              <a:gdLst>
                <a:gd name="T0" fmla="*/ 0 w 65"/>
                <a:gd name="T1" fmla="*/ 0 h 77"/>
                <a:gd name="T2" fmla="*/ 12 w 65"/>
                <a:gd name="T3" fmla="*/ 0 h 77"/>
                <a:gd name="T4" fmla="*/ 12 w 65"/>
                <a:gd name="T5" fmla="*/ 33 h 77"/>
                <a:gd name="T6" fmla="*/ 55 w 65"/>
                <a:gd name="T7" fmla="*/ 33 h 77"/>
                <a:gd name="T8" fmla="*/ 55 w 65"/>
                <a:gd name="T9" fmla="*/ 0 h 77"/>
                <a:gd name="T10" fmla="*/ 65 w 65"/>
                <a:gd name="T11" fmla="*/ 0 h 77"/>
                <a:gd name="T12" fmla="*/ 65 w 65"/>
                <a:gd name="T13" fmla="*/ 77 h 77"/>
                <a:gd name="T14" fmla="*/ 55 w 65"/>
                <a:gd name="T15" fmla="*/ 77 h 77"/>
                <a:gd name="T16" fmla="*/ 55 w 65"/>
                <a:gd name="T17" fmla="*/ 43 h 77"/>
                <a:gd name="T18" fmla="*/ 12 w 65"/>
                <a:gd name="T19" fmla="*/ 43 h 77"/>
                <a:gd name="T20" fmla="*/ 12 w 65"/>
                <a:gd name="T21" fmla="*/ 77 h 77"/>
                <a:gd name="T22" fmla="*/ 0 w 65"/>
                <a:gd name="T23" fmla="*/ 77 h 77"/>
                <a:gd name="T24" fmla="*/ 0 w 65"/>
                <a:gd name="T25" fmla="*/ 0 h 7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5" h="77">
                  <a:moveTo>
                    <a:pt x="0" y="0"/>
                  </a:moveTo>
                  <a:lnTo>
                    <a:pt x="12" y="0"/>
                  </a:lnTo>
                  <a:lnTo>
                    <a:pt x="12" y="33"/>
                  </a:lnTo>
                  <a:lnTo>
                    <a:pt x="55" y="33"/>
                  </a:lnTo>
                  <a:lnTo>
                    <a:pt x="55" y="0"/>
                  </a:lnTo>
                  <a:lnTo>
                    <a:pt x="65" y="0"/>
                  </a:lnTo>
                  <a:lnTo>
                    <a:pt x="65" y="77"/>
                  </a:lnTo>
                  <a:lnTo>
                    <a:pt x="55" y="77"/>
                  </a:lnTo>
                  <a:lnTo>
                    <a:pt x="55" y="43"/>
                  </a:lnTo>
                  <a:lnTo>
                    <a:pt x="12" y="43"/>
                  </a:lnTo>
                  <a:lnTo>
                    <a:pt x="12" y="77"/>
                  </a:lnTo>
                  <a:lnTo>
                    <a:pt x="0" y="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" name="Freeform 179"/>
            <p:cNvSpPr>
              <a:spLocks noEditPoints="1"/>
            </p:cNvSpPr>
            <p:nvPr userDrawn="1"/>
          </p:nvSpPr>
          <p:spPr bwMode="auto">
            <a:xfrm>
              <a:off x="3840163" y="1544639"/>
              <a:ext cx="127000" cy="125412"/>
            </a:xfrm>
            <a:custGeom>
              <a:avLst/>
              <a:gdLst>
                <a:gd name="T0" fmla="*/ 0 w 39"/>
                <a:gd name="T1" fmla="*/ 19 h 39"/>
                <a:gd name="T2" fmla="*/ 20 w 39"/>
                <a:gd name="T3" fmla="*/ 0 h 39"/>
                <a:gd name="T4" fmla="*/ 39 w 39"/>
                <a:gd name="T5" fmla="*/ 19 h 39"/>
                <a:gd name="T6" fmla="*/ 20 w 39"/>
                <a:gd name="T7" fmla="*/ 39 h 39"/>
                <a:gd name="T8" fmla="*/ 0 w 39"/>
                <a:gd name="T9" fmla="*/ 19 h 39"/>
                <a:gd name="T10" fmla="*/ 33 w 39"/>
                <a:gd name="T11" fmla="*/ 19 h 39"/>
                <a:gd name="T12" fmla="*/ 20 w 39"/>
                <a:gd name="T13" fmla="*/ 4 h 39"/>
                <a:gd name="T14" fmla="*/ 6 w 39"/>
                <a:gd name="T15" fmla="*/ 19 h 39"/>
                <a:gd name="T16" fmla="*/ 20 w 39"/>
                <a:gd name="T17" fmla="*/ 34 h 39"/>
                <a:gd name="T18" fmla="*/ 33 w 39"/>
                <a:gd name="T19" fmla="*/ 19 h 3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9" h="39">
                  <a:moveTo>
                    <a:pt x="0" y="19"/>
                  </a:moveTo>
                  <a:cubicBezTo>
                    <a:pt x="0" y="9"/>
                    <a:pt x="7" y="0"/>
                    <a:pt x="20" y="0"/>
                  </a:cubicBezTo>
                  <a:cubicBezTo>
                    <a:pt x="32" y="0"/>
                    <a:pt x="39" y="9"/>
                    <a:pt x="39" y="19"/>
                  </a:cubicBezTo>
                  <a:cubicBezTo>
                    <a:pt x="39" y="29"/>
                    <a:pt x="32" y="39"/>
                    <a:pt x="20" y="39"/>
                  </a:cubicBezTo>
                  <a:cubicBezTo>
                    <a:pt x="7" y="39"/>
                    <a:pt x="0" y="29"/>
                    <a:pt x="0" y="19"/>
                  </a:cubicBezTo>
                  <a:close/>
                  <a:moveTo>
                    <a:pt x="33" y="19"/>
                  </a:moveTo>
                  <a:cubicBezTo>
                    <a:pt x="33" y="11"/>
                    <a:pt x="29" y="4"/>
                    <a:pt x="20" y="4"/>
                  </a:cubicBezTo>
                  <a:cubicBezTo>
                    <a:pt x="11" y="4"/>
                    <a:pt x="6" y="11"/>
                    <a:pt x="6" y="19"/>
                  </a:cubicBezTo>
                  <a:cubicBezTo>
                    <a:pt x="6" y="27"/>
                    <a:pt x="11" y="34"/>
                    <a:pt x="20" y="34"/>
                  </a:cubicBezTo>
                  <a:cubicBezTo>
                    <a:pt x="29" y="34"/>
                    <a:pt x="33" y="27"/>
                    <a:pt x="33" y="19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5" name="Freeform 180"/>
            <p:cNvSpPr>
              <a:spLocks/>
            </p:cNvSpPr>
            <p:nvPr userDrawn="1"/>
          </p:nvSpPr>
          <p:spPr bwMode="auto">
            <a:xfrm>
              <a:off x="3989388" y="1544639"/>
              <a:ext cx="100012" cy="125412"/>
            </a:xfrm>
            <a:custGeom>
              <a:avLst/>
              <a:gdLst>
                <a:gd name="T0" fmla="*/ 0 w 31"/>
                <a:gd name="T1" fmla="*/ 19 h 39"/>
                <a:gd name="T2" fmla="*/ 19 w 31"/>
                <a:gd name="T3" fmla="*/ 0 h 39"/>
                <a:gd name="T4" fmla="*/ 30 w 31"/>
                <a:gd name="T5" fmla="*/ 3 h 39"/>
                <a:gd name="T6" fmla="*/ 28 w 31"/>
                <a:gd name="T7" fmla="*/ 7 h 39"/>
                <a:gd name="T8" fmla="*/ 19 w 31"/>
                <a:gd name="T9" fmla="*/ 4 h 39"/>
                <a:gd name="T10" fmla="*/ 5 w 31"/>
                <a:gd name="T11" fmla="*/ 19 h 39"/>
                <a:gd name="T12" fmla="*/ 19 w 31"/>
                <a:gd name="T13" fmla="*/ 34 h 39"/>
                <a:gd name="T14" fmla="*/ 29 w 31"/>
                <a:gd name="T15" fmla="*/ 31 h 39"/>
                <a:gd name="T16" fmla="*/ 31 w 31"/>
                <a:gd name="T17" fmla="*/ 35 h 39"/>
                <a:gd name="T18" fmla="*/ 19 w 31"/>
                <a:gd name="T19" fmla="*/ 39 h 39"/>
                <a:gd name="T20" fmla="*/ 0 w 31"/>
                <a:gd name="T21" fmla="*/ 19 h 3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1" h="39">
                  <a:moveTo>
                    <a:pt x="0" y="19"/>
                  </a:moveTo>
                  <a:cubicBezTo>
                    <a:pt x="0" y="9"/>
                    <a:pt x="7" y="0"/>
                    <a:pt x="19" y="0"/>
                  </a:cubicBezTo>
                  <a:cubicBezTo>
                    <a:pt x="24" y="0"/>
                    <a:pt x="28" y="1"/>
                    <a:pt x="30" y="3"/>
                  </a:cubicBezTo>
                  <a:cubicBezTo>
                    <a:pt x="28" y="7"/>
                    <a:pt x="28" y="7"/>
                    <a:pt x="28" y="7"/>
                  </a:cubicBezTo>
                  <a:cubicBezTo>
                    <a:pt x="26" y="5"/>
                    <a:pt x="23" y="4"/>
                    <a:pt x="19" y="4"/>
                  </a:cubicBezTo>
                  <a:cubicBezTo>
                    <a:pt x="10" y="4"/>
                    <a:pt x="5" y="10"/>
                    <a:pt x="5" y="19"/>
                  </a:cubicBezTo>
                  <a:cubicBezTo>
                    <a:pt x="5" y="27"/>
                    <a:pt x="10" y="34"/>
                    <a:pt x="19" y="34"/>
                  </a:cubicBezTo>
                  <a:cubicBezTo>
                    <a:pt x="24" y="34"/>
                    <a:pt x="27" y="33"/>
                    <a:pt x="29" y="31"/>
                  </a:cubicBezTo>
                  <a:cubicBezTo>
                    <a:pt x="31" y="35"/>
                    <a:pt x="31" y="35"/>
                    <a:pt x="31" y="35"/>
                  </a:cubicBezTo>
                  <a:cubicBezTo>
                    <a:pt x="29" y="37"/>
                    <a:pt x="25" y="39"/>
                    <a:pt x="19" y="39"/>
                  </a:cubicBezTo>
                  <a:cubicBezTo>
                    <a:pt x="7" y="39"/>
                    <a:pt x="0" y="29"/>
                    <a:pt x="0" y="19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6" name="Freeform 181"/>
            <p:cNvSpPr>
              <a:spLocks/>
            </p:cNvSpPr>
            <p:nvPr userDrawn="1"/>
          </p:nvSpPr>
          <p:spPr bwMode="auto">
            <a:xfrm>
              <a:off x="4105275" y="1544639"/>
              <a:ext cx="90488" cy="122237"/>
            </a:xfrm>
            <a:custGeom>
              <a:avLst/>
              <a:gdLst>
                <a:gd name="T0" fmla="*/ 23 w 57"/>
                <a:gd name="T1" fmla="*/ 10 h 77"/>
                <a:gd name="T2" fmla="*/ 0 w 57"/>
                <a:gd name="T3" fmla="*/ 10 h 77"/>
                <a:gd name="T4" fmla="*/ 0 w 57"/>
                <a:gd name="T5" fmla="*/ 0 h 77"/>
                <a:gd name="T6" fmla="*/ 57 w 57"/>
                <a:gd name="T7" fmla="*/ 0 h 77"/>
                <a:gd name="T8" fmla="*/ 57 w 57"/>
                <a:gd name="T9" fmla="*/ 10 h 77"/>
                <a:gd name="T10" fmla="*/ 35 w 57"/>
                <a:gd name="T11" fmla="*/ 10 h 77"/>
                <a:gd name="T12" fmla="*/ 35 w 57"/>
                <a:gd name="T13" fmla="*/ 77 h 77"/>
                <a:gd name="T14" fmla="*/ 23 w 57"/>
                <a:gd name="T15" fmla="*/ 77 h 77"/>
                <a:gd name="T16" fmla="*/ 23 w 57"/>
                <a:gd name="T17" fmla="*/ 10 h 7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7" h="77">
                  <a:moveTo>
                    <a:pt x="23" y="10"/>
                  </a:moveTo>
                  <a:lnTo>
                    <a:pt x="0" y="10"/>
                  </a:lnTo>
                  <a:lnTo>
                    <a:pt x="0" y="0"/>
                  </a:lnTo>
                  <a:lnTo>
                    <a:pt x="57" y="0"/>
                  </a:lnTo>
                  <a:lnTo>
                    <a:pt x="57" y="10"/>
                  </a:lnTo>
                  <a:lnTo>
                    <a:pt x="35" y="10"/>
                  </a:lnTo>
                  <a:lnTo>
                    <a:pt x="35" y="77"/>
                  </a:lnTo>
                  <a:lnTo>
                    <a:pt x="23" y="77"/>
                  </a:lnTo>
                  <a:lnTo>
                    <a:pt x="23" y="10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7" name="Freeform 182"/>
            <p:cNvSpPr>
              <a:spLocks noEditPoints="1"/>
            </p:cNvSpPr>
            <p:nvPr userDrawn="1"/>
          </p:nvSpPr>
          <p:spPr bwMode="auto">
            <a:xfrm>
              <a:off x="4219575" y="1544639"/>
              <a:ext cx="80963" cy="122237"/>
            </a:xfrm>
            <a:custGeom>
              <a:avLst/>
              <a:gdLst>
                <a:gd name="T0" fmla="*/ 0 w 25"/>
                <a:gd name="T1" fmla="*/ 0 h 38"/>
                <a:gd name="T2" fmla="*/ 6 w 25"/>
                <a:gd name="T3" fmla="*/ 0 h 38"/>
                <a:gd name="T4" fmla="*/ 6 w 25"/>
                <a:gd name="T5" fmla="*/ 15 h 38"/>
                <a:gd name="T6" fmla="*/ 11 w 25"/>
                <a:gd name="T7" fmla="*/ 15 h 38"/>
                <a:gd name="T8" fmla="*/ 25 w 25"/>
                <a:gd name="T9" fmla="*/ 26 h 38"/>
                <a:gd name="T10" fmla="*/ 10 w 25"/>
                <a:gd name="T11" fmla="*/ 38 h 38"/>
                <a:gd name="T12" fmla="*/ 0 w 25"/>
                <a:gd name="T13" fmla="*/ 38 h 38"/>
                <a:gd name="T14" fmla="*/ 0 w 25"/>
                <a:gd name="T15" fmla="*/ 0 h 38"/>
                <a:gd name="T16" fmla="*/ 10 w 25"/>
                <a:gd name="T17" fmla="*/ 33 h 38"/>
                <a:gd name="T18" fmla="*/ 20 w 25"/>
                <a:gd name="T19" fmla="*/ 26 h 38"/>
                <a:gd name="T20" fmla="*/ 10 w 25"/>
                <a:gd name="T21" fmla="*/ 19 h 38"/>
                <a:gd name="T22" fmla="*/ 6 w 25"/>
                <a:gd name="T23" fmla="*/ 19 h 38"/>
                <a:gd name="T24" fmla="*/ 6 w 25"/>
                <a:gd name="T25" fmla="*/ 33 h 38"/>
                <a:gd name="T26" fmla="*/ 10 w 25"/>
                <a:gd name="T27" fmla="*/ 33 h 3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5" h="38">
                  <a:moveTo>
                    <a:pt x="0" y="0"/>
                  </a:moveTo>
                  <a:cubicBezTo>
                    <a:pt x="6" y="0"/>
                    <a:pt x="6" y="0"/>
                    <a:pt x="6" y="0"/>
                  </a:cubicBezTo>
                  <a:cubicBezTo>
                    <a:pt x="6" y="15"/>
                    <a:pt x="6" y="15"/>
                    <a:pt x="6" y="15"/>
                  </a:cubicBezTo>
                  <a:cubicBezTo>
                    <a:pt x="11" y="15"/>
                    <a:pt x="11" y="15"/>
                    <a:pt x="11" y="15"/>
                  </a:cubicBezTo>
                  <a:cubicBezTo>
                    <a:pt x="19" y="15"/>
                    <a:pt x="25" y="18"/>
                    <a:pt x="25" y="26"/>
                  </a:cubicBezTo>
                  <a:cubicBezTo>
                    <a:pt x="25" y="34"/>
                    <a:pt x="19" y="38"/>
                    <a:pt x="10" y="38"/>
                  </a:cubicBezTo>
                  <a:cubicBezTo>
                    <a:pt x="0" y="38"/>
                    <a:pt x="0" y="38"/>
                    <a:pt x="0" y="38"/>
                  </a:cubicBezTo>
                  <a:lnTo>
                    <a:pt x="0" y="0"/>
                  </a:lnTo>
                  <a:close/>
                  <a:moveTo>
                    <a:pt x="10" y="33"/>
                  </a:moveTo>
                  <a:cubicBezTo>
                    <a:pt x="17" y="33"/>
                    <a:pt x="20" y="31"/>
                    <a:pt x="20" y="26"/>
                  </a:cubicBezTo>
                  <a:cubicBezTo>
                    <a:pt x="20" y="22"/>
                    <a:pt x="17" y="19"/>
                    <a:pt x="10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33"/>
                    <a:pt x="6" y="33"/>
                    <a:pt x="6" y="33"/>
                  </a:cubicBezTo>
                  <a:lnTo>
                    <a:pt x="10" y="33"/>
                  </a:ln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8" name="Freeform 183"/>
            <p:cNvSpPr>
              <a:spLocks noEditPoints="1"/>
            </p:cNvSpPr>
            <p:nvPr userDrawn="1"/>
          </p:nvSpPr>
          <p:spPr bwMode="auto">
            <a:xfrm>
              <a:off x="4325938" y="1544639"/>
              <a:ext cx="174625" cy="125412"/>
            </a:xfrm>
            <a:custGeom>
              <a:avLst/>
              <a:gdLst>
                <a:gd name="T0" fmla="*/ 15 w 54"/>
                <a:gd name="T1" fmla="*/ 21 h 39"/>
                <a:gd name="T2" fmla="*/ 5 w 54"/>
                <a:gd name="T3" fmla="*/ 21 h 39"/>
                <a:gd name="T4" fmla="*/ 5 w 54"/>
                <a:gd name="T5" fmla="*/ 38 h 39"/>
                <a:gd name="T6" fmla="*/ 0 w 54"/>
                <a:gd name="T7" fmla="*/ 38 h 39"/>
                <a:gd name="T8" fmla="*/ 0 w 54"/>
                <a:gd name="T9" fmla="*/ 0 h 39"/>
                <a:gd name="T10" fmla="*/ 5 w 54"/>
                <a:gd name="T11" fmla="*/ 0 h 39"/>
                <a:gd name="T12" fmla="*/ 5 w 54"/>
                <a:gd name="T13" fmla="*/ 16 h 39"/>
                <a:gd name="T14" fmla="*/ 15 w 54"/>
                <a:gd name="T15" fmla="*/ 16 h 39"/>
                <a:gd name="T16" fmla="*/ 35 w 54"/>
                <a:gd name="T17" fmla="*/ 0 h 39"/>
                <a:gd name="T18" fmla="*/ 54 w 54"/>
                <a:gd name="T19" fmla="*/ 19 h 39"/>
                <a:gd name="T20" fmla="*/ 35 w 54"/>
                <a:gd name="T21" fmla="*/ 39 h 39"/>
                <a:gd name="T22" fmla="*/ 15 w 54"/>
                <a:gd name="T23" fmla="*/ 21 h 39"/>
                <a:gd name="T24" fmla="*/ 48 w 54"/>
                <a:gd name="T25" fmla="*/ 19 h 39"/>
                <a:gd name="T26" fmla="*/ 35 w 54"/>
                <a:gd name="T27" fmla="*/ 4 h 39"/>
                <a:gd name="T28" fmla="*/ 21 w 54"/>
                <a:gd name="T29" fmla="*/ 19 h 39"/>
                <a:gd name="T30" fmla="*/ 35 w 54"/>
                <a:gd name="T31" fmla="*/ 34 h 39"/>
                <a:gd name="T32" fmla="*/ 48 w 54"/>
                <a:gd name="T33" fmla="*/ 19 h 3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39">
                  <a:moveTo>
                    <a:pt x="15" y="21"/>
                  </a:moveTo>
                  <a:cubicBezTo>
                    <a:pt x="5" y="21"/>
                    <a:pt x="5" y="21"/>
                    <a:pt x="5" y="21"/>
                  </a:cubicBezTo>
                  <a:cubicBezTo>
                    <a:pt x="5" y="38"/>
                    <a:pt x="5" y="38"/>
                    <a:pt x="5" y="38"/>
                  </a:cubicBezTo>
                  <a:cubicBezTo>
                    <a:pt x="0" y="38"/>
                    <a:pt x="0" y="38"/>
                    <a:pt x="0" y="3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5" y="16"/>
                    <a:pt x="5" y="16"/>
                    <a:pt x="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7" y="7"/>
                    <a:pt x="23" y="0"/>
                    <a:pt x="35" y="0"/>
                  </a:cubicBezTo>
                  <a:cubicBezTo>
                    <a:pt x="47" y="0"/>
                    <a:pt x="54" y="9"/>
                    <a:pt x="54" y="19"/>
                  </a:cubicBezTo>
                  <a:cubicBezTo>
                    <a:pt x="54" y="29"/>
                    <a:pt x="47" y="39"/>
                    <a:pt x="35" y="39"/>
                  </a:cubicBezTo>
                  <a:cubicBezTo>
                    <a:pt x="23" y="39"/>
                    <a:pt x="16" y="30"/>
                    <a:pt x="15" y="21"/>
                  </a:cubicBezTo>
                  <a:close/>
                  <a:moveTo>
                    <a:pt x="48" y="19"/>
                  </a:moveTo>
                  <a:cubicBezTo>
                    <a:pt x="48" y="11"/>
                    <a:pt x="44" y="4"/>
                    <a:pt x="35" y="4"/>
                  </a:cubicBezTo>
                  <a:cubicBezTo>
                    <a:pt x="26" y="4"/>
                    <a:pt x="21" y="11"/>
                    <a:pt x="21" y="19"/>
                  </a:cubicBezTo>
                  <a:cubicBezTo>
                    <a:pt x="21" y="27"/>
                    <a:pt x="25" y="34"/>
                    <a:pt x="35" y="34"/>
                  </a:cubicBezTo>
                  <a:cubicBezTo>
                    <a:pt x="44" y="34"/>
                    <a:pt x="48" y="27"/>
                    <a:pt x="48" y="19"/>
                  </a:cubicBezTo>
                  <a:close/>
                </a:path>
              </a:pathLst>
            </a:custGeom>
            <a:solidFill>
              <a:srgbClr val="3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9" name="Freeform 184"/>
            <p:cNvSpPr>
              <a:spLocks/>
            </p:cNvSpPr>
            <p:nvPr userDrawn="1"/>
          </p:nvSpPr>
          <p:spPr bwMode="auto">
            <a:xfrm>
              <a:off x="352425" y="2030414"/>
              <a:ext cx="100013" cy="119062"/>
            </a:xfrm>
            <a:custGeom>
              <a:avLst/>
              <a:gdLst>
                <a:gd name="T0" fmla="*/ 0 w 63"/>
                <a:gd name="T1" fmla="*/ 0 h 75"/>
                <a:gd name="T2" fmla="*/ 8 w 63"/>
                <a:gd name="T3" fmla="*/ 0 h 75"/>
                <a:gd name="T4" fmla="*/ 8 w 63"/>
                <a:gd name="T5" fmla="*/ 32 h 75"/>
                <a:gd name="T6" fmla="*/ 55 w 63"/>
                <a:gd name="T7" fmla="*/ 32 h 75"/>
                <a:gd name="T8" fmla="*/ 55 w 63"/>
                <a:gd name="T9" fmla="*/ 0 h 75"/>
                <a:gd name="T10" fmla="*/ 63 w 63"/>
                <a:gd name="T11" fmla="*/ 0 h 75"/>
                <a:gd name="T12" fmla="*/ 63 w 63"/>
                <a:gd name="T13" fmla="*/ 75 h 75"/>
                <a:gd name="T14" fmla="*/ 55 w 63"/>
                <a:gd name="T15" fmla="*/ 75 h 75"/>
                <a:gd name="T16" fmla="*/ 55 w 63"/>
                <a:gd name="T17" fmla="*/ 38 h 75"/>
                <a:gd name="T18" fmla="*/ 8 w 63"/>
                <a:gd name="T19" fmla="*/ 38 h 75"/>
                <a:gd name="T20" fmla="*/ 8 w 63"/>
                <a:gd name="T21" fmla="*/ 75 h 75"/>
                <a:gd name="T22" fmla="*/ 0 w 63"/>
                <a:gd name="T23" fmla="*/ 75 h 75"/>
                <a:gd name="T24" fmla="*/ 0 w 63"/>
                <a:gd name="T25" fmla="*/ 0 h 7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3" h="75">
                  <a:moveTo>
                    <a:pt x="0" y="0"/>
                  </a:moveTo>
                  <a:lnTo>
                    <a:pt x="8" y="0"/>
                  </a:lnTo>
                  <a:lnTo>
                    <a:pt x="8" y="32"/>
                  </a:lnTo>
                  <a:lnTo>
                    <a:pt x="55" y="32"/>
                  </a:lnTo>
                  <a:lnTo>
                    <a:pt x="55" y="0"/>
                  </a:lnTo>
                  <a:lnTo>
                    <a:pt x="63" y="0"/>
                  </a:lnTo>
                  <a:lnTo>
                    <a:pt x="63" y="75"/>
                  </a:lnTo>
                  <a:lnTo>
                    <a:pt x="55" y="75"/>
                  </a:lnTo>
                  <a:lnTo>
                    <a:pt x="55" y="38"/>
                  </a:lnTo>
                  <a:lnTo>
                    <a:pt x="8" y="38"/>
                  </a:lnTo>
                  <a:lnTo>
                    <a:pt x="8" y="75"/>
                  </a:lnTo>
                  <a:lnTo>
                    <a:pt x="0" y="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0" name="Freeform 185"/>
            <p:cNvSpPr>
              <a:spLocks/>
            </p:cNvSpPr>
            <p:nvPr userDrawn="1"/>
          </p:nvSpPr>
          <p:spPr bwMode="auto">
            <a:xfrm>
              <a:off x="536575" y="2030414"/>
              <a:ext cx="71438" cy="119062"/>
            </a:xfrm>
            <a:custGeom>
              <a:avLst/>
              <a:gdLst>
                <a:gd name="T0" fmla="*/ 0 w 45"/>
                <a:gd name="T1" fmla="*/ 0 h 75"/>
                <a:gd name="T2" fmla="*/ 43 w 45"/>
                <a:gd name="T3" fmla="*/ 0 h 75"/>
                <a:gd name="T4" fmla="*/ 43 w 45"/>
                <a:gd name="T5" fmla="*/ 6 h 75"/>
                <a:gd name="T6" fmla="*/ 8 w 45"/>
                <a:gd name="T7" fmla="*/ 6 h 75"/>
                <a:gd name="T8" fmla="*/ 8 w 45"/>
                <a:gd name="T9" fmla="*/ 32 h 75"/>
                <a:gd name="T10" fmla="*/ 39 w 45"/>
                <a:gd name="T11" fmla="*/ 32 h 75"/>
                <a:gd name="T12" fmla="*/ 39 w 45"/>
                <a:gd name="T13" fmla="*/ 38 h 75"/>
                <a:gd name="T14" fmla="*/ 8 w 45"/>
                <a:gd name="T15" fmla="*/ 38 h 75"/>
                <a:gd name="T16" fmla="*/ 8 w 45"/>
                <a:gd name="T17" fmla="*/ 69 h 75"/>
                <a:gd name="T18" fmla="*/ 45 w 45"/>
                <a:gd name="T19" fmla="*/ 69 h 75"/>
                <a:gd name="T20" fmla="*/ 45 w 45"/>
                <a:gd name="T21" fmla="*/ 75 h 75"/>
                <a:gd name="T22" fmla="*/ 0 w 45"/>
                <a:gd name="T23" fmla="*/ 75 h 75"/>
                <a:gd name="T24" fmla="*/ 0 w 45"/>
                <a:gd name="T25" fmla="*/ 0 h 7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5" h="75">
                  <a:moveTo>
                    <a:pt x="0" y="0"/>
                  </a:moveTo>
                  <a:lnTo>
                    <a:pt x="43" y="0"/>
                  </a:lnTo>
                  <a:lnTo>
                    <a:pt x="43" y="6"/>
                  </a:lnTo>
                  <a:lnTo>
                    <a:pt x="8" y="6"/>
                  </a:lnTo>
                  <a:lnTo>
                    <a:pt x="8" y="32"/>
                  </a:lnTo>
                  <a:lnTo>
                    <a:pt x="39" y="32"/>
                  </a:lnTo>
                  <a:lnTo>
                    <a:pt x="39" y="38"/>
                  </a:lnTo>
                  <a:lnTo>
                    <a:pt x="8" y="38"/>
                  </a:lnTo>
                  <a:lnTo>
                    <a:pt x="8" y="69"/>
                  </a:lnTo>
                  <a:lnTo>
                    <a:pt x="45" y="69"/>
                  </a:lnTo>
                  <a:lnTo>
                    <a:pt x="45" y="75"/>
                  </a:lnTo>
                  <a:lnTo>
                    <a:pt x="0" y="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1" name="Freeform 186"/>
            <p:cNvSpPr>
              <a:spLocks/>
            </p:cNvSpPr>
            <p:nvPr userDrawn="1"/>
          </p:nvSpPr>
          <p:spPr bwMode="auto">
            <a:xfrm>
              <a:off x="679450" y="2030414"/>
              <a:ext cx="84138" cy="119062"/>
            </a:xfrm>
            <a:custGeom>
              <a:avLst/>
              <a:gdLst>
                <a:gd name="T0" fmla="*/ 0 w 26"/>
                <a:gd name="T1" fmla="*/ 0 h 37"/>
                <a:gd name="T2" fmla="*/ 4 w 26"/>
                <a:gd name="T3" fmla="*/ 0 h 37"/>
                <a:gd name="T4" fmla="*/ 4 w 26"/>
                <a:gd name="T5" fmla="*/ 16 h 37"/>
                <a:gd name="T6" fmla="*/ 7 w 26"/>
                <a:gd name="T7" fmla="*/ 16 h 37"/>
                <a:gd name="T8" fmla="*/ 21 w 26"/>
                <a:gd name="T9" fmla="*/ 0 h 37"/>
                <a:gd name="T10" fmla="*/ 26 w 26"/>
                <a:gd name="T11" fmla="*/ 0 h 37"/>
                <a:gd name="T12" fmla="*/ 10 w 26"/>
                <a:gd name="T13" fmla="*/ 18 h 37"/>
                <a:gd name="T14" fmla="*/ 18 w 26"/>
                <a:gd name="T15" fmla="*/ 26 h 37"/>
                <a:gd name="T16" fmla="*/ 26 w 26"/>
                <a:gd name="T17" fmla="*/ 34 h 37"/>
                <a:gd name="T18" fmla="*/ 26 w 26"/>
                <a:gd name="T19" fmla="*/ 34 h 37"/>
                <a:gd name="T20" fmla="*/ 26 w 26"/>
                <a:gd name="T21" fmla="*/ 37 h 37"/>
                <a:gd name="T22" fmla="*/ 25 w 26"/>
                <a:gd name="T23" fmla="*/ 37 h 37"/>
                <a:gd name="T24" fmla="*/ 14 w 26"/>
                <a:gd name="T25" fmla="*/ 28 h 37"/>
                <a:gd name="T26" fmla="*/ 6 w 26"/>
                <a:gd name="T27" fmla="*/ 20 h 37"/>
                <a:gd name="T28" fmla="*/ 4 w 26"/>
                <a:gd name="T29" fmla="*/ 20 h 37"/>
                <a:gd name="T30" fmla="*/ 4 w 26"/>
                <a:gd name="T31" fmla="*/ 37 h 37"/>
                <a:gd name="T32" fmla="*/ 0 w 26"/>
                <a:gd name="T33" fmla="*/ 37 h 37"/>
                <a:gd name="T34" fmla="*/ 0 w 26"/>
                <a:gd name="T35" fmla="*/ 0 h 3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6" h="37">
                  <a:moveTo>
                    <a:pt x="0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4" y="16"/>
                    <a:pt x="4" y="16"/>
                    <a:pt x="4" y="16"/>
                  </a:cubicBezTo>
                  <a:cubicBezTo>
                    <a:pt x="7" y="16"/>
                    <a:pt x="7" y="16"/>
                    <a:pt x="7" y="16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10" y="18"/>
                    <a:pt x="10" y="18"/>
                    <a:pt x="10" y="18"/>
                  </a:cubicBezTo>
                  <a:cubicBezTo>
                    <a:pt x="12" y="19"/>
                    <a:pt x="15" y="22"/>
                    <a:pt x="18" y="26"/>
                  </a:cubicBezTo>
                  <a:cubicBezTo>
                    <a:pt x="21" y="31"/>
                    <a:pt x="23" y="34"/>
                    <a:pt x="26" y="34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5" y="37"/>
                    <a:pt x="25" y="37"/>
                  </a:cubicBezTo>
                  <a:cubicBezTo>
                    <a:pt x="21" y="37"/>
                    <a:pt x="19" y="34"/>
                    <a:pt x="14" y="28"/>
                  </a:cubicBezTo>
                  <a:cubicBezTo>
                    <a:pt x="11" y="23"/>
                    <a:pt x="8" y="20"/>
                    <a:pt x="6" y="20"/>
                  </a:cubicBezTo>
                  <a:cubicBezTo>
                    <a:pt x="4" y="20"/>
                    <a:pt x="4" y="20"/>
                    <a:pt x="4" y="20"/>
                  </a:cubicBezTo>
                  <a:cubicBezTo>
                    <a:pt x="4" y="37"/>
                    <a:pt x="4" y="37"/>
                    <a:pt x="4" y="37"/>
                  </a:cubicBezTo>
                  <a:cubicBezTo>
                    <a:pt x="0" y="37"/>
                    <a:pt x="0" y="37"/>
                    <a:pt x="0" y="3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2" name="Freeform 187"/>
            <p:cNvSpPr>
              <a:spLocks noEditPoints="1"/>
            </p:cNvSpPr>
            <p:nvPr userDrawn="1"/>
          </p:nvSpPr>
          <p:spPr bwMode="auto">
            <a:xfrm>
              <a:off x="819150" y="2027239"/>
              <a:ext cx="122238" cy="125412"/>
            </a:xfrm>
            <a:custGeom>
              <a:avLst/>
              <a:gdLst>
                <a:gd name="T0" fmla="*/ 0 w 38"/>
                <a:gd name="T1" fmla="*/ 20 h 39"/>
                <a:gd name="T2" fmla="*/ 19 w 38"/>
                <a:gd name="T3" fmla="*/ 0 h 39"/>
                <a:gd name="T4" fmla="*/ 38 w 38"/>
                <a:gd name="T5" fmla="*/ 20 h 39"/>
                <a:gd name="T6" fmla="*/ 19 w 38"/>
                <a:gd name="T7" fmla="*/ 39 h 39"/>
                <a:gd name="T8" fmla="*/ 0 w 38"/>
                <a:gd name="T9" fmla="*/ 20 h 39"/>
                <a:gd name="T10" fmla="*/ 34 w 38"/>
                <a:gd name="T11" fmla="*/ 20 h 39"/>
                <a:gd name="T12" fmla="*/ 19 w 38"/>
                <a:gd name="T13" fmla="*/ 4 h 39"/>
                <a:gd name="T14" fmla="*/ 4 w 38"/>
                <a:gd name="T15" fmla="*/ 20 h 39"/>
                <a:gd name="T16" fmla="*/ 19 w 38"/>
                <a:gd name="T17" fmla="*/ 36 h 39"/>
                <a:gd name="T18" fmla="*/ 34 w 38"/>
                <a:gd name="T19" fmla="*/ 20 h 3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8" h="39">
                  <a:moveTo>
                    <a:pt x="0" y="20"/>
                  </a:moveTo>
                  <a:cubicBezTo>
                    <a:pt x="0" y="9"/>
                    <a:pt x="7" y="0"/>
                    <a:pt x="19" y="0"/>
                  </a:cubicBezTo>
                  <a:cubicBezTo>
                    <a:pt x="31" y="0"/>
                    <a:pt x="38" y="9"/>
                    <a:pt x="38" y="20"/>
                  </a:cubicBezTo>
                  <a:cubicBezTo>
                    <a:pt x="38" y="30"/>
                    <a:pt x="31" y="39"/>
                    <a:pt x="19" y="39"/>
                  </a:cubicBezTo>
                  <a:cubicBezTo>
                    <a:pt x="7" y="39"/>
                    <a:pt x="0" y="30"/>
                    <a:pt x="0" y="20"/>
                  </a:cubicBezTo>
                  <a:close/>
                  <a:moveTo>
                    <a:pt x="34" y="20"/>
                  </a:moveTo>
                  <a:cubicBezTo>
                    <a:pt x="34" y="11"/>
                    <a:pt x="29" y="4"/>
                    <a:pt x="19" y="4"/>
                  </a:cubicBezTo>
                  <a:cubicBezTo>
                    <a:pt x="10" y="4"/>
                    <a:pt x="4" y="11"/>
                    <a:pt x="4" y="20"/>
                  </a:cubicBezTo>
                  <a:cubicBezTo>
                    <a:pt x="4" y="28"/>
                    <a:pt x="10" y="36"/>
                    <a:pt x="19" y="36"/>
                  </a:cubicBezTo>
                  <a:cubicBezTo>
                    <a:pt x="29" y="36"/>
                    <a:pt x="34" y="28"/>
                    <a:pt x="34" y="20"/>
                  </a:cubicBez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3" name="Freeform 188"/>
            <p:cNvSpPr>
              <a:spLocks/>
            </p:cNvSpPr>
            <p:nvPr userDrawn="1"/>
          </p:nvSpPr>
          <p:spPr bwMode="auto">
            <a:xfrm>
              <a:off x="1009650" y="2030414"/>
              <a:ext cx="138113" cy="119062"/>
            </a:xfrm>
            <a:custGeom>
              <a:avLst/>
              <a:gdLst>
                <a:gd name="T0" fmla="*/ 10 w 87"/>
                <a:gd name="T1" fmla="*/ 0 h 75"/>
                <a:gd name="T2" fmla="*/ 18 w 87"/>
                <a:gd name="T3" fmla="*/ 0 h 75"/>
                <a:gd name="T4" fmla="*/ 43 w 87"/>
                <a:gd name="T5" fmla="*/ 67 h 75"/>
                <a:gd name="T6" fmla="*/ 43 w 87"/>
                <a:gd name="T7" fmla="*/ 67 h 75"/>
                <a:gd name="T8" fmla="*/ 69 w 87"/>
                <a:gd name="T9" fmla="*/ 0 h 75"/>
                <a:gd name="T10" fmla="*/ 77 w 87"/>
                <a:gd name="T11" fmla="*/ 0 h 75"/>
                <a:gd name="T12" fmla="*/ 87 w 87"/>
                <a:gd name="T13" fmla="*/ 75 h 75"/>
                <a:gd name="T14" fmla="*/ 79 w 87"/>
                <a:gd name="T15" fmla="*/ 75 h 75"/>
                <a:gd name="T16" fmla="*/ 71 w 87"/>
                <a:gd name="T17" fmla="*/ 14 h 75"/>
                <a:gd name="T18" fmla="*/ 71 w 87"/>
                <a:gd name="T19" fmla="*/ 14 h 75"/>
                <a:gd name="T20" fmla="*/ 47 w 87"/>
                <a:gd name="T21" fmla="*/ 75 h 75"/>
                <a:gd name="T22" fmla="*/ 39 w 87"/>
                <a:gd name="T23" fmla="*/ 75 h 75"/>
                <a:gd name="T24" fmla="*/ 16 w 87"/>
                <a:gd name="T25" fmla="*/ 14 h 75"/>
                <a:gd name="T26" fmla="*/ 14 w 87"/>
                <a:gd name="T27" fmla="*/ 14 h 75"/>
                <a:gd name="T28" fmla="*/ 6 w 87"/>
                <a:gd name="T29" fmla="*/ 75 h 75"/>
                <a:gd name="T30" fmla="*/ 0 w 87"/>
                <a:gd name="T31" fmla="*/ 75 h 75"/>
                <a:gd name="T32" fmla="*/ 10 w 87"/>
                <a:gd name="T33" fmla="*/ 0 h 7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87" h="75">
                  <a:moveTo>
                    <a:pt x="10" y="0"/>
                  </a:moveTo>
                  <a:lnTo>
                    <a:pt x="18" y="0"/>
                  </a:lnTo>
                  <a:lnTo>
                    <a:pt x="43" y="67"/>
                  </a:lnTo>
                  <a:lnTo>
                    <a:pt x="69" y="0"/>
                  </a:lnTo>
                  <a:lnTo>
                    <a:pt x="77" y="0"/>
                  </a:lnTo>
                  <a:lnTo>
                    <a:pt x="87" y="75"/>
                  </a:lnTo>
                  <a:lnTo>
                    <a:pt x="79" y="75"/>
                  </a:lnTo>
                  <a:lnTo>
                    <a:pt x="71" y="14"/>
                  </a:lnTo>
                  <a:lnTo>
                    <a:pt x="47" y="75"/>
                  </a:lnTo>
                  <a:lnTo>
                    <a:pt x="39" y="75"/>
                  </a:lnTo>
                  <a:lnTo>
                    <a:pt x="16" y="14"/>
                  </a:lnTo>
                  <a:lnTo>
                    <a:pt x="14" y="14"/>
                  </a:lnTo>
                  <a:lnTo>
                    <a:pt x="6" y="75"/>
                  </a:lnTo>
                  <a:lnTo>
                    <a:pt x="0" y="75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4" name="Freeform 189"/>
            <p:cNvSpPr>
              <a:spLocks/>
            </p:cNvSpPr>
            <p:nvPr userDrawn="1"/>
          </p:nvSpPr>
          <p:spPr bwMode="auto">
            <a:xfrm>
              <a:off x="1216025" y="2030414"/>
              <a:ext cx="139700" cy="119062"/>
            </a:xfrm>
            <a:custGeom>
              <a:avLst/>
              <a:gdLst>
                <a:gd name="T0" fmla="*/ 10 w 88"/>
                <a:gd name="T1" fmla="*/ 0 h 75"/>
                <a:gd name="T2" fmla="*/ 19 w 88"/>
                <a:gd name="T3" fmla="*/ 0 h 75"/>
                <a:gd name="T4" fmla="*/ 45 w 88"/>
                <a:gd name="T5" fmla="*/ 67 h 75"/>
                <a:gd name="T6" fmla="*/ 45 w 88"/>
                <a:gd name="T7" fmla="*/ 67 h 75"/>
                <a:gd name="T8" fmla="*/ 70 w 88"/>
                <a:gd name="T9" fmla="*/ 0 h 75"/>
                <a:gd name="T10" fmla="*/ 78 w 88"/>
                <a:gd name="T11" fmla="*/ 0 h 75"/>
                <a:gd name="T12" fmla="*/ 88 w 88"/>
                <a:gd name="T13" fmla="*/ 75 h 75"/>
                <a:gd name="T14" fmla="*/ 80 w 88"/>
                <a:gd name="T15" fmla="*/ 75 h 75"/>
                <a:gd name="T16" fmla="*/ 72 w 88"/>
                <a:gd name="T17" fmla="*/ 14 h 75"/>
                <a:gd name="T18" fmla="*/ 72 w 88"/>
                <a:gd name="T19" fmla="*/ 14 h 75"/>
                <a:gd name="T20" fmla="*/ 49 w 88"/>
                <a:gd name="T21" fmla="*/ 75 h 75"/>
                <a:gd name="T22" fmla="*/ 41 w 88"/>
                <a:gd name="T23" fmla="*/ 75 h 75"/>
                <a:gd name="T24" fmla="*/ 17 w 88"/>
                <a:gd name="T25" fmla="*/ 14 h 75"/>
                <a:gd name="T26" fmla="*/ 17 w 88"/>
                <a:gd name="T27" fmla="*/ 14 h 75"/>
                <a:gd name="T28" fmla="*/ 8 w 88"/>
                <a:gd name="T29" fmla="*/ 75 h 75"/>
                <a:gd name="T30" fmla="*/ 0 w 88"/>
                <a:gd name="T31" fmla="*/ 75 h 75"/>
                <a:gd name="T32" fmla="*/ 10 w 88"/>
                <a:gd name="T33" fmla="*/ 0 h 7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88" h="75">
                  <a:moveTo>
                    <a:pt x="10" y="0"/>
                  </a:moveTo>
                  <a:lnTo>
                    <a:pt x="19" y="0"/>
                  </a:lnTo>
                  <a:lnTo>
                    <a:pt x="45" y="67"/>
                  </a:lnTo>
                  <a:lnTo>
                    <a:pt x="70" y="0"/>
                  </a:lnTo>
                  <a:lnTo>
                    <a:pt x="78" y="0"/>
                  </a:lnTo>
                  <a:lnTo>
                    <a:pt x="88" y="75"/>
                  </a:lnTo>
                  <a:lnTo>
                    <a:pt x="80" y="75"/>
                  </a:lnTo>
                  <a:lnTo>
                    <a:pt x="72" y="14"/>
                  </a:lnTo>
                  <a:lnTo>
                    <a:pt x="49" y="75"/>
                  </a:lnTo>
                  <a:lnTo>
                    <a:pt x="41" y="75"/>
                  </a:lnTo>
                  <a:lnTo>
                    <a:pt x="17" y="14"/>
                  </a:lnTo>
                  <a:lnTo>
                    <a:pt x="8" y="75"/>
                  </a:lnTo>
                  <a:lnTo>
                    <a:pt x="0" y="75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5" name="Freeform 190"/>
            <p:cNvSpPr>
              <a:spLocks/>
            </p:cNvSpPr>
            <p:nvPr userDrawn="1"/>
          </p:nvSpPr>
          <p:spPr bwMode="auto">
            <a:xfrm>
              <a:off x="1433513" y="2030414"/>
              <a:ext cx="71437" cy="119062"/>
            </a:xfrm>
            <a:custGeom>
              <a:avLst/>
              <a:gdLst>
                <a:gd name="T0" fmla="*/ 0 w 45"/>
                <a:gd name="T1" fmla="*/ 0 h 75"/>
                <a:gd name="T2" fmla="*/ 43 w 45"/>
                <a:gd name="T3" fmla="*/ 0 h 75"/>
                <a:gd name="T4" fmla="*/ 43 w 45"/>
                <a:gd name="T5" fmla="*/ 6 h 75"/>
                <a:gd name="T6" fmla="*/ 8 w 45"/>
                <a:gd name="T7" fmla="*/ 6 h 75"/>
                <a:gd name="T8" fmla="*/ 8 w 45"/>
                <a:gd name="T9" fmla="*/ 32 h 75"/>
                <a:gd name="T10" fmla="*/ 39 w 45"/>
                <a:gd name="T11" fmla="*/ 32 h 75"/>
                <a:gd name="T12" fmla="*/ 39 w 45"/>
                <a:gd name="T13" fmla="*/ 38 h 75"/>
                <a:gd name="T14" fmla="*/ 8 w 45"/>
                <a:gd name="T15" fmla="*/ 38 h 75"/>
                <a:gd name="T16" fmla="*/ 8 w 45"/>
                <a:gd name="T17" fmla="*/ 69 h 75"/>
                <a:gd name="T18" fmla="*/ 45 w 45"/>
                <a:gd name="T19" fmla="*/ 69 h 75"/>
                <a:gd name="T20" fmla="*/ 45 w 45"/>
                <a:gd name="T21" fmla="*/ 75 h 75"/>
                <a:gd name="T22" fmla="*/ 0 w 45"/>
                <a:gd name="T23" fmla="*/ 75 h 75"/>
                <a:gd name="T24" fmla="*/ 0 w 45"/>
                <a:gd name="T25" fmla="*/ 0 h 7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5" h="75">
                  <a:moveTo>
                    <a:pt x="0" y="0"/>
                  </a:moveTo>
                  <a:lnTo>
                    <a:pt x="43" y="0"/>
                  </a:lnTo>
                  <a:lnTo>
                    <a:pt x="43" y="6"/>
                  </a:lnTo>
                  <a:lnTo>
                    <a:pt x="8" y="6"/>
                  </a:lnTo>
                  <a:lnTo>
                    <a:pt x="8" y="32"/>
                  </a:lnTo>
                  <a:lnTo>
                    <a:pt x="39" y="32"/>
                  </a:lnTo>
                  <a:lnTo>
                    <a:pt x="39" y="38"/>
                  </a:lnTo>
                  <a:lnTo>
                    <a:pt x="8" y="38"/>
                  </a:lnTo>
                  <a:lnTo>
                    <a:pt x="8" y="69"/>
                  </a:lnTo>
                  <a:lnTo>
                    <a:pt x="45" y="69"/>
                  </a:lnTo>
                  <a:lnTo>
                    <a:pt x="45" y="75"/>
                  </a:lnTo>
                  <a:lnTo>
                    <a:pt x="0" y="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6" name="Freeform 191"/>
            <p:cNvSpPr>
              <a:spLocks noEditPoints="1"/>
            </p:cNvSpPr>
            <p:nvPr userDrawn="1"/>
          </p:nvSpPr>
          <p:spPr bwMode="auto">
            <a:xfrm>
              <a:off x="1576388" y="2030414"/>
              <a:ext cx="73025" cy="119062"/>
            </a:xfrm>
            <a:custGeom>
              <a:avLst/>
              <a:gdLst>
                <a:gd name="T0" fmla="*/ 0 w 23"/>
                <a:gd name="T1" fmla="*/ 0 h 37"/>
                <a:gd name="T2" fmla="*/ 10 w 23"/>
                <a:gd name="T3" fmla="*/ 0 h 37"/>
                <a:gd name="T4" fmla="*/ 23 w 23"/>
                <a:gd name="T5" fmla="*/ 11 h 37"/>
                <a:gd name="T6" fmla="*/ 9 w 23"/>
                <a:gd name="T7" fmla="*/ 22 h 37"/>
                <a:gd name="T8" fmla="*/ 4 w 23"/>
                <a:gd name="T9" fmla="*/ 22 h 37"/>
                <a:gd name="T10" fmla="*/ 4 w 23"/>
                <a:gd name="T11" fmla="*/ 37 h 37"/>
                <a:gd name="T12" fmla="*/ 0 w 23"/>
                <a:gd name="T13" fmla="*/ 37 h 37"/>
                <a:gd name="T14" fmla="*/ 0 w 23"/>
                <a:gd name="T15" fmla="*/ 0 h 37"/>
                <a:gd name="T16" fmla="*/ 9 w 23"/>
                <a:gd name="T17" fmla="*/ 19 h 37"/>
                <a:gd name="T18" fmla="*/ 19 w 23"/>
                <a:gd name="T19" fmla="*/ 11 h 37"/>
                <a:gd name="T20" fmla="*/ 10 w 23"/>
                <a:gd name="T21" fmla="*/ 3 h 37"/>
                <a:gd name="T22" fmla="*/ 4 w 23"/>
                <a:gd name="T23" fmla="*/ 3 h 37"/>
                <a:gd name="T24" fmla="*/ 4 w 23"/>
                <a:gd name="T25" fmla="*/ 19 h 37"/>
                <a:gd name="T26" fmla="*/ 9 w 23"/>
                <a:gd name="T27" fmla="*/ 19 h 37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3" h="37">
                  <a:moveTo>
                    <a:pt x="0" y="0"/>
                  </a:moveTo>
                  <a:cubicBezTo>
                    <a:pt x="10" y="0"/>
                    <a:pt x="10" y="0"/>
                    <a:pt x="10" y="0"/>
                  </a:cubicBezTo>
                  <a:cubicBezTo>
                    <a:pt x="18" y="0"/>
                    <a:pt x="23" y="4"/>
                    <a:pt x="23" y="11"/>
                  </a:cubicBezTo>
                  <a:cubicBezTo>
                    <a:pt x="23" y="18"/>
                    <a:pt x="18" y="22"/>
                    <a:pt x="9" y="22"/>
                  </a:cubicBezTo>
                  <a:cubicBezTo>
                    <a:pt x="4" y="22"/>
                    <a:pt x="4" y="22"/>
                    <a:pt x="4" y="22"/>
                  </a:cubicBezTo>
                  <a:cubicBezTo>
                    <a:pt x="4" y="37"/>
                    <a:pt x="4" y="37"/>
                    <a:pt x="4" y="37"/>
                  </a:cubicBezTo>
                  <a:cubicBezTo>
                    <a:pt x="0" y="37"/>
                    <a:pt x="0" y="37"/>
                    <a:pt x="0" y="37"/>
                  </a:cubicBezTo>
                  <a:lnTo>
                    <a:pt x="0" y="0"/>
                  </a:lnTo>
                  <a:close/>
                  <a:moveTo>
                    <a:pt x="9" y="19"/>
                  </a:moveTo>
                  <a:cubicBezTo>
                    <a:pt x="16" y="19"/>
                    <a:pt x="19" y="16"/>
                    <a:pt x="19" y="11"/>
                  </a:cubicBezTo>
                  <a:cubicBezTo>
                    <a:pt x="19" y="6"/>
                    <a:pt x="16" y="3"/>
                    <a:pt x="10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9"/>
                    <a:pt x="4" y="19"/>
                    <a:pt x="4" y="19"/>
                  </a:cubicBezTo>
                  <a:lnTo>
                    <a:pt x="9" y="19"/>
                  </a:ln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7" name="Freeform 192"/>
            <p:cNvSpPr>
              <a:spLocks/>
            </p:cNvSpPr>
            <p:nvPr userDrawn="1"/>
          </p:nvSpPr>
          <p:spPr bwMode="auto">
            <a:xfrm>
              <a:off x="1717675" y="2030414"/>
              <a:ext cx="90488" cy="119062"/>
            </a:xfrm>
            <a:custGeom>
              <a:avLst/>
              <a:gdLst>
                <a:gd name="T0" fmla="*/ 24 w 28"/>
                <a:gd name="T1" fmla="*/ 19 h 37"/>
                <a:gd name="T2" fmla="*/ 12 w 28"/>
                <a:gd name="T3" fmla="*/ 26 h 37"/>
                <a:gd name="T4" fmla="*/ 0 w 28"/>
                <a:gd name="T5" fmla="*/ 15 h 37"/>
                <a:gd name="T6" fmla="*/ 0 w 28"/>
                <a:gd name="T7" fmla="*/ 0 h 37"/>
                <a:gd name="T8" fmla="*/ 4 w 28"/>
                <a:gd name="T9" fmla="*/ 0 h 37"/>
                <a:gd name="T10" fmla="*/ 4 w 28"/>
                <a:gd name="T11" fmla="*/ 14 h 37"/>
                <a:gd name="T12" fmla="*/ 13 w 28"/>
                <a:gd name="T13" fmla="*/ 23 h 37"/>
                <a:gd name="T14" fmla="*/ 24 w 28"/>
                <a:gd name="T15" fmla="*/ 16 h 37"/>
                <a:gd name="T16" fmla="*/ 24 w 28"/>
                <a:gd name="T17" fmla="*/ 0 h 37"/>
                <a:gd name="T18" fmla="*/ 28 w 28"/>
                <a:gd name="T19" fmla="*/ 0 h 37"/>
                <a:gd name="T20" fmla="*/ 28 w 28"/>
                <a:gd name="T21" fmla="*/ 37 h 37"/>
                <a:gd name="T22" fmla="*/ 24 w 28"/>
                <a:gd name="T23" fmla="*/ 37 h 37"/>
                <a:gd name="T24" fmla="*/ 24 w 28"/>
                <a:gd name="T25" fmla="*/ 19 h 3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8" h="37">
                  <a:moveTo>
                    <a:pt x="24" y="19"/>
                  </a:moveTo>
                  <a:cubicBezTo>
                    <a:pt x="23" y="22"/>
                    <a:pt x="18" y="26"/>
                    <a:pt x="12" y="26"/>
                  </a:cubicBezTo>
                  <a:cubicBezTo>
                    <a:pt x="4" y="26"/>
                    <a:pt x="0" y="21"/>
                    <a:pt x="0" y="1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14"/>
                    <a:pt x="4" y="14"/>
                    <a:pt x="4" y="14"/>
                  </a:cubicBezTo>
                  <a:cubicBezTo>
                    <a:pt x="4" y="19"/>
                    <a:pt x="7" y="23"/>
                    <a:pt x="13" y="23"/>
                  </a:cubicBezTo>
                  <a:cubicBezTo>
                    <a:pt x="18" y="23"/>
                    <a:pt x="23" y="18"/>
                    <a:pt x="24" y="16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8" y="37"/>
                    <a:pt x="28" y="37"/>
                    <a:pt x="28" y="37"/>
                  </a:cubicBezTo>
                  <a:cubicBezTo>
                    <a:pt x="24" y="37"/>
                    <a:pt x="24" y="37"/>
                    <a:pt x="24" y="37"/>
                  </a:cubicBezTo>
                  <a:lnTo>
                    <a:pt x="24" y="19"/>
                  </a:ln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8" name="Freeform 193"/>
            <p:cNvSpPr>
              <a:spLocks/>
            </p:cNvSpPr>
            <p:nvPr userDrawn="1"/>
          </p:nvSpPr>
          <p:spPr bwMode="auto">
            <a:xfrm>
              <a:off x="1892300" y="2030414"/>
              <a:ext cx="71438" cy="119062"/>
            </a:xfrm>
            <a:custGeom>
              <a:avLst/>
              <a:gdLst>
                <a:gd name="T0" fmla="*/ 0 w 45"/>
                <a:gd name="T1" fmla="*/ 0 h 75"/>
                <a:gd name="T2" fmla="*/ 45 w 45"/>
                <a:gd name="T3" fmla="*/ 0 h 75"/>
                <a:gd name="T4" fmla="*/ 45 w 45"/>
                <a:gd name="T5" fmla="*/ 6 h 75"/>
                <a:gd name="T6" fmla="*/ 8 w 45"/>
                <a:gd name="T7" fmla="*/ 6 h 75"/>
                <a:gd name="T8" fmla="*/ 8 w 45"/>
                <a:gd name="T9" fmla="*/ 32 h 75"/>
                <a:gd name="T10" fmla="*/ 41 w 45"/>
                <a:gd name="T11" fmla="*/ 32 h 75"/>
                <a:gd name="T12" fmla="*/ 41 w 45"/>
                <a:gd name="T13" fmla="*/ 38 h 75"/>
                <a:gd name="T14" fmla="*/ 8 w 45"/>
                <a:gd name="T15" fmla="*/ 38 h 75"/>
                <a:gd name="T16" fmla="*/ 8 w 45"/>
                <a:gd name="T17" fmla="*/ 69 h 75"/>
                <a:gd name="T18" fmla="*/ 45 w 45"/>
                <a:gd name="T19" fmla="*/ 69 h 75"/>
                <a:gd name="T20" fmla="*/ 45 w 45"/>
                <a:gd name="T21" fmla="*/ 75 h 75"/>
                <a:gd name="T22" fmla="*/ 0 w 45"/>
                <a:gd name="T23" fmla="*/ 75 h 75"/>
                <a:gd name="T24" fmla="*/ 0 w 45"/>
                <a:gd name="T25" fmla="*/ 0 h 7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5" h="75">
                  <a:moveTo>
                    <a:pt x="0" y="0"/>
                  </a:moveTo>
                  <a:lnTo>
                    <a:pt x="45" y="0"/>
                  </a:lnTo>
                  <a:lnTo>
                    <a:pt x="45" y="6"/>
                  </a:lnTo>
                  <a:lnTo>
                    <a:pt x="8" y="6"/>
                  </a:lnTo>
                  <a:lnTo>
                    <a:pt x="8" y="32"/>
                  </a:lnTo>
                  <a:lnTo>
                    <a:pt x="41" y="32"/>
                  </a:lnTo>
                  <a:lnTo>
                    <a:pt x="41" y="38"/>
                  </a:lnTo>
                  <a:lnTo>
                    <a:pt x="8" y="38"/>
                  </a:lnTo>
                  <a:lnTo>
                    <a:pt x="8" y="69"/>
                  </a:lnTo>
                  <a:lnTo>
                    <a:pt x="45" y="69"/>
                  </a:lnTo>
                  <a:lnTo>
                    <a:pt x="45" y="75"/>
                  </a:lnTo>
                  <a:lnTo>
                    <a:pt x="0" y="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9" name="Freeform 194"/>
            <p:cNvSpPr>
              <a:spLocks/>
            </p:cNvSpPr>
            <p:nvPr userDrawn="1"/>
          </p:nvSpPr>
          <p:spPr bwMode="auto">
            <a:xfrm>
              <a:off x="2028825" y="2027239"/>
              <a:ext cx="96838" cy="125412"/>
            </a:xfrm>
            <a:custGeom>
              <a:avLst/>
              <a:gdLst>
                <a:gd name="T0" fmla="*/ 0 w 30"/>
                <a:gd name="T1" fmla="*/ 20 h 39"/>
                <a:gd name="T2" fmla="*/ 19 w 30"/>
                <a:gd name="T3" fmla="*/ 0 h 39"/>
                <a:gd name="T4" fmla="*/ 29 w 30"/>
                <a:gd name="T5" fmla="*/ 3 h 39"/>
                <a:gd name="T6" fmla="*/ 27 w 30"/>
                <a:gd name="T7" fmla="*/ 6 h 39"/>
                <a:gd name="T8" fmla="*/ 18 w 30"/>
                <a:gd name="T9" fmla="*/ 4 h 39"/>
                <a:gd name="T10" fmla="*/ 4 w 30"/>
                <a:gd name="T11" fmla="*/ 19 h 39"/>
                <a:gd name="T12" fmla="*/ 19 w 30"/>
                <a:gd name="T13" fmla="*/ 36 h 39"/>
                <a:gd name="T14" fmla="*/ 28 w 30"/>
                <a:gd name="T15" fmla="*/ 32 h 39"/>
                <a:gd name="T16" fmla="*/ 30 w 30"/>
                <a:gd name="T17" fmla="*/ 35 h 39"/>
                <a:gd name="T18" fmla="*/ 18 w 30"/>
                <a:gd name="T19" fmla="*/ 39 h 39"/>
                <a:gd name="T20" fmla="*/ 0 w 30"/>
                <a:gd name="T21" fmla="*/ 20 h 3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0" h="39">
                  <a:moveTo>
                    <a:pt x="0" y="20"/>
                  </a:moveTo>
                  <a:cubicBezTo>
                    <a:pt x="0" y="9"/>
                    <a:pt x="7" y="0"/>
                    <a:pt x="19" y="0"/>
                  </a:cubicBezTo>
                  <a:cubicBezTo>
                    <a:pt x="23" y="0"/>
                    <a:pt x="27" y="1"/>
                    <a:pt x="29" y="3"/>
                  </a:cubicBezTo>
                  <a:cubicBezTo>
                    <a:pt x="27" y="6"/>
                    <a:pt x="27" y="6"/>
                    <a:pt x="27" y="6"/>
                  </a:cubicBezTo>
                  <a:cubicBezTo>
                    <a:pt x="25" y="5"/>
                    <a:pt x="22" y="4"/>
                    <a:pt x="18" y="4"/>
                  </a:cubicBezTo>
                  <a:cubicBezTo>
                    <a:pt x="9" y="4"/>
                    <a:pt x="4" y="11"/>
                    <a:pt x="4" y="19"/>
                  </a:cubicBezTo>
                  <a:cubicBezTo>
                    <a:pt x="4" y="28"/>
                    <a:pt x="9" y="36"/>
                    <a:pt x="19" y="36"/>
                  </a:cubicBezTo>
                  <a:cubicBezTo>
                    <a:pt x="23" y="36"/>
                    <a:pt x="26" y="34"/>
                    <a:pt x="28" y="32"/>
                  </a:cubicBezTo>
                  <a:cubicBezTo>
                    <a:pt x="30" y="35"/>
                    <a:pt x="30" y="35"/>
                    <a:pt x="30" y="35"/>
                  </a:cubicBezTo>
                  <a:cubicBezTo>
                    <a:pt x="28" y="37"/>
                    <a:pt x="24" y="39"/>
                    <a:pt x="18" y="39"/>
                  </a:cubicBezTo>
                  <a:cubicBezTo>
                    <a:pt x="7" y="39"/>
                    <a:pt x="0" y="30"/>
                    <a:pt x="0" y="20"/>
                  </a:cubicBez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0" name="Freeform 195"/>
            <p:cNvSpPr>
              <a:spLocks/>
            </p:cNvSpPr>
            <p:nvPr userDrawn="1"/>
          </p:nvSpPr>
          <p:spPr bwMode="auto">
            <a:xfrm>
              <a:off x="2197100" y="2030414"/>
              <a:ext cx="84138" cy="119062"/>
            </a:xfrm>
            <a:custGeom>
              <a:avLst/>
              <a:gdLst>
                <a:gd name="T0" fmla="*/ 0 w 26"/>
                <a:gd name="T1" fmla="*/ 0 h 37"/>
                <a:gd name="T2" fmla="*/ 4 w 26"/>
                <a:gd name="T3" fmla="*/ 0 h 37"/>
                <a:gd name="T4" fmla="*/ 4 w 26"/>
                <a:gd name="T5" fmla="*/ 16 h 37"/>
                <a:gd name="T6" fmla="*/ 7 w 26"/>
                <a:gd name="T7" fmla="*/ 16 h 37"/>
                <a:gd name="T8" fmla="*/ 21 w 26"/>
                <a:gd name="T9" fmla="*/ 0 h 37"/>
                <a:gd name="T10" fmla="*/ 26 w 26"/>
                <a:gd name="T11" fmla="*/ 0 h 37"/>
                <a:gd name="T12" fmla="*/ 10 w 26"/>
                <a:gd name="T13" fmla="*/ 18 h 37"/>
                <a:gd name="T14" fmla="*/ 17 w 26"/>
                <a:gd name="T15" fmla="*/ 26 h 37"/>
                <a:gd name="T16" fmla="*/ 25 w 26"/>
                <a:gd name="T17" fmla="*/ 34 h 37"/>
                <a:gd name="T18" fmla="*/ 26 w 26"/>
                <a:gd name="T19" fmla="*/ 34 h 37"/>
                <a:gd name="T20" fmla="*/ 26 w 26"/>
                <a:gd name="T21" fmla="*/ 37 h 37"/>
                <a:gd name="T22" fmla="*/ 24 w 26"/>
                <a:gd name="T23" fmla="*/ 37 h 37"/>
                <a:gd name="T24" fmla="*/ 14 w 26"/>
                <a:gd name="T25" fmla="*/ 28 h 37"/>
                <a:gd name="T26" fmla="*/ 6 w 26"/>
                <a:gd name="T27" fmla="*/ 20 h 37"/>
                <a:gd name="T28" fmla="*/ 4 w 26"/>
                <a:gd name="T29" fmla="*/ 20 h 37"/>
                <a:gd name="T30" fmla="*/ 4 w 26"/>
                <a:gd name="T31" fmla="*/ 37 h 37"/>
                <a:gd name="T32" fmla="*/ 0 w 26"/>
                <a:gd name="T33" fmla="*/ 37 h 37"/>
                <a:gd name="T34" fmla="*/ 0 w 26"/>
                <a:gd name="T35" fmla="*/ 0 h 3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6" h="37">
                  <a:moveTo>
                    <a:pt x="0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4" y="16"/>
                    <a:pt x="4" y="16"/>
                    <a:pt x="4" y="16"/>
                  </a:cubicBezTo>
                  <a:cubicBezTo>
                    <a:pt x="7" y="16"/>
                    <a:pt x="7" y="16"/>
                    <a:pt x="7" y="16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10" y="18"/>
                    <a:pt x="10" y="18"/>
                    <a:pt x="10" y="18"/>
                  </a:cubicBezTo>
                  <a:cubicBezTo>
                    <a:pt x="12" y="19"/>
                    <a:pt x="15" y="22"/>
                    <a:pt x="17" y="26"/>
                  </a:cubicBezTo>
                  <a:cubicBezTo>
                    <a:pt x="21" y="31"/>
                    <a:pt x="23" y="34"/>
                    <a:pt x="25" y="34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4" y="37"/>
                    <a:pt x="24" y="37"/>
                    <a:pt x="24" y="37"/>
                  </a:cubicBezTo>
                  <a:cubicBezTo>
                    <a:pt x="21" y="37"/>
                    <a:pt x="19" y="34"/>
                    <a:pt x="14" y="28"/>
                  </a:cubicBezTo>
                  <a:cubicBezTo>
                    <a:pt x="11" y="23"/>
                    <a:pt x="8" y="20"/>
                    <a:pt x="6" y="20"/>
                  </a:cubicBezTo>
                  <a:cubicBezTo>
                    <a:pt x="4" y="20"/>
                    <a:pt x="4" y="20"/>
                    <a:pt x="4" y="20"/>
                  </a:cubicBezTo>
                  <a:cubicBezTo>
                    <a:pt x="4" y="37"/>
                    <a:pt x="4" y="37"/>
                    <a:pt x="4" y="37"/>
                  </a:cubicBezTo>
                  <a:cubicBezTo>
                    <a:pt x="0" y="37"/>
                    <a:pt x="0" y="37"/>
                    <a:pt x="0" y="3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1" name="Freeform 196"/>
            <p:cNvSpPr>
              <a:spLocks noEditPoints="1"/>
            </p:cNvSpPr>
            <p:nvPr userDrawn="1"/>
          </p:nvSpPr>
          <p:spPr bwMode="auto">
            <a:xfrm>
              <a:off x="2335213" y="2027239"/>
              <a:ext cx="123825" cy="125412"/>
            </a:xfrm>
            <a:custGeom>
              <a:avLst/>
              <a:gdLst>
                <a:gd name="T0" fmla="*/ 0 w 38"/>
                <a:gd name="T1" fmla="*/ 20 h 39"/>
                <a:gd name="T2" fmla="*/ 19 w 38"/>
                <a:gd name="T3" fmla="*/ 0 h 39"/>
                <a:gd name="T4" fmla="*/ 38 w 38"/>
                <a:gd name="T5" fmla="*/ 20 h 39"/>
                <a:gd name="T6" fmla="*/ 19 w 38"/>
                <a:gd name="T7" fmla="*/ 39 h 39"/>
                <a:gd name="T8" fmla="*/ 0 w 38"/>
                <a:gd name="T9" fmla="*/ 20 h 39"/>
                <a:gd name="T10" fmla="*/ 34 w 38"/>
                <a:gd name="T11" fmla="*/ 20 h 39"/>
                <a:gd name="T12" fmla="*/ 19 w 38"/>
                <a:gd name="T13" fmla="*/ 4 h 39"/>
                <a:gd name="T14" fmla="*/ 4 w 38"/>
                <a:gd name="T15" fmla="*/ 20 h 39"/>
                <a:gd name="T16" fmla="*/ 19 w 38"/>
                <a:gd name="T17" fmla="*/ 36 h 39"/>
                <a:gd name="T18" fmla="*/ 34 w 38"/>
                <a:gd name="T19" fmla="*/ 20 h 3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8" h="39">
                  <a:moveTo>
                    <a:pt x="0" y="20"/>
                  </a:moveTo>
                  <a:cubicBezTo>
                    <a:pt x="0" y="9"/>
                    <a:pt x="7" y="0"/>
                    <a:pt x="19" y="0"/>
                  </a:cubicBezTo>
                  <a:cubicBezTo>
                    <a:pt x="31" y="0"/>
                    <a:pt x="38" y="9"/>
                    <a:pt x="38" y="20"/>
                  </a:cubicBezTo>
                  <a:cubicBezTo>
                    <a:pt x="38" y="30"/>
                    <a:pt x="31" y="39"/>
                    <a:pt x="19" y="39"/>
                  </a:cubicBezTo>
                  <a:cubicBezTo>
                    <a:pt x="7" y="39"/>
                    <a:pt x="0" y="30"/>
                    <a:pt x="0" y="20"/>
                  </a:cubicBezTo>
                  <a:close/>
                  <a:moveTo>
                    <a:pt x="34" y="20"/>
                  </a:moveTo>
                  <a:cubicBezTo>
                    <a:pt x="34" y="11"/>
                    <a:pt x="29" y="4"/>
                    <a:pt x="19" y="4"/>
                  </a:cubicBezTo>
                  <a:cubicBezTo>
                    <a:pt x="9" y="4"/>
                    <a:pt x="4" y="11"/>
                    <a:pt x="4" y="20"/>
                  </a:cubicBezTo>
                  <a:cubicBezTo>
                    <a:pt x="4" y="28"/>
                    <a:pt x="9" y="36"/>
                    <a:pt x="19" y="36"/>
                  </a:cubicBezTo>
                  <a:cubicBezTo>
                    <a:pt x="29" y="36"/>
                    <a:pt x="34" y="28"/>
                    <a:pt x="34" y="20"/>
                  </a:cubicBez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2" name="Freeform 197"/>
            <p:cNvSpPr>
              <a:spLocks/>
            </p:cNvSpPr>
            <p:nvPr userDrawn="1"/>
          </p:nvSpPr>
          <p:spPr bwMode="auto">
            <a:xfrm>
              <a:off x="2533650" y="2030414"/>
              <a:ext cx="71438" cy="119062"/>
            </a:xfrm>
            <a:custGeom>
              <a:avLst/>
              <a:gdLst>
                <a:gd name="T0" fmla="*/ 0 w 45"/>
                <a:gd name="T1" fmla="*/ 0 h 75"/>
                <a:gd name="T2" fmla="*/ 45 w 45"/>
                <a:gd name="T3" fmla="*/ 0 h 75"/>
                <a:gd name="T4" fmla="*/ 45 w 45"/>
                <a:gd name="T5" fmla="*/ 6 h 75"/>
                <a:gd name="T6" fmla="*/ 8 w 45"/>
                <a:gd name="T7" fmla="*/ 6 h 75"/>
                <a:gd name="T8" fmla="*/ 8 w 45"/>
                <a:gd name="T9" fmla="*/ 32 h 75"/>
                <a:gd name="T10" fmla="*/ 41 w 45"/>
                <a:gd name="T11" fmla="*/ 32 h 75"/>
                <a:gd name="T12" fmla="*/ 41 w 45"/>
                <a:gd name="T13" fmla="*/ 38 h 75"/>
                <a:gd name="T14" fmla="*/ 8 w 45"/>
                <a:gd name="T15" fmla="*/ 38 h 75"/>
                <a:gd name="T16" fmla="*/ 8 w 45"/>
                <a:gd name="T17" fmla="*/ 69 h 75"/>
                <a:gd name="T18" fmla="*/ 45 w 45"/>
                <a:gd name="T19" fmla="*/ 69 h 75"/>
                <a:gd name="T20" fmla="*/ 45 w 45"/>
                <a:gd name="T21" fmla="*/ 75 h 75"/>
                <a:gd name="T22" fmla="*/ 0 w 45"/>
                <a:gd name="T23" fmla="*/ 75 h 75"/>
                <a:gd name="T24" fmla="*/ 0 w 45"/>
                <a:gd name="T25" fmla="*/ 0 h 7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5" h="75">
                  <a:moveTo>
                    <a:pt x="0" y="0"/>
                  </a:moveTo>
                  <a:lnTo>
                    <a:pt x="45" y="0"/>
                  </a:lnTo>
                  <a:lnTo>
                    <a:pt x="45" y="6"/>
                  </a:lnTo>
                  <a:lnTo>
                    <a:pt x="8" y="6"/>
                  </a:lnTo>
                  <a:lnTo>
                    <a:pt x="8" y="32"/>
                  </a:lnTo>
                  <a:lnTo>
                    <a:pt x="41" y="32"/>
                  </a:lnTo>
                  <a:lnTo>
                    <a:pt x="41" y="38"/>
                  </a:lnTo>
                  <a:lnTo>
                    <a:pt x="8" y="38"/>
                  </a:lnTo>
                  <a:lnTo>
                    <a:pt x="8" y="69"/>
                  </a:lnTo>
                  <a:lnTo>
                    <a:pt x="45" y="69"/>
                  </a:lnTo>
                  <a:lnTo>
                    <a:pt x="45" y="75"/>
                  </a:lnTo>
                  <a:lnTo>
                    <a:pt x="0" y="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3" name="Freeform 198"/>
            <p:cNvSpPr>
              <a:spLocks/>
            </p:cNvSpPr>
            <p:nvPr userDrawn="1"/>
          </p:nvSpPr>
          <p:spPr bwMode="auto">
            <a:xfrm>
              <a:off x="2808288" y="2030414"/>
              <a:ext cx="93662" cy="119062"/>
            </a:xfrm>
            <a:custGeom>
              <a:avLst/>
              <a:gdLst>
                <a:gd name="T0" fmla="*/ 0 w 59"/>
                <a:gd name="T1" fmla="*/ 0 h 75"/>
                <a:gd name="T2" fmla="*/ 59 w 59"/>
                <a:gd name="T3" fmla="*/ 0 h 75"/>
                <a:gd name="T4" fmla="*/ 59 w 59"/>
                <a:gd name="T5" fmla="*/ 75 h 75"/>
                <a:gd name="T6" fmla="*/ 53 w 59"/>
                <a:gd name="T7" fmla="*/ 75 h 75"/>
                <a:gd name="T8" fmla="*/ 53 w 59"/>
                <a:gd name="T9" fmla="*/ 6 h 75"/>
                <a:gd name="T10" fmla="*/ 8 w 59"/>
                <a:gd name="T11" fmla="*/ 6 h 75"/>
                <a:gd name="T12" fmla="*/ 8 w 59"/>
                <a:gd name="T13" fmla="*/ 75 h 75"/>
                <a:gd name="T14" fmla="*/ 0 w 59"/>
                <a:gd name="T15" fmla="*/ 75 h 75"/>
                <a:gd name="T16" fmla="*/ 0 w 59"/>
                <a:gd name="T17" fmla="*/ 0 h 7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9" h="75">
                  <a:moveTo>
                    <a:pt x="0" y="0"/>
                  </a:moveTo>
                  <a:lnTo>
                    <a:pt x="59" y="0"/>
                  </a:lnTo>
                  <a:lnTo>
                    <a:pt x="59" y="75"/>
                  </a:lnTo>
                  <a:lnTo>
                    <a:pt x="53" y="75"/>
                  </a:lnTo>
                  <a:lnTo>
                    <a:pt x="53" y="6"/>
                  </a:lnTo>
                  <a:lnTo>
                    <a:pt x="8" y="6"/>
                  </a:lnTo>
                  <a:lnTo>
                    <a:pt x="8" y="75"/>
                  </a:lnTo>
                  <a:lnTo>
                    <a:pt x="0" y="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4" name="Freeform 199"/>
            <p:cNvSpPr>
              <a:spLocks noEditPoints="1"/>
            </p:cNvSpPr>
            <p:nvPr userDrawn="1"/>
          </p:nvSpPr>
          <p:spPr bwMode="auto">
            <a:xfrm>
              <a:off x="2973388" y="2030414"/>
              <a:ext cx="109537" cy="119062"/>
            </a:xfrm>
            <a:custGeom>
              <a:avLst/>
              <a:gdLst>
                <a:gd name="T0" fmla="*/ 31 w 69"/>
                <a:gd name="T1" fmla="*/ 0 h 75"/>
                <a:gd name="T2" fmla="*/ 39 w 69"/>
                <a:gd name="T3" fmla="*/ 0 h 75"/>
                <a:gd name="T4" fmla="*/ 69 w 69"/>
                <a:gd name="T5" fmla="*/ 75 h 75"/>
                <a:gd name="T6" fmla="*/ 61 w 69"/>
                <a:gd name="T7" fmla="*/ 75 h 75"/>
                <a:gd name="T8" fmla="*/ 53 w 69"/>
                <a:gd name="T9" fmla="*/ 57 h 75"/>
                <a:gd name="T10" fmla="*/ 14 w 69"/>
                <a:gd name="T11" fmla="*/ 57 h 75"/>
                <a:gd name="T12" fmla="*/ 6 w 69"/>
                <a:gd name="T13" fmla="*/ 75 h 75"/>
                <a:gd name="T14" fmla="*/ 0 w 69"/>
                <a:gd name="T15" fmla="*/ 75 h 75"/>
                <a:gd name="T16" fmla="*/ 31 w 69"/>
                <a:gd name="T17" fmla="*/ 0 h 75"/>
                <a:gd name="T18" fmla="*/ 51 w 69"/>
                <a:gd name="T19" fmla="*/ 51 h 75"/>
                <a:gd name="T20" fmla="*/ 33 w 69"/>
                <a:gd name="T21" fmla="*/ 8 h 75"/>
                <a:gd name="T22" fmla="*/ 16 w 69"/>
                <a:gd name="T23" fmla="*/ 51 h 75"/>
                <a:gd name="T24" fmla="*/ 51 w 69"/>
                <a:gd name="T25" fmla="*/ 51 h 7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9" h="75">
                  <a:moveTo>
                    <a:pt x="31" y="0"/>
                  </a:moveTo>
                  <a:lnTo>
                    <a:pt x="39" y="0"/>
                  </a:lnTo>
                  <a:lnTo>
                    <a:pt x="69" y="75"/>
                  </a:lnTo>
                  <a:lnTo>
                    <a:pt x="61" y="75"/>
                  </a:lnTo>
                  <a:lnTo>
                    <a:pt x="53" y="57"/>
                  </a:lnTo>
                  <a:lnTo>
                    <a:pt x="14" y="57"/>
                  </a:lnTo>
                  <a:lnTo>
                    <a:pt x="6" y="75"/>
                  </a:lnTo>
                  <a:lnTo>
                    <a:pt x="0" y="75"/>
                  </a:lnTo>
                  <a:lnTo>
                    <a:pt x="31" y="0"/>
                  </a:lnTo>
                  <a:close/>
                  <a:moveTo>
                    <a:pt x="51" y="51"/>
                  </a:moveTo>
                  <a:lnTo>
                    <a:pt x="33" y="8"/>
                  </a:lnTo>
                  <a:lnTo>
                    <a:pt x="16" y="51"/>
                  </a:lnTo>
                  <a:lnTo>
                    <a:pt x="51" y="51"/>
                  </a:ln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5" name="Freeform 200"/>
            <p:cNvSpPr>
              <a:spLocks noEditPoints="1"/>
            </p:cNvSpPr>
            <p:nvPr userDrawn="1"/>
          </p:nvSpPr>
          <p:spPr bwMode="auto">
            <a:xfrm>
              <a:off x="3151188" y="2030414"/>
              <a:ext cx="74612" cy="119062"/>
            </a:xfrm>
            <a:custGeom>
              <a:avLst/>
              <a:gdLst>
                <a:gd name="T0" fmla="*/ 0 w 23"/>
                <a:gd name="T1" fmla="*/ 0 h 37"/>
                <a:gd name="T2" fmla="*/ 9 w 23"/>
                <a:gd name="T3" fmla="*/ 0 h 37"/>
                <a:gd name="T4" fmla="*/ 23 w 23"/>
                <a:gd name="T5" fmla="*/ 11 h 37"/>
                <a:gd name="T6" fmla="*/ 9 w 23"/>
                <a:gd name="T7" fmla="*/ 22 h 37"/>
                <a:gd name="T8" fmla="*/ 4 w 23"/>
                <a:gd name="T9" fmla="*/ 22 h 37"/>
                <a:gd name="T10" fmla="*/ 4 w 23"/>
                <a:gd name="T11" fmla="*/ 37 h 37"/>
                <a:gd name="T12" fmla="*/ 0 w 23"/>
                <a:gd name="T13" fmla="*/ 37 h 37"/>
                <a:gd name="T14" fmla="*/ 0 w 23"/>
                <a:gd name="T15" fmla="*/ 0 h 37"/>
                <a:gd name="T16" fmla="*/ 9 w 23"/>
                <a:gd name="T17" fmla="*/ 19 h 37"/>
                <a:gd name="T18" fmla="*/ 19 w 23"/>
                <a:gd name="T19" fmla="*/ 11 h 37"/>
                <a:gd name="T20" fmla="*/ 9 w 23"/>
                <a:gd name="T21" fmla="*/ 3 h 37"/>
                <a:gd name="T22" fmla="*/ 4 w 23"/>
                <a:gd name="T23" fmla="*/ 3 h 37"/>
                <a:gd name="T24" fmla="*/ 4 w 23"/>
                <a:gd name="T25" fmla="*/ 19 h 37"/>
                <a:gd name="T26" fmla="*/ 9 w 23"/>
                <a:gd name="T27" fmla="*/ 19 h 37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3" h="37">
                  <a:moveTo>
                    <a:pt x="0" y="0"/>
                  </a:moveTo>
                  <a:cubicBezTo>
                    <a:pt x="9" y="0"/>
                    <a:pt x="9" y="0"/>
                    <a:pt x="9" y="0"/>
                  </a:cubicBezTo>
                  <a:cubicBezTo>
                    <a:pt x="18" y="0"/>
                    <a:pt x="23" y="4"/>
                    <a:pt x="23" y="11"/>
                  </a:cubicBezTo>
                  <a:cubicBezTo>
                    <a:pt x="23" y="18"/>
                    <a:pt x="18" y="22"/>
                    <a:pt x="9" y="22"/>
                  </a:cubicBezTo>
                  <a:cubicBezTo>
                    <a:pt x="4" y="22"/>
                    <a:pt x="4" y="22"/>
                    <a:pt x="4" y="22"/>
                  </a:cubicBezTo>
                  <a:cubicBezTo>
                    <a:pt x="4" y="37"/>
                    <a:pt x="4" y="37"/>
                    <a:pt x="4" y="37"/>
                  </a:cubicBezTo>
                  <a:cubicBezTo>
                    <a:pt x="0" y="37"/>
                    <a:pt x="0" y="37"/>
                    <a:pt x="0" y="37"/>
                  </a:cubicBezTo>
                  <a:lnTo>
                    <a:pt x="0" y="0"/>
                  </a:lnTo>
                  <a:close/>
                  <a:moveTo>
                    <a:pt x="9" y="19"/>
                  </a:moveTo>
                  <a:cubicBezTo>
                    <a:pt x="16" y="19"/>
                    <a:pt x="19" y="16"/>
                    <a:pt x="19" y="11"/>
                  </a:cubicBezTo>
                  <a:cubicBezTo>
                    <a:pt x="19" y="6"/>
                    <a:pt x="16" y="3"/>
                    <a:pt x="9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9"/>
                    <a:pt x="4" y="19"/>
                    <a:pt x="4" y="19"/>
                  </a:cubicBezTo>
                  <a:lnTo>
                    <a:pt x="9" y="19"/>
                  </a:ln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6" name="Freeform 201"/>
            <p:cNvSpPr>
              <a:spLocks/>
            </p:cNvSpPr>
            <p:nvPr userDrawn="1"/>
          </p:nvSpPr>
          <p:spPr bwMode="auto">
            <a:xfrm>
              <a:off x="3284538" y="2030414"/>
              <a:ext cx="90487" cy="119062"/>
            </a:xfrm>
            <a:custGeom>
              <a:avLst/>
              <a:gdLst>
                <a:gd name="T0" fmla="*/ 24 w 57"/>
                <a:gd name="T1" fmla="*/ 6 h 75"/>
                <a:gd name="T2" fmla="*/ 0 w 57"/>
                <a:gd name="T3" fmla="*/ 6 h 75"/>
                <a:gd name="T4" fmla="*/ 0 w 57"/>
                <a:gd name="T5" fmla="*/ 0 h 75"/>
                <a:gd name="T6" fmla="*/ 57 w 57"/>
                <a:gd name="T7" fmla="*/ 0 h 75"/>
                <a:gd name="T8" fmla="*/ 57 w 57"/>
                <a:gd name="T9" fmla="*/ 6 h 75"/>
                <a:gd name="T10" fmla="*/ 32 w 57"/>
                <a:gd name="T11" fmla="*/ 6 h 75"/>
                <a:gd name="T12" fmla="*/ 32 w 57"/>
                <a:gd name="T13" fmla="*/ 75 h 75"/>
                <a:gd name="T14" fmla="*/ 24 w 57"/>
                <a:gd name="T15" fmla="*/ 75 h 75"/>
                <a:gd name="T16" fmla="*/ 24 w 57"/>
                <a:gd name="T17" fmla="*/ 6 h 7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7" h="75">
                  <a:moveTo>
                    <a:pt x="24" y="6"/>
                  </a:moveTo>
                  <a:lnTo>
                    <a:pt x="0" y="6"/>
                  </a:lnTo>
                  <a:lnTo>
                    <a:pt x="0" y="0"/>
                  </a:lnTo>
                  <a:lnTo>
                    <a:pt x="57" y="0"/>
                  </a:lnTo>
                  <a:lnTo>
                    <a:pt x="57" y="6"/>
                  </a:lnTo>
                  <a:lnTo>
                    <a:pt x="32" y="6"/>
                  </a:lnTo>
                  <a:lnTo>
                    <a:pt x="32" y="75"/>
                  </a:lnTo>
                  <a:lnTo>
                    <a:pt x="24" y="75"/>
                  </a:lnTo>
                  <a:lnTo>
                    <a:pt x="24" y="6"/>
                  </a:ln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7" name="Freeform 202"/>
            <p:cNvSpPr>
              <a:spLocks/>
            </p:cNvSpPr>
            <p:nvPr userDrawn="1"/>
          </p:nvSpPr>
          <p:spPr bwMode="auto">
            <a:xfrm>
              <a:off x="3443288" y="2030414"/>
              <a:ext cx="100012" cy="119062"/>
            </a:xfrm>
            <a:custGeom>
              <a:avLst/>
              <a:gdLst>
                <a:gd name="T0" fmla="*/ 0 w 63"/>
                <a:gd name="T1" fmla="*/ 0 h 75"/>
                <a:gd name="T2" fmla="*/ 8 w 63"/>
                <a:gd name="T3" fmla="*/ 0 h 75"/>
                <a:gd name="T4" fmla="*/ 8 w 63"/>
                <a:gd name="T5" fmla="*/ 32 h 75"/>
                <a:gd name="T6" fmla="*/ 55 w 63"/>
                <a:gd name="T7" fmla="*/ 32 h 75"/>
                <a:gd name="T8" fmla="*/ 55 w 63"/>
                <a:gd name="T9" fmla="*/ 0 h 75"/>
                <a:gd name="T10" fmla="*/ 63 w 63"/>
                <a:gd name="T11" fmla="*/ 0 h 75"/>
                <a:gd name="T12" fmla="*/ 63 w 63"/>
                <a:gd name="T13" fmla="*/ 75 h 75"/>
                <a:gd name="T14" fmla="*/ 55 w 63"/>
                <a:gd name="T15" fmla="*/ 75 h 75"/>
                <a:gd name="T16" fmla="*/ 55 w 63"/>
                <a:gd name="T17" fmla="*/ 38 h 75"/>
                <a:gd name="T18" fmla="*/ 8 w 63"/>
                <a:gd name="T19" fmla="*/ 38 h 75"/>
                <a:gd name="T20" fmla="*/ 8 w 63"/>
                <a:gd name="T21" fmla="*/ 75 h 75"/>
                <a:gd name="T22" fmla="*/ 0 w 63"/>
                <a:gd name="T23" fmla="*/ 75 h 75"/>
                <a:gd name="T24" fmla="*/ 0 w 63"/>
                <a:gd name="T25" fmla="*/ 0 h 7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3" h="75">
                  <a:moveTo>
                    <a:pt x="0" y="0"/>
                  </a:moveTo>
                  <a:lnTo>
                    <a:pt x="8" y="0"/>
                  </a:lnTo>
                  <a:lnTo>
                    <a:pt x="8" y="32"/>
                  </a:lnTo>
                  <a:lnTo>
                    <a:pt x="55" y="32"/>
                  </a:lnTo>
                  <a:lnTo>
                    <a:pt x="55" y="0"/>
                  </a:lnTo>
                  <a:lnTo>
                    <a:pt x="63" y="0"/>
                  </a:lnTo>
                  <a:lnTo>
                    <a:pt x="63" y="75"/>
                  </a:lnTo>
                  <a:lnTo>
                    <a:pt x="55" y="75"/>
                  </a:lnTo>
                  <a:lnTo>
                    <a:pt x="55" y="38"/>
                  </a:lnTo>
                  <a:lnTo>
                    <a:pt x="8" y="38"/>
                  </a:lnTo>
                  <a:lnTo>
                    <a:pt x="8" y="75"/>
                  </a:lnTo>
                  <a:lnTo>
                    <a:pt x="0" y="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8" name="Freeform 203"/>
            <p:cNvSpPr>
              <a:spLocks/>
            </p:cNvSpPr>
            <p:nvPr userDrawn="1"/>
          </p:nvSpPr>
          <p:spPr bwMode="auto">
            <a:xfrm>
              <a:off x="3627438" y="2030414"/>
              <a:ext cx="68262" cy="119062"/>
            </a:xfrm>
            <a:custGeom>
              <a:avLst/>
              <a:gdLst>
                <a:gd name="T0" fmla="*/ 0 w 43"/>
                <a:gd name="T1" fmla="*/ 0 h 75"/>
                <a:gd name="T2" fmla="*/ 43 w 43"/>
                <a:gd name="T3" fmla="*/ 0 h 75"/>
                <a:gd name="T4" fmla="*/ 43 w 43"/>
                <a:gd name="T5" fmla="*/ 6 h 75"/>
                <a:gd name="T6" fmla="*/ 6 w 43"/>
                <a:gd name="T7" fmla="*/ 6 h 75"/>
                <a:gd name="T8" fmla="*/ 6 w 43"/>
                <a:gd name="T9" fmla="*/ 32 h 75"/>
                <a:gd name="T10" fmla="*/ 38 w 43"/>
                <a:gd name="T11" fmla="*/ 32 h 75"/>
                <a:gd name="T12" fmla="*/ 38 w 43"/>
                <a:gd name="T13" fmla="*/ 38 h 75"/>
                <a:gd name="T14" fmla="*/ 6 w 43"/>
                <a:gd name="T15" fmla="*/ 38 h 75"/>
                <a:gd name="T16" fmla="*/ 6 w 43"/>
                <a:gd name="T17" fmla="*/ 69 h 75"/>
                <a:gd name="T18" fmla="*/ 43 w 43"/>
                <a:gd name="T19" fmla="*/ 69 h 75"/>
                <a:gd name="T20" fmla="*/ 43 w 43"/>
                <a:gd name="T21" fmla="*/ 75 h 75"/>
                <a:gd name="T22" fmla="*/ 0 w 43"/>
                <a:gd name="T23" fmla="*/ 75 h 75"/>
                <a:gd name="T24" fmla="*/ 0 w 43"/>
                <a:gd name="T25" fmla="*/ 0 h 7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3" h="75">
                  <a:moveTo>
                    <a:pt x="0" y="0"/>
                  </a:moveTo>
                  <a:lnTo>
                    <a:pt x="43" y="0"/>
                  </a:lnTo>
                  <a:lnTo>
                    <a:pt x="43" y="6"/>
                  </a:lnTo>
                  <a:lnTo>
                    <a:pt x="6" y="6"/>
                  </a:lnTo>
                  <a:lnTo>
                    <a:pt x="6" y="32"/>
                  </a:lnTo>
                  <a:lnTo>
                    <a:pt x="38" y="32"/>
                  </a:lnTo>
                  <a:lnTo>
                    <a:pt x="38" y="38"/>
                  </a:lnTo>
                  <a:lnTo>
                    <a:pt x="6" y="38"/>
                  </a:lnTo>
                  <a:lnTo>
                    <a:pt x="6" y="69"/>
                  </a:lnTo>
                  <a:lnTo>
                    <a:pt x="43" y="69"/>
                  </a:lnTo>
                  <a:lnTo>
                    <a:pt x="43" y="75"/>
                  </a:lnTo>
                  <a:lnTo>
                    <a:pt x="0" y="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9" name="Freeform 204"/>
            <p:cNvSpPr>
              <a:spLocks noEditPoints="1"/>
            </p:cNvSpPr>
            <p:nvPr userDrawn="1"/>
          </p:nvSpPr>
          <p:spPr bwMode="auto">
            <a:xfrm>
              <a:off x="3768725" y="2030414"/>
              <a:ext cx="74613" cy="119062"/>
            </a:xfrm>
            <a:custGeom>
              <a:avLst/>
              <a:gdLst>
                <a:gd name="T0" fmla="*/ 0 w 23"/>
                <a:gd name="T1" fmla="*/ 0 h 37"/>
                <a:gd name="T2" fmla="*/ 10 w 23"/>
                <a:gd name="T3" fmla="*/ 0 h 37"/>
                <a:gd name="T4" fmla="*/ 23 w 23"/>
                <a:gd name="T5" fmla="*/ 11 h 37"/>
                <a:gd name="T6" fmla="*/ 9 w 23"/>
                <a:gd name="T7" fmla="*/ 22 h 37"/>
                <a:gd name="T8" fmla="*/ 4 w 23"/>
                <a:gd name="T9" fmla="*/ 22 h 37"/>
                <a:gd name="T10" fmla="*/ 4 w 23"/>
                <a:gd name="T11" fmla="*/ 37 h 37"/>
                <a:gd name="T12" fmla="*/ 0 w 23"/>
                <a:gd name="T13" fmla="*/ 37 h 37"/>
                <a:gd name="T14" fmla="*/ 0 w 23"/>
                <a:gd name="T15" fmla="*/ 0 h 37"/>
                <a:gd name="T16" fmla="*/ 9 w 23"/>
                <a:gd name="T17" fmla="*/ 19 h 37"/>
                <a:gd name="T18" fmla="*/ 19 w 23"/>
                <a:gd name="T19" fmla="*/ 11 h 37"/>
                <a:gd name="T20" fmla="*/ 9 w 23"/>
                <a:gd name="T21" fmla="*/ 3 h 37"/>
                <a:gd name="T22" fmla="*/ 4 w 23"/>
                <a:gd name="T23" fmla="*/ 3 h 37"/>
                <a:gd name="T24" fmla="*/ 4 w 23"/>
                <a:gd name="T25" fmla="*/ 19 h 37"/>
                <a:gd name="T26" fmla="*/ 9 w 23"/>
                <a:gd name="T27" fmla="*/ 19 h 37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3" h="37">
                  <a:moveTo>
                    <a:pt x="0" y="0"/>
                  </a:moveTo>
                  <a:cubicBezTo>
                    <a:pt x="10" y="0"/>
                    <a:pt x="10" y="0"/>
                    <a:pt x="10" y="0"/>
                  </a:cubicBezTo>
                  <a:cubicBezTo>
                    <a:pt x="18" y="0"/>
                    <a:pt x="23" y="4"/>
                    <a:pt x="23" y="11"/>
                  </a:cubicBezTo>
                  <a:cubicBezTo>
                    <a:pt x="23" y="18"/>
                    <a:pt x="18" y="22"/>
                    <a:pt x="9" y="22"/>
                  </a:cubicBezTo>
                  <a:cubicBezTo>
                    <a:pt x="4" y="22"/>
                    <a:pt x="4" y="22"/>
                    <a:pt x="4" y="22"/>
                  </a:cubicBezTo>
                  <a:cubicBezTo>
                    <a:pt x="4" y="37"/>
                    <a:pt x="4" y="37"/>
                    <a:pt x="4" y="37"/>
                  </a:cubicBezTo>
                  <a:cubicBezTo>
                    <a:pt x="0" y="37"/>
                    <a:pt x="0" y="37"/>
                    <a:pt x="0" y="37"/>
                  </a:cubicBezTo>
                  <a:lnTo>
                    <a:pt x="0" y="0"/>
                  </a:lnTo>
                  <a:close/>
                  <a:moveTo>
                    <a:pt x="9" y="19"/>
                  </a:moveTo>
                  <a:cubicBezTo>
                    <a:pt x="16" y="19"/>
                    <a:pt x="19" y="16"/>
                    <a:pt x="19" y="11"/>
                  </a:cubicBezTo>
                  <a:cubicBezTo>
                    <a:pt x="19" y="6"/>
                    <a:pt x="16" y="3"/>
                    <a:pt x="9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9"/>
                    <a:pt x="4" y="19"/>
                    <a:pt x="4" y="19"/>
                  </a:cubicBezTo>
                  <a:lnTo>
                    <a:pt x="9" y="19"/>
                  </a:ln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0" name="Freeform 205"/>
            <p:cNvSpPr>
              <a:spLocks/>
            </p:cNvSpPr>
            <p:nvPr userDrawn="1"/>
          </p:nvSpPr>
          <p:spPr bwMode="auto">
            <a:xfrm>
              <a:off x="3908425" y="2027239"/>
              <a:ext cx="100013" cy="125412"/>
            </a:xfrm>
            <a:custGeom>
              <a:avLst/>
              <a:gdLst>
                <a:gd name="T0" fmla="*/ 0 w 31"/>
                <a:gd name="T1" fmla="*/ 20 h 39"/>
                <a:gd name="T2" fmla="*/ 19 w 31"/>
                <a:gd name="T3" fmla="*/ 0 h 39"/>
                <a:gd name="T4" fmla="*/ 30 w 31"/>
                <a:gd name="T5" fmla="*/ 3 h 39"/>
                <a:gd name="T6" fmla="*/ 28 w 31"/>
                <a:gd name="T7" fmla="*/ 6 h 39"/>
                <a:gd name="T8" fmla="*/ 19 w 31"/>
                <a:gd name="T9" fmla="*/ 4 h 39"/>
                <a:gd name="T10" fmla="*/ 4 w 31"/>
                <a:gd name="T11" fmla="*/ 19 h 39"/>
                <a:gd name="T12" fmla="*/ 19 w 31"/>
                <a:gd name="T13" fmla="*/ 36 h 39"/>
                <a:gd name="T14" fmla="*/ 29 w 31"/>
                <a:gd name="T15" fmla="*/ 32 h 39"/>
                <a:gd name="T16" fmla="*/ 31 w 31"/>
                <a:gd name="T17" fmla="*/ 35 h 39"/>
                <a:gd name="T18" fmla="*/ 19 w 31"/>
                <a:gd name="T19" fmla="*/ 39 h 39"/>
                <a:gd name="T20" fmla="*/ 0 w 31"/>
                <a:gd name="T21" fmla="*/ 20 h 3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1" h="39">
                  <a:moveTo>
                    <a:pt x="0" y="20"/>
                  </a:moveTo>
                  <a:cubicBezTo>
                    <a:pt x="0" y="9"/>
                    <a:pt x="7" y="0"/>
                    <a:pt x="19" y="0"/>
                  </a:cubicBezTo>
                  <a:cubicBezTo>
                    <a:pt x="24" y="0"/>
                    <a:pt x="27" y="1"/>
                    <a:pt x="30" y="3"/>
                  </a:cubicBezTo>
                  <a:cubicBezTo>
                    <a:pt x="28" y="6"/>
                    <a:pt x="28" y="6"/>
                    <a:pt x="28" y="6"/>
                  </a:cubicBezTo>
                  <a:cubicBezTo>
                    <a:pt x="26" y="5"/>
                    <a:pt x="23" y="4"/>
                    <a:pt x="19" y="4"/>
                  </a:cubicBezTo>
                  <a:cubicBezTo>
                    <a:pt x="9" y="4"/>
                    <a:pt x="4" y="11"/>
                    <a:pt x="4" y="19"/>
                  </a:cubicBezTo>
                  <a:cubicBezTo>
                    <a:pt x="4" y="28"/>
                    <a:pt x="9" y="36"/>
                    <a:pt x="19" y="36"/>
                  </a:cubicBezTo>
                  <a:cubicBezTo>
                    <a:pt x="24" y="36"/>
                    <a:pt x="27" y="34"/>
                    <a:pt x="29" y="32"/>
                  </a:cubicBezTo>
                  <a:cubicBezTo>
                    <a:pt x="31" y="35"/>
                    <a:pt x="31" y="35"/>
                    <a:pt x="31" y="35"/>
                  </a:cubicBezTo>
                  <a:cubicBezTo>
                    <a:pt x="29" y="37"/>
                    <a:pt x="24" y="39"/>
                    <a:pt x="19" y="39"/>
                  </a:cubicBezTo>
                  <a:cubicBezTo>
                    <a:pt x="7" y="39"/>
                    <a:pt x="0" y="30"/>
                    <a:pt x="0" y="20"/>
                  </a:cubicBez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" name="Freeform 206"/>
            <p:cNvSpPr>
              <a:spLocks/>
            </p:cNvSpPr>
            <p:nvPr userDrawn="1"/>
          </p:nvSpPr>
          <p:spPr bwMode="auto">
            <a:xfrm>
              <a:off x="4070350" y="2030414"/>
              <a:ext cx="87313" cy="119062"/>
            </a:xfrm>
            <a:custGeom>
              <a:avLst/>
              <a:gdLst>
                <a:gd name="T0" fmla="*/ 22 w 55"/>
                <a:gd name="T1" fmla="*/ 6 h 75"/>
                <a:gd name="T2" fmla="*/ 0 w 55"/>
                <a:gd name="T3" fmla="*/ 6 h 75"/>
                <a:gd name="T4" fmla="*/ 0 w 55"/>
                <a:gd name="T5" fmla="*/ 0 h 75"/>
                <a:gd name="T6" fmla="*/ 55 w 55"/>
                <a:gd name="T7" fmla="*/ 0 h 75"/>
                <a:gd name="T8" fmla="*/ 55 w 55"/>
                <a:gd name="T9" fmla="*/ 6 h 75"/>
                <a:gd name="T10" fmla="*/ 31 w 55"/>
                <a:gd name="T11" fmla="*/ 6 h 75"/>
                <a:gd name="T12" fmla="*/ 31 w 55"/>
                <a:gd name="T13" fmla="*/ 75 h 75"/>
                <a:gd name="T14" fmla="*/ 22 w 55"/>
                <a:gd name="T15" fmla="*/ 75 h 75"/>
                <a:gd name="T16" fmla="*/ 22 w 55"/>
                <a:gd name="T17" fmla="*/ 6 h 7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5" h="75">
                  <a:moveTo>
                    <a:pt x="22" y="6"/>
                  </a:moveTo>
                  <a:lnTo>
                    <a:pt x="0" y="6"/>
                  </a:lnTo>
                  <a:lnTo>
                    <a:pt x="0" y="0"/>
                  </a:lnTo>
                  <a:lnTo>
                    <a:pt x="55" y="0"/>
                  </a:lnTo>
                  <a:lnTo>
                    <a:pt x="55" y="6"/>
                  </a:lnTo>
                  <a:lnTo>
                    <a:pt x="31" y="6"/>
                  </a:lnTo>
                  <a:lnTo>
                    <a:pt x="31" y="75"/>
                  </a:lnTo>
                  <a:lnTo>
                    <a:pt x="22" y="75"/>
                  </a:lnTo>
                  <a:lnTo>
                    <a:pt x="22" y="6"/>
                  </a:ln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" name="Freeform 207"/>
            <p:cNvSpPr>
              <a:spLocks noEditPoints="1"/>
            </p:cNvSpPr>
            <p:nvPr userDrawn="1"/>
          </p:nvSpPr>
          <p:spPr bwMode="auto">
            <a:xfrm>
              <a:off x="4225925" y="2030414"/>
              <a:ext cx="77788" cy="119062"/>
            </a:xfrm>
            <a:custGeom>
              <a:avLst/>
              <a:gdLst>
                <a:gd name="T0" fmla="*/ 0 w 24"/>
                <a:gd name="T1" fmla="*/ 0 h 37"/>
                <a:gd name="T2" fmla="*/ 10 w 24"/>
                <a:gd name="T3" fmla="*/ 0 h 37"/>
                <a:gd name="T4" fmla="*/ 22 w 24"/>
                <a:gd name="T5" fmla="*/ 9 h 37"/>
                <a:gd name="T6" fmla="*/ 16 w 24"/>
                <a:gd name="T7" fmla="*/ 18 h 37"/>
                <a:gd name="T8" fmla="*/ 16 w 24"/>
                <a:gd name="T9" fmla="*/ 18 h 37"/>
                <a:gd name="T10" fmla="*/ 24 w 24"/>
                <a:gd name="T11" fmla="*/ 27 h 37"/>
                <a:gd name="T12" fmla="*/ 10 w 24"/>
                <a:gd name="T13" fmla="*/ 37 h 37"/>
                <a:gd name="T14" fmla="*/ 0 w 24"/>
                <a:gd name="T15" fmla="*/ 37 h 37"/>
                <a:gd name="T16" fmla="*/ 0 w 24"/>
                <a:gd name="T17" fmla="*/ 0 h 37"/>
                <a:gd name="T18" fmla="*/ 10 w 24"/>
                <a:gd name="T19" fmla="*/ 16 h 37"/>
                <a:gd name="T20" fmla="*/ 19 w 24"/>
                <a:gd name="T21" fmla="*/ 10 h 37"/>
                <a:gd name="T22" fmla="*/ 10 w 24"/>
                <a:gd name="T23" fmla="*/ 3 h 37"/>
                <a:gd name="T24" fmla="*/ 4 w 24"/>
                <a:gd name="T25" fmla="*/ 3 h 37"/>
                <a:gd name="T26" fmla="*/ 4 w 24"/>
                <a:gd name="T27" fmla="*/ 16 h 37"/>
                <a:gd name="T28" fmla="*/ 10 w 24"/>
                <a:gd name="T29" fmla="*/ 16 h 37"/>
                <a:gd name="T30" fmla="*/ 10 w 24"/>
                <a:gd name="T31" fmla="*/ 34 h 37"/>
                <a:gd name="T32" fmla="*/ 20 w 24"/>
                <a:gd name="T33" fmla="*/ 27 h 37"/>
                <a:gd name="T34" fmla="*/ 10 w 24"/>
                <a:gd name="T35" fmla="*/ 19 h 37"/>
                <a:gd name="T36" fmla="*/ 4 w 24"/>
                <a:gd name="T37" fmla="*/ 19 h 37"/>
                <a:gd name="T38" fmla="*/ 4 w 24"/>
                <a:gd name="T39" fmla="*/ 34 h 37"/>
                <a:gd name="T40" fmla="*/ 10 w 24"/>
                <a:gd name="T41" fmla="*/ 34 h 3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24" h="37">
                  <a:moveTo>
                    <a:pt x="0" y="0"/>
                  </a:moveTo>
                  <a:cubicBezTo>
                    <a:pt x="10" y="0"/>
                    <a:pt x="10" y="0"/>
                    <a:pt x="10" y="0"/>
                  </a:cubicBezTo>
                  <a:cubicBezTo>
                    <a:pt x="18" y="0"/>
                    <a:pt x="22" y="3"/>
                    <a:pt x="22" y="9"/>
                  </a:cubicBezTo>
                  <a:cubicBezTo>
                    <a:pt x="22" y="14"/>
                    <a:pt x="20" y="17"/>
                    <a:pt x="16" y="18"/>
                  </a:cubicBezTo>
                  <a:cubicBezTo>
                    <a:pt x="16" y="18"/>
                    <a:pt x="16" y="18"/>
                    <a:pt x="16" y="18"/>
                  </a:cubicBezTo>
                  <a:cubicBezTo>
                    <a:pt x="21" y="18"/>
                    <a:pt x="24" y="22"/>
                    <a:pt x="24" y="27"/>
                  </a:cubicBezTo>
                  <a:cubicBezTo>
                    <a:pt x="24" y="34"/>
                    <a:pt x="19" y="37"/>
                    <a:pt x="10" y="37"/>
                  </a:cubicBezTo>
                  <a:cubicBezTo>
                    <a:pt x="0" y="37"/>
                    <a:pt x="0" y="37"/>
                    <a:pt x="0" y="37"/>
                  </a:cubicBezTo>
                  <a:lnTo>
                    <a:pt x="0" y="0"/>
                  </a:lnTo>
                  <a:close/>
                  <a:moveTo>
                    <a:pt x="10" y="16"/>
                  </a:moveTo>
                  <a:cubicBezTo>
                    <a:pt x="16" y="16"/>
                    <a:pt x="19" y="14"/>
                    <a:pt x="19" y="10"/>
                  </a:cubicBezTo>
                  <a:cubicBezTo>
                    <a:pt x="19" y="5"/>
                    <a:pt x="16" y="3"/>
                    <a:pt x="10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6"/>
                    <a:pt x="4" y="16"/>
                    <a:pt x="4" y="16"/>
                  </a:cubicBezTo>
                  <a:lnTo>
                    <a:pt x="10" y="16"/>
                  </a:lnTo>
                  <a:close/>
                  <a:moveTo>
                    <a:pt x="10" y="34"/>
                  </a:moveTo>
                  <a:cubicBezTo>
                    <a:pt x="17" y="34"/>
                    <a:pt x="20" y="32"/>
                    <a:pt x="20" y="27"/>
                  </a:cubicBezTo>
                  <a:cubicBezTo>
                    <a:pt x="20" y="22"/>
                    <a:pt x="17" y="19"/>
                    <a:pt x="10" y="19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4" y="34"/>
                    <a:pt x="4" y="34"/>
                    <a:pt x="4" y="34"/>
                  </a:cubicBezTo>
                  <a:lnTo>
                    <a:pt x="10" y="34"/>
                  </a:ln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3" name="Freeform 208"/>
            <p:cNvSpPr>
              <a:spLocks noEditPoints="1"/>
            </p:cNvSpPr>
            <p:nvPr userDrawn="1"/>
          </p:nvSpPr>
          <p:spPr bwMode="auto">
            <a:xfrm>
              <a:off x="4371975" y="2027239"/>
              <a:ext cx="122238" cy="125412"/>
            </a:xfrm>
            <a:custGeom>
              <a:avLst/>
              <a:gdLst>
                <a:gd name="T0" fmla="*/ 0 w 38"/>
                <a:gd name="T1" fmla="*/ 20 h 39"/>
                <a:gd name="T2" fmla="*/ 19 w 38"/>
                <a:gd name="T3" fmla="*/ 0 h 39"/>
                <a:gd name="T4" fmla="*/ 38 w 38"/>
                <a:gd name="T5" fmla="*/ 20 h 39"/>
                <a:gd name="T6" fmla="*/ 19 w 38"/>
                <a:gd name="T7" fmla="*/ 39 h 39"/>
                <a:gd name="T8" fmla="*/ 0 w 38"/>
                <a:gd name="T9" fmla="*/ 20 h 39"/>
                <a:gd name="T10" fmla="*/ 34 w 38"/>
                <a:gd name="T11" fmla="*/ 20 h 39"/>
                <a:gd name="T12" fmla="*/ 19 w 38"/>
                <a:gd name="T13" fmla="*/ 4 h 39"/>
                <a:gd name="T14" fmla="*/ 4 w 38"/>
                <a:gd name="T15" fmla="*/ 20 h 39"/>
                <a:gd name="T16" fmla="*/ 19 w 38"/>
                <a:gd name="T17" fmla="*/ 36 h 39"/>
                <a:gd name="T18" fmla="*/ 34 w 38"/>
                <a:gd name="T19" fmla="*/ 20 h 3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8" h="39">
                  <a:moveTo>
                    <a:pt x="0" y="20"/>
                  </a:moveTo>
                  <a:cubicBezTo>
                    <a:pt x="0" y="9"/>
                    <a:pt x="7" y="0"/>
                    <a:pt x="19" y="0"/>
                  </a:cubicBezTo>
                  <a:cubicBezTo>
                    <a:pt x="31" y="0"/>
                    <a:pt x="38" y="9"/>
                    <a:pt x="38" y="20"/>
                  </a:cubicBezTo>
                  <a:cubicBezTo>
                    <a:pt x="38" y="30"/>
                    <a:pt x="31" y="39"/>
                    <a:pt x="19" y="39"/>
                  </a:cubicBezTo>
                  <a:cubicBezTo>
                    <a:pt x="7" y="39"/>
                    <a:pt x="0" y="30"/>
                    <a:pt x="0" y="20"/>
                  </a:cubicBezTo>
                  <a:close/>
                  <a:moveTo>
                    <a:pt x="34" y="20"/>
                  </a:moveTo>
                  <a:cubicBezTo>
                    <a:pt x="34" y="11"/>
                    <a:pt x="29" y="4"/>
                    <a:pt x="19" y="4"/>
                  </a:cubicBezTo>
                  <a:cubicBezTo>
                    <a:pt x="9" y="4"/>
                    <a:pt x="4" y="11"/>
                    <a:pt x="4" y="20"/>
                  </a:cubicBezTo>
                  <a:cubicBezTo>
                    <a:pt x="4" y="28"/>
                    <a:pt x="9" y="36"/>
                    <a:pt x="19" y="36"/>
                  </a:cubicBezTo>
                  <a:cubicBezTo>
                    <a:pt x="29" y="36"/>
                    <a:pt x="34" y="28"/>
                    <a:pt x="34" y="20"/>
                  </a:cubicBez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4" name="Freeform 209"/>
            <p:cNvSpPr>
              <a:spLocks/>
            </p:cNvSpPr>
            <p:nvPr userDrawn="1"/>
          </p:nvSpPr>
          <p:spPr bwMode="auto">
            <a:xfrm>
              <a:off x="358775" y="1900239"/>
              <a:ext cx="4116388" cy="1587"/>
            </a:xfrm>
            <a:custGeom>
              <a:avLst/>
              <a:gdLst>
                <a:gd name="T0" fmla="*/ 0 w 2593"/>
                <a:gd name="T1" fmla="*/ 0 h 1587"/>
                <a:gd name="T2" fmla="*/ 2593 w 2593"/>
                <a:gd name="T3" fmla="*/ 0 h 1587"/>
                <a:gd name="T4" fmla="*/ 0 w 2593"/>
                <a:gd name="T5" fmla="*/ 0 h 158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593" h="1587">
                  <a:moveTo>
                    <a:pt x="0" y="0"/>
                  </a:moveTo>
                  <a:lnTo>
                    <a:pt x="259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522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5" name="Line 211"/>
            <p:cNvSpPr>
              <a:spLocks noChangeShapeType="1"/>
            </p:cNvSpPr>
            <p:nvPr userDrawn="1"/>
          </p:nvSpPr>
          <p:spPr bwMode="auto">
            <a:xfrm>
              <a:off x="358775" y="1900239"/>
              <a:ext cx="4116388" cy="1587"/>
            </a:xfrm>
            <a:prstGeom prst="line">
              <a:avLst/>
            </a:prstGeom>
            <a:noFill/>
            <a:ln w="4">
              <a:solidFill>
                <a:srgbClr val="006428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6" name="Freeform 212"/>
            <p:cNvSpPr>
              <a:spLocks/>
            </p:cNvSpPr>
            <p:nvPr userDrawn="1"/>
          </p:nvSpPr>
          <p:spPr bwMode="auto">
            <a:xfrm>
              <a:off x="352425" y="366713"/>
              <a:ext cx="298450" cy="361950"/>
            </a:xfrm>
            <a:custGeom>
              <a:avLst/>
              <a:gdLst>
                <a:gd name="T0" fmla="*/ 58 w 92"/>
                <a:gd name="T1" fmla="*/ 112 h 112"/>
                <a:gd name="T2" fmla="*/ 0 w 92"/>
                <a:gd name="T3" fmla="*/ 56 h 112"/>
                <a:gd name="T4" fmla="*/ 16 w 92"/>
                <a:gd name="T5" fmla="*/ 14 h 112"/>
                <a:gd name="T6" fmla="*/ 60 w 92"/>
                <a:gd name="T7" fmla="*/ 0 h 112"/>
                <a:gd name="T8" fmla="*/ 91 w 92"/>
                <a:gd name="T9" fmla="*/ 6 h 112"/>
                <a:gd name="T10" fmla="*/ 89 w 92"/>
                <a:gd name="T11" fmla="*/ 18 h 112"/>
                <a:gd name="T12" fmla="*/ 65 w 92"/>
                <a:gd name="T13" fmla="*/ 15 h 112"/>
                <a:gd name="T14" fmla="*/ 32 w 92"/>
                <a:gd name="T15" fmla="*/ 56 h 112"/>
                <a:gd name="T16" fmla="*/ 64 w 92"/>
                <a:gd name="T17" fmla="*/ 96 h 112"/>
                <a:gd name="T18" fmla="*/ 89 w 92"/>
                <a:gd name="T19" fmla="*/ 93 h 112"/>
                <a:gd name="T20" fmla="*/ 92 w 92"/>
                <a:gd name="T21" fmla="*/ 105 h 112"/>
                <a:gd name="T22" fmla="*/ 58 w 92"/>
                <a:gd name="T23" fmla="*/ 112 h 11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92" h="112">
                  <a:moveTo>
                    <a:pt x="58" y="112"/>
                  </a:moveTo>
                  <a:cubicBezTo>
                    <a:pt x="20" y="112"/>
                    <a:pt x="0" y="94"/>
                    <a:pt x="0" y="56"/>
                  </a:cubicBezTo>
                  <a:cubicBezTo>
                    <a:pt x="0" y="38"/>
                    <a:pt x="6" y="24"/>
                    <a:pt x="16" y="14"/>
                  </a:cubicBezTo>
                  <a:cubicBezTo>
                    <a:pt x="26" y="5"/>
                    <a:pt x="41" y="0"/>
                    <a:pt x="60" y="0"/>
                  </a:cubicBezTo>
                  <a:cubicBezTo>
                    <a:pt x="73" y="0"/>
                    <a:pt x="91" y="6"/>
                    <a:pt x="91" y="6"/>
                  </a:cubicBezTo>
                  <a:cubicBezTo>
                    <a:pt x="89" y="18"/>
                    <a:pt x="89" y="18"/>
                    <a:pt x="89" y="18"/>
                  </a:cubicBezTo>
                  <a:cubicBezTo>
                    <a:pt x="89" y="18"/>
                    <a:pt x="73" y="15"/>
                    <a:pt x="65" y="15"/>
                  </a:cubicBezTo>
                  <a:cubicBezTo>
                    <a:pt x="43" y="15"/>
                    <a:pt x="32" y="29"/>
                    <a:pt x="32" y="56"/>
                  </a:cubicBezTo>
                  <a:cubicBezTo>
                    <a:pt x="32" y="83"/>
                    <a:pt x="44" y="96"/>
                    <a:pt x="64" y="96"/>
                  </a:cubicBezTo>
                  <a:cubicBezTo>
                    <a:pt x="77" y="96"/>
                    <a:pt x="89" y="93"/>
                    <a:pt x="89" y="93"/>
                  </a:cubicBezTo>
                  <a:cubicBezTo>
                    <a:pt x="92" y="105"/>
                    <a:pt x="92" y="105"/>
                    <a:pt x="92" y="105"/>
                  </a:cubicBezTo>
                  <a:cubicBezTo>
                    <a:pt x="92" y="105"/>
                    <a:pt x="75" y="112"/>
                    <a:pt x="58" y="112"/>
                  </a:cubicBez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7" name="Freeform 213"/>
            <p:cNvSpPr>
              <a:spLocks noEditPoints="1"/>
            </p:cNvSpPr>
            <p:nvPr userDrawn="1"/>
          </p:nvSpPr>
          <p:spPr bwMode="auto">
            <a:xfrm>
              <a:off x="682625" y="366713"/>
              <a:ext cx="368300" cy="361950"/>
            </a:xfrm>
            <a:custGeom>
              <a:avLst/>
              <a:gdLst>
                <a:gd name="T0" fmla="*/ 57 w 114"/>
                <a:gd name="T1" fmla="*/ 112 h 112"/>
                <a:gd name="T2" fmla="*/ 14 w 114"/>
                <a:gd name="T3" fmla="*/ 97 h 112"/>
                <a:gd name="T4" fmla="*/ 0 w 114"/>
                <a:gd name="T5" fmla="*/ 56 h 112"/>
                <a:gd name="T6" fmla="*/ 14 w 114"/>
                <a:gd name="T7" fmla="*/ 15 h 112"/>
                <a:gd name="T8" fmla="*/ 57 w 114"/>
                <a:gd name="T9" fmla="*/ 0 h 112"/>
                <a:gd name="T10" fmla="*/ 100 w 114"/>
                <a:gd name="T11" fmla="*/ 15 h 112"/>
                <a:gd name="T12" fmla="*/ 114 w 114"/>
                <a:gd name="T13" fmla="*/ 56 h 112"/>
                <a:gd name="T14" fmla="*/ 100 w 114"/>
                <a:gd name="T15" fmla="*/ 97 h 112"/>
                <a:gd name="T16" fmla="*/ 57 w 114"/>
                <a:gd name="T17" fmla="*/ 112 h 112"/>
                <a:gd name="T18" fmla="*/ 57 w 114"/>
                <a:gd name="T19" fmla="*/ 14 h 112"/>
                <a:gd name="T20" fmla="*/ 30 w 114"/>
                <a:gd name="T21" fmla="*/ 56 h 112"/>
                <a:gd name="T22" fmla="*/ 57 w 114"/>
                <a:gd name="T23" fmla="*/ 98 h 112"/>
                <a:gd name="T24" fmla="*/ 85 w 114"/>
                <a:gd name="T25" fmla="*/ 56 h 112"/>
                <a:gd name="T26" fmla="*/ 57 w 114"/>
                <a:gd name="T27" fmla="*/ 14 h 11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14" h="112">
                  <a:moveTo>
                    <a:pt x="57" y="112"/>
                  </a:moveTo>
                  <a:cubicBezTo>
                    <a:pt x="39" y="112"/>
                    <a:pt x="24" y="107"/>
                    <a:pt x="14" y="97"/>
                  </a:cubicBezTo>
                  <a:cubicBezTo>
                    <a:pt x="4" y="87"/>
                    <a:pt x="0" y="74"/>
                    <a:pt x="0" y="56"/>
                  </a:cubicBezTo>
                  <a:cubicBezTo>
                    <a:pt x="0" y="38"/>
                    <a:pt x="4" y="24"/>
                    <a:pt x="14" y="15"/>
                  </a:cubicBezTo>
                  <a:cubicBezTo>
                    <a:pt x="24" y="5"/>
                    <a:pt x="38" y="0"/>
                    <a:pt x="57" y="0"/>
                  </a:cubicBezTo>
                  <a:cubicBezTo>
                    <a:pt x="76" y="0"/>
                    <a:pt x="90" y="5"/>
                    <a:pt x="100" y="15"/>
                  </a:cubicBezTo>
                  <a:cubicBezTo>
                    <a:pt x="110" y="24"/>
                    <a:pt x="114" y="38"/>
                    <a:pt x="114" y="56"/>
                  </a:cubicBezTo>
                  <a:cubicBezTo>
                    <a:pt x="114" y="74"/>
                    <a:pt x="110" y="88"/>
                    <a:pt x="100" y="97"/>
                  </a:cubicBezTo>
                  <a:cubicBezTo>
                    <a:pt x="91" y="107"/>
                    <a:pt x="76" y="112"/>
                    <a:pt x="57" y="112"/>
                  </a:cubicBezTo>
                  <a:close/>
                  <a:moveTo>
                    <a:pt x="57" y="14"/>
                  </a:moveTo>
                  <a:cubicBezTo>
                    <a:pt x="39" y="14"/>
                    <a:pt x="30" y="28"/>
                    <a:pt x="30" y="56"/>
                  </a:cubicBezTo>
                  <a:cubicBezTo>
                    <a:pt x="30" y="84"/>
                    <a:pt x="39" y="98"/>
                    <a:pt x="57" y="98"/>
                  </a:cubicBezTo>
                  <a:cubicBezTo>
                    <a:pt x="75" y="98"/>
                    <a:pt x="85" y="84"/>
                    <a:pt x="85" y="56"/>
                  </a:cubicBezTo>
                  <a:cubicBezTo>
                    <a:pt x="85" y="28"/>
                    <a:pt x="75" y="14"/>
                    <a:pt x="57" y="14"/>
                  </a:cubicBez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8" name="Freeform 214"/>
            <p:cNvSpPr>
              <a:spLocks noEditPoints="1"/>
            </p:cNvSpPr>
            <p:nvPr userDrawn="1"/>
          </p:nvSpPr>
          <p:spPr bwMode="auto">
            <a:xfrm>
              <a:off x="1116013" y="376238"/>
              <a:ext cx="323850" cy="346075"/>
            </a:xfrm>
            <a:custGeom>
              <a:avLst/>
              <a:gdLst>
                <a:gd name="T0" fmla="*/ 61 w 100"/>
                <a:gd name="T1" fmla="*/ 107 h 107"/>
                <a:gd name="T2" fmla="*/ 0 w 100"/>
                <a:gd name="T3" fmla="*/ 107 h 107"/>
                <a:gd name="T4" fmla="*/ 0 w 100"/>
                <a:gd name="T5" fmla="*/ 0 h 107"/>
                <a:gd name="T6" fmla="*/ 63 w 100"/>
                <a:gd name="T7" fmla="*/ 0 h 107"/>
                <a:gd name="T8" fmla="*/ 95 w 100"/>
                <a:gd name="T9" fmla="*/ 24 h 107"/>
                <a:gd name="T10" fmla="*/ 89 w 100"/>
                <a:gd name="T11" fmla="*/ 38 h 107"/>
                <a:gd name="T12" fmla="*/ 75 w 100"/>
                <a:gd name="T13" fmla="*/ 47 h 107"/>
                <a:gd name="T14" fmla="*/ 75 w 100"/>
                <a:gd name="T15" fmla="*/ 48 h 107"/>
                <a:gd name="T16" fmla="*/ 100 w 100"/>
                <a:gd name="T17" fmla="*/ 74 h 107"/>
                <a:gd name="T18" fmla="*/ 89 w 100"/>
                <a:gd name="T19" fmla="*/ 99 h 107"/>
                <a:gd name="T20" fmla="*/ 61 w 100"/>
                <a:gd name="T21" fmla="*/ 107 h 107"/>
                <a:gd name="T22" fmla="*/ 29 w 100"/>
                <a:gd name="T23" fmla="*/ 57 h 107"/>
                <a:gd name="T24" fmla="*/ 29 w 100"/>
                <a:gd name="T25" fmla="*/ 92 h 107"/>
                <a:gd name="T26" fmla="*/ 52 w 100"/>
                <a:gd name="T27" fmla="*/ 92 h 107"/>
                <a:gd name="T28" fmla="*/ 70 w 100"/>
                <a:gd name="T29" fmla="*/ 74 h 107"/>
                <a:gd name="T30" fmla="*/ 51 w 100"/>
                <a:gd name="T31" fmla="*/ 57 h 107"/>
                <a:gd name="T32" fmla="*/ 29 w 100"/>
                <a:gd name="T33" fmla="*/ 57 h 107"/>
                <a:gd name="T34" fmla="*/ 29 w 100"/>
                <a:gd name="T35" fmla="*/ 43 h 107"/>
                <a:gd name="T36" fmla="*/ 46 w 100"/>
                <a:gd name="T37" fmla="*/ 43 h 107"/>
                <a:gd name="T38" fmla="*/ 65 w 100"/>
                <a:gd name="T39" fmla="*/ 28 h 107"/>
                <a:gd name="T40" fmla="*/ 46 w 100"/>
                <a:gd name="T41" fmla="*/ 14 h 107"/>
                <a:gd name="T42" fmla="*/ 29 w 100"/>
                <a:gd name="T43" fmla="*/ 14 h 107"/>
                <a:gd name="T44" fmla="*/ 29 w 100"/>
                <a:gd name="T45" fmla="*/ 43 h 107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100" h="107">
                  <a:moveTo>
                    <a:pt x="61" y="107"/>
                  </a:moveTo>
                  <a:cubicBezTo>
                    <a:pt x="0" y="107"/>
                    <a:pt x="0" y="107"/>
                    <a:pt x="0" y="10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3" y="0"/>
                    <a:pt x="63" y="0"/>
                    <a:pt x="63" y="0"/>
                  </a:cubicBezTo>
                  <a:cubicBezTo>
                    <a:pt x="84" y="0"/>
                    <a:pt x="95" y="7"/>
                    <a:pt x="95" y="24"/>
                  </a:cubicBezTo>
                  <a:cubicBezTo>
                    <a:pt x="95" y="30"/>
                    <a:pt x="93" y="34"/>
                    <a:pt x="89" y="38"/>
                  </a:cubicBezTo>
                  <a:cubicBezTo>
                    <a:pt x="86" y="42"/>
                    <a:pt x="81" y="46"/>
                    <a:pt x="75" y="47"/>
                  </a:cubicBezTo>
                  <a:cubicBezTo>
                    <a:pt x="75" y="48"/>
                    <a:pt x="75" y="48"/>
                    <a:pt x="75" y="48"/>
                  </a:cubicBezTo>
                  <a:cubicBezTo>
                    <a:pt x="92" y="50"/>
                    <a:pt x="100" y="60"/>
                    <a:pt x="100" y="74"/>
                  </a:cubicBezTo>
                  <a:cubicBezTo>
                    <a:pt x="100" y="85"/>
                    <a:pt x="97" y="94"/>
                    <a:pt x="89" y="99"/>
                  </a:cubicBezTo>
                  <a:cubicBezTo>
                    <a:pt x="82" y="104"/>
                    <a:pt x="73" y="107"/>
                    <a:pt x="61" y="107"/>
                  </a:cubicBezTo>
                  <a:close/>
                  <a:moveTo>
                    <a:pt x="29" y="57"/>
                  </a:moveTo>
                  <a:cubicBezTo>
                    <a:pt x="29" y="92"/>
                    <a:pt x="29" y="92"/>
                    <a:pt x="29" y="92"/>
                  </a:cubicBezTo>
                  <a:cubicBezTo>
                    <a:pt x="52" y="92"/>
                    <a:pt x="52" y="92"/>
                    <a:pt x="52" y="92"/>
                  </a:cubicBezTo>
                  <a:cubicBezTo>
                    <a:pt x="64" y="92"/>
                    <a:pt x="70" y="86"/>
                    <a:pt x="70" y="74"/>
                  </a:cubicBezTo>
                  <a:cubicBezTo>
                    <a:pt x="70" y="66"/>
                    <a:pt x="67" y="57"/>
                    <a:pt x="51" y="57"/>
                  </a:cubicBezTo>
                  <a:cubicBezTo>
                    <a:pt x="29" y="57"/>
                    <a:pt x="29" y="57"/>
                    <a:pt x="29" y="57"/>
                  </a:cubicBezTo>
                  <a:close/>
                  <a:moveTo>
                    <a:pt x="29" y="43"/>
                  </a:moveTo>
                  <a:cubicBezTo>
                    <a:pt x="46" y="43"/>
                    <a:pt x="46" y="43"/>
                    <a:pt x="46" y="43"/>
                  </a:cubicBezTo>
                  <a:cubicBezTo>
                    <a:pt x="62" y="43"/>
                    <a:pt x="65" y="35"/>
                    <a:pt x="65" y="28"/>
                  </a:cubicBezTo>
                  <a:cubicBezTo>
                    <a:pt x="65" y="20"/>
                    <a:pt x="62" y="14"/>
                    <a:pt x="46" y="14"/>
                  </a:cubicBezTo>
                  <a:cubicBezTo>
                    <a:pt x="29" y="14"/>
                    <a:pt x="29" y="14"/>
                    <a:pt x="29" y="14"/>
                  </a:cubicBezTo>
                  <a:lnTo>
                    <a:pt x="29" y="43"/>
                  </a:ln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9" name="Freeform 215"/>
            <p:cNvSpPr>
              <a:spLocks noEditPoints="1"/>
            </p:cNvSpPr>
            <p:nvPr userDrawn="1"/>
          </p:nvSpPr>
          <p:spPr bwMode="auto">
            <a:xfrm>
              <a:off x="1492250" y="366713"/>
              <a:ext cx="346075" cy="361950"/>
            </a:xfrm>
            <a:custGeom>
              <a:avLst/>
              <a:gdLst>
                <a:gd name="T0" fmla="*/ 56 w 107"/>
                <a:gd name="T1" fmla="*/ 112 h 112"/>
                <a:gd name="T2" fmla="*/ 14 w 107"/>
                <a:gd name="T3" fmla="*/ 97 h 112"/>
                <a:gd name="T4" fmla="*/ 0 w 107"/>
                <a:gd name="T5" fmla="*/ 57 h 112"/>
                <a:gd name="T6" fmla="*/ 14 w 107"/>
                <a:gd name="T7" fmla="*/ 16 h 112"/>
                <a:gd name="T8" fmla="*/ 55 w 107"/>
                <a:gd name="T9" fmla="*/ 0 h 112"/>
                <a:gd name="T10" fmla="*/ 94 w 107"/>
                <a:gd name="T11" fmla="*/ 14 h 112"/>
                <a:gd name="T12" fmla="*/ 107 w 107"/>
                <a:gd name="T13" fmla="*/ 52 h 112"/>
                <a:gd name="T14" fmla="*/ 107 w 107"/>
                <a:gd name="T15" fmla="*/ 62 h 112"/>
                <a:gd name="T16" fmla="*/ 29 w 107"/>
                <a:gd name="T17" fmla="*/ 62 h 112"/>
                <a:gd name="T18" fmla="*/ 61 w 107"/>
                <a:gd name="T19" fmla="*/ 96 h 112"/>
                <a:gd name="T20" fmla="*/ 93 w 107"/>
                <a:gd name="T21" fmla="*/ 87 h 112"/>
                <a:gd name="T22" fmla="*/ 99 w 107"/>
                <a:gd name="T23" fmla="*/ 100 h 112"/>
                <a:gd name="T24" fmla="*/ 56 w 107"/>
                <a:gd name="T25" fmla="*/ 112 h 112"/>
                <a:gd name="T26" fmla="*/ 80 w 107"/>
                <a:gd name="T27" fmla="*/ 46 h 112"/>
                <a:gd name="T28" fmla="*/ 55 w 107"/>
                <a:gd name="T29" fmla="*/ 13 h 112"/>
                <a:gd name="T30" fmla="*/ 55 w 107"/>
                <a:gd name="T31" fmla="*/ 13 h 112"/>
                <a:gd name="T32" fmla="*/ 29 w 107"/>
                <a:gd name="T33" fmla="*/ 46 h 112"/>
                <a:gd name="T34" fmla="*/ 80 w 107"/>
                <a:gd name="T35" fmla="*/ 46 h 11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07" h="112">
                  <a:moveTo>
                    <a:pt x="56" y="112"/>
                  </a:moveTo>
                  <a:cubicBezTo>
                    <a:pt x="38" y="112"/>
                    <a:pt x="24" y="107"/>
                    <a:pt x="14" y="97"/>
                  </a:cubicBezTo>
                  <a:cubicBezTo>
                    <a:pt x="5" y="88"/>
                    <a:pt x="0" y="74"/>
                    <a:pt x="0" y="57"/>
                  </a:cubicBezTo>
                  <a:cubicBezTo>
                    <a:pt x="0" y="40"/>
                    <a:pt x="5" y="26"/>
                    <a:pt x="14" y="16"/>
                  </a:cubicBezTo>
                  <a:cubicBezTo>
                    <a:pt x="23" y="5"/>
                    <a:pt x="38" y="0"/>
                    <a:pt x="55" y="0"/>
                  </a:cubicBezTo>
                  <a:cubicBezTo>
                    <a:pt x="73" y="0"/>
                    <a:pt x="86" y="4"/>
                    <a:pt x="94" y="14"/>
                  </a:cubicBezTo>
                  <a:cubicBezTo>
                    <a:pt x="102" y="23"/>
                    <a:pt x="107" y="35"/>
                    <a:pt x="107" y="52"/>
                  </a:cubicBezTo>
                  <a:cubicBezTo>
                    <a:pt x="107" y="62"/>
                    <a:pt x="107" y="62"/>
                    <a:pt x="107" y="62"/>
                  </a:cubicBezTo>
                  <a:cubicBezTo>
                    <a:pt x="29" y="62"/>
                    <a:pt x="29" y="62"/>
                    <a:pt x="29" y="62"/>
                  </a:cubicBezTo>
                  <a:cubicBezTo>
                    <a:pt x="29" y="85"/>
                    <a:pt x="39" y="96"/>
                    <a:pt x="61" y="96"/>
                  </a:cubicBezTo>
                  <a:cubicBezTo>
                    <a:pt x="72" y="96"/>
                    <a:pt x="81" y="92"/>
                    <a:pt x="93" y="87"/>
                  </a:cubicBezTo>
                  <a:cubicBezTo>
                    <a:pt x="99" y="100"/>
                    <a:pt x="99" y="100"/>
                    <a:pt x="99" y="100"/>
                  </a:cubicBezTo>
                  <a:cubicBezTo>
                    <a:pt x="86" y="107"/>
                    <a:pt x="72" y="112"/>
                    <a:pt x="56" y="112"/>
                  </a:cubicBezTo>
                  <a:close/>
                  <a:moveTo>
                    <a:pt x="80" y="46"/>
                  </a:moveTo>
                  <a:cubicBezTo>
                    <a:pt x="79" y="24"/>
                    <a:pt x="71" y="13"/>
                    <a:pt x="55" y="13"/>
                  </a:cubicBezTo>
                  <a:cubicBezTo>
                    <a:pt x="55" y="13"/>
                    <a:pt x="55" y="13"/>
                    <a:pt x="55" y="13"/>
                  </a:cubicBezTo>
                  <a:cubicBezTo>
                    <a:pt x="39" y="13"/>
                    <a:pt x="30" y="24"/>
                    <a:pt x="29" y="46"/>
                  </a:cubicBezTo>
                  <a:lnTo>
                    <a:pt x="80" y="46"/>
                  </a:ln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0" name="Freeform 216"/>
            <p:cNvSpPr>
              <a:spLocks/>
            </p:cNvSpPr>
            <p:nvPr userDrawn="1"/>
          </p:nvSpPr>
          <p:spPr bwMode="auto">
            <a:xfrm>
              <a:off x="3830638" y="376238"/>
              <a:ext cx="320675" cy="346075"/>
            </a:xfrm>
            <a:custGeom>
              <a:avLst/>
              <a:gdLst>
                <a:gd name="T0" fmla="*/ 139 w 202"/>
                <a:gd name="T1" fmla="*/ 218 h 218"/>
                <a:gd name="T2" fmla="*/ 84 w 202"/>
                <a:gd name="T3" fmla="*/ 122 h 218"/>
                <a:gd name="T4" fmla="*/ 59 w 202"/>
                <a:gd name="T5" fmla="*/ 151 h 218"/>
                <a:gd name="T6" fmla="*/ 59 w 202"/>
                <a:gd name="T7" fmla="*/ 218 h 218"/>
                <a:gd name="T8" fmla="*/ 0 w 202"/>
                <a:gd name="T9" fmla="*/ 218 h 218"/>
                <a:gd name="T10" fmla="*/ 0 w 202"/>
                <a:gd name="T11" fmla="*/ 0 h 218"/>
                <a:gd name="T12" fmla="*/ 59 w 202"/>
                <a:gd name="T13" fmla="*/ 0 h 218"/>
                <a:gd name="T14" fmla="*/ 59 w 202"/>
                <a:gd name="T15" fmla="*/ 100 h 218"/>
                <a:gd name="T16" fmla="*/ 151 w 202"/>
                <a:gd name="T17" fmla="*/ 0 h 218"/>
                <a:gd name="T18" fmla="*/ 196 w 202"/>
                <a:gd name="T19" fmla="*/ 0 h 218"/>
                <a:gd name="T20" fmla="*/ 120 w 202"/>
                <a:gd name="T21" fmla="*/ 82 h 218"/>
                <a:gd name="T22" fmla="*/ 202 w 202"/>
                <a:gd name="T23" fmla="*/ 218 h 218"/>
                <a:gd name="T24" fmla="*/ 139 w 202"/>
                <a:gd name="T25" fmla="*/ 218 h 21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02" h="218">
                  <a:moveTo>
                    <a:pt x="139" y="218"/>
                  </a:moveTo>
                  <a:lnTo>
                    <a:pt x="84" y="122"/>
                  </a:lnTo>
                  <a:lnTo>
                    <a:pt x="59" y="151"/>
                  </a:lnTo>
                  <a:lnTo>
                    <a:pt x="59" y="218"/>
                  </a:lnTo>
                  <a:lnTo>
                    <a:pt x="0" y="218"/>
                  </a:lnTo>
                  <a:lnTo>
                    <a:pt x="0" y="0"/>
                  </a:lnTo>
                  <a:lnTo>
                    <a:pt x="59" y="0"/>
                  </a:lnTo>
                  <a:lnTo>
                    <a:pt x="59" y="100"/>
                  </a:lnTo>
                  <a:lnTo>
                    <a:pt x="151" y="0"/>
                  </a:lnTo>
                  <a:lnTo>
                    <a:pt x="196" y="0"/>
                  </a:lnTo>
                  <a:lnTo>
                    <a:pt x="120" y="82"/>
                  </a:lnTo>
                  <a:lnTo>
                    <a:pt x="202" y="218"/>
                  </a:lnTo>
                  <a:lnTo>
                    <a:pt x="139" y="218"/>
                  </a:ln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1" name="Freeform 217"/>
            <p:cNvSpPr>
              <a:spLocks noEditPoints="1"/>
            </p:cNvSpPr>
            <p:nvPr userDrawn="1"/>
          </p:nvSpPr>
          <p:spPr bwMode="auto">
            <a:xfrm>
              <a:off x="4170363" y="363538"/>
              <a:ext cx="327025" cy="361950"/>
            </a:xfrm>
            <a:custGeom>
              <a:avLst/>
              <a:gdLst>
                <a:gd name="T0" fmla="*/ 39 w 101"/>
                <a:gd name="T1" fmla="*/ 112 h 112"/>
                <a:gd name="T2" fmla="*/ 1 w 101"/>
                <a:gd name="T3" fmla="*/ 75 h 112"/>
                <a:gd name="T4" fmla="*/ 51 w 101"/>
                <a:gd name="T5" fmla="*/ 41 h 112"/>
                <a:gd name="T6" fmla="*/ 73 w 101"/>
                <a:gd name="T7" fmla="*/ 41 h 112"/>
                <a:gd name="T8" fmla="*/ 73 w 101"/>
                <a:gd name="T9" fmla="*/ 32 h 112"/>
                <a:gd name="T10" fmla="*/ 50 w 101"/>
                <a:gd name="T11" fmla="*/ 16 h 112"/>
                <a:gd name="T12" fmla="*/ 17 w 101"/>
                <a:gd name="T13" fmla="*/ 24 h 112"/>
                <a:gd name="T14" fmla="*/ 10 w 101"/>
                <a:gd name="T15" fmla="*/ 11 h 112"/>
                <a:gd name="T16" fmla="*/ 55 w 101"/>
                <a:gd name="T17" fmla="*/ 0 h 112"/>
                <a:gd name="T18" fmla="*/ 101 w 101"/>
                <a:gd name="T19" fmla="*/ 40 h 112"/>
                <a:gd name="T20" fmla="*/ 101 w 101"/>
                <a:gd name="T21" fmla="*/ 111 h 112"/>
                <a:gd name="T22" fmla="*/ 74 w 101"/>
                <a:gd name="T23" fmla="*/ 111 h 112"/>
                <a:gd name="T24" fmla="*/ 74 w 101"/>
                <a:gd name="T25" fmla="*/ 99 h 112"/>
                <a:gd name="T26" fmla="*/ 39 w 101"/>
                <a:gd name="T27" fmla="*/ 112 h 112"/>
                <a:gd name="T28" fmla="*/ 73 w 101"/>
                <a:gd name="T29" fmla="*/ 56 h 112"/>
                <a:gd name="T30" fmla="*/ 57 w 101"/>
                <a:gd name="T31" fmla="*/ 56 h 112"/>
                <a:gd name="T32" fmla="*/ 30 w 101"/>
                <a:gd name="T33" fmla="*/ 76 h 112"/>
                <a:gd name="T34" fmla="*/ 52 w 101"/>
                <a:gd name="T35" fmla="*/ 94 h 112"/>
                <a:gd name="T36" fmla="*/ 73 w 101"/>
                <a:gd name="T37" fmla="*/ 74 h 11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101" h="112">
                  <a:moveTo>
                    <a:pt x="39" y="112"/>
                  </a:moveTo>
                  <a:cubicBezTo>
                    <a:pt x="16" y="112"/>
                    <a:pt x="0" y="96"/>
                    <a:pt x="1" y="75"/>
                  </a:cubicBezTo>
                  <a:cubicBezTo>
                    <a:pt x="2" y="51"/>
                    <a:pt x="26" y="41"/>
                    <a:pt x="51" y="41"/>
                  </a:cubicBezTo>
                  <a:cubicBezTo>
                    <a:pt x="59" y="41"/>
                    <a:pt x="73" y="41"/>
                    <a:pt x="73" y="41"/>
                  </a:cubicBezTo>
                  <a:cubicBezTo>
                    <a:pt x="73" y="32"/>
                    <a:pt x="73" y="32"/>
                    <a:pt x="73" y="32"/>
                  </a:cubicBezTo>
                  <a:cubicBezTo>
                    <a:pt x="73" y="25"/>
                    <a:pt x="69" y="16"/>
                    <a:pt x="50" y="16"/>
                  </a:cubicBezTo>
                  <a:cubicBezTo>
                    <a:pt x="38" y="16"/>
                    <a:pt x="26" y="20"/>
                    <a:pt x="17" y="24"/>
                  </a:cubicBezTo>
                  <a:cubicBezTo>
                    <a:pt x="10" y="11"/>
                    <a:pt x="10" y="11"/>
                    <a:pt x="10" y="11"/>
                  </a:cubicBezTo>
                  <a:cubicBezTo>
                    <a:pt x="22" y="4"/>
                    <a:pt x="40" y="0"/>
                    <a:pt x="55" y="0"/>
                  </a:cubicBezTo>
                  <a:cubicBezTo>
                    <a:pt x="83" y="0"/>
                    <a:pt x="101" y="14"/>
                    <a:pt x="101" y="40"/>
                  </a:cubicBezTo>
                  <a:cubicBezTo>
                    <a:pt x="101" y="111"/>
                    <a:pt x="101" y="111"/>
                    <a:pt x="101" y="111"/>
                  </a:cubicBezTo>
                  <a:cubicBezTo>
                    <a:pt x="74" y="111"/>
                    <a:pt x="74" y="111"/>
                    <a:pt x="74" y="111"/>
                  </a:cubicBezTo>
                  <a:cubicBezTo>
                    <a:pt x="74" y="99"/>
                    <a:pt x="74" y="99"/>
                    <a:pt x="74" y="99"/>
                  </a:cubicBezTo>
                  <a:cubicBezTo>
                    <a:pt x="74" y="99"/>
                    <a:pt x="63" y="112"/>
                    <a:pt x="39" y="112"/>
                  </a:cubicBezTo>
                  <a:close/>
                  <a:moveTo>
                    <a:pt x="73" y="56"/>
                  </a:moveTo>
                  <a:cubicBezTo>
                    <a:pt x="57" y="56"/>
                    <a:pt x="57" y="56"/>
                    <a:pt x="57" y="56"/>
                  </a:cubicBezTo>
                  <a:cubicBezTo>
                    <a:pt x="44" y="56"/>
                    <a:pt x="30" y="63"/>
                    <a:pt x="30" y="76"/>
                  </a:cubicBezTo>
                  <a:cubicBezTo>
                    <a:pt x="30" y="88"/>
                    <a:pt x="37" y="95"/>
                    <a:pt x="52" y="94"/>
                  </a:cubicBezTo>
                  <a:cubicBezTo>
                    <a:pt x="66" y="93"/>
                    <a:pt x="72" y="83"/>
                    <a:pt x="73" y="74"/>
                  </a:cubicBezTo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2" name="Freeform 218"/>
            <p:cNvSpPr>
              <a:spLocks/>
            </p:cNvSpPr>
            <p:nvPr userDrawn="1"/>
          </p:nvSpPr>
          <p:spPr bwMode="auto">
            <a:xfrm>
              <a:off x="3403600" y="376238"/>
              <a:ext cx="320675" cy="346075"/>
            </a:xfrm>
            <a:custGeom>
              <a:avLst/>
              <a:gdLst>
                <a:gd name="T0" fmla="*/ 202 w 202"/>
                <a:gd name="T1" fmla="*/ 218 h 218"/>
                <a:gd name="T2" fmla="*/ 143 w 202"/>
                <a:gd name="T3" fmla="*/ 218 h 218"/>
                <a:gd name="T4" fmla="*/ 143 w 202"/>
                <a:gd name="T5" fmla="*/ 129 h 218"/>
                <a:gd name="T6" fmla="*/ 143 w 202"/>
                <a:gd name="T7" fmla="*/ 125 h 218"/>
                <a:gd name="T8" fmla="*/ 59 w 202"/>
                <a:gd name="T9" fmla="*/ 125 h 218"/>
                <a:gd name="T10" fmla="*/ 59 w 202"/>
                <a:gd name="T11" fmla="*/ 129 h 218"/>
                <a:gd name="T12" fmla="*/ 59 w 202"/>
                <a:gd name="T13" fmla="*/ 218 h 218"/>
                <a:gd name="T14" fmla="*/ 0 w 202"/>
                <a:gd name="T15" fmla="*/ 218 h 218"/>
                <a:gd name="T16" fmla="*/ 0 w 202"/>
                <a:gd name="T17" fmla="*/ 0 h 218"/>
                <a:gd name="T18" fmla="*/ 59 w 202"/>
                <a:gd name="T19" fmla="*/ 0 h 218"/>
                <a:gd name="T20" fmla="*/ 59 w 202"/>
                <a:gd name="T21" fmla="*/ 94 h 218"/>
                <a:gd name="T22" fmla="*/ 143 w 202"/>
                <a:gd name="T23" fmla="*/ 94 h 218"/>
                <a:gd name="T24" fmla="*/ 143 w 202"/>
                <a:gd name="T25" fmla="*/ 0 h 218"/>
                <a:gd name="T26" fmla="*/ 202 w 202"/>
                <a:gd name="T27" fmla="*/ 0 h 218"/>
                <a:gd name="T28" fmla="*/ 202 w 202"/>
                <a:gd name="T29" fmla="*/ 218 h 218"/>
                <a:gd name="T30" fmla="*/ 202 w 202"/>
                <a:gd name="T31" fmla="*/ 218 h 218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02" h="218">
                  <a:moveTo>
                    <a:pt x="202" y="218"/>
                  </a:moveTo>
                  <a:lnTo>
                    <a:pt x="143" y="218"/>
                  </a:lnTo>
                  <a:lnTo>
                    <a:pt x="143" y="129"/>
                  </a:lnTo>
                  <a:lnTo>
                    <a:pt x="143" y="125"/>
                  </a:lnTo>
                  <a:lnTo>
                    <a:pt x="59" y="125"/>
                  </a:lnTo>
                  <a:lnTo>
                    <a:pt x="59" y="129"/>
                  </a:lnTo>
                  <a:lnTo>
                    <a:pt x="59" y="218"/>
                  </a:lnTo>
                  <a:lnTo>
                    <a:pt x="0" y="218"/>
                  </a:lnTo>
                  <a:lnTo>
                    <a:pt x="0" y="0"/>
                  </a:lnTo>
                  <a:lnTo>
                    <a:pt x="59" y="0"/>
                  </a:lnTo>
                  <a:lnTo>
                    <a:pt x="59" y="94"/>
                  </a:lnTo>
                  <a:lnTo>
                    <a:pt x="143" y="94"/>
                  </a:lnTo>
                  <a:lnTo>
                    <a:pt x="143" y="0"/>
                  </a:lnTo>
                  <a:lnTo>
                    <a:pt x="202" y="0"/>
                  </a:lnTo>
                  <a:lnTo>
                    <a:pt x="202" y="218"/>
                  </a:ln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3" name="Freeform 219"/>
            <p:cNvSpPr>
              <a:spLocks noEditPoints="1"/>
            </p:cNvSpPr>
            <p:nvPr userDrawn="1"/>
          </p:nvSpPr>
          <p:spPr bwMode="auto">
            <a:xfrm>
              <a:off x="2481263" y="376238"/>
              <a:ext cx="809625" cy="346075"/>
            </a:xfrm>
            <a:custGeom>
              <a:avLst/>
              <a:gdLst>
                <a:gd name="T0" fmla="*/ 250 w 250"/>
                <a:gd name="T1" fmla="*/ 107 h 107"/>
                <a:gd name="T2" fmla="*/ 221 w 250"/>
                <a:gd name="T3" fmla="*/ 107 h 107"/>
                <a:gd name="T4" fmla="*/ 221 w 250"/>
                <a:gd name="T5" fmla="*/ 62 h 107"/>
                <a:gd name="T6" fmla="*/ 221 w 250"/>
                <a:gd name="T7" fmla="*/ 0 h 107"/>
                <a:gd name="T8" fmla="*/ 250 w 250"/>
                <a:gd name="T9" fmla="*/ 0 h 107"/>
                <a:gd name="T10" fmla="*/ 250 w 250"/>
                <a:gd name="T11" fmla="*/ 107 h 107"/>
                <a:gd name="T12" fmla="*/ 167 w 250"/>
                <a:gd name="T13" fmla="*/ 107 h 107"/>
                <a:gd name="T14" fmla="*/ 113 w 250"/>
                <a:gd name="T15" fmla="*/ 107 h 107"/>
                <a:gd name="T16" fmla="*/ 113 w 250"/>
                <a:gd name="T17" fmla="*/ 0 h 107"/>
                <a:gd name="T18" fmla="*/ 142 w 250"/>
                <a:gd name="T19" fmla="*/ 0 h 107"/>
                <a:gd name="T20" fmla="*/ 142 w 250"/>
                <a:gd name="T21" fmla="*/ 37 h 107"/>
                <a:gd name="T22" fmla="*/ 142 w 250"/>
                <a:gd name="T23" fmla="*/ 39 h 107"/>
                <a:gd name="T24" fmla="*/ 144 w 250"/>
                <a:gd name="T25" fmla="*/ 39 h 107"/>
                <a:gd name="T26" fmla="*/ 168 w 250"/>
                <a:gd name="T27" fmla="*/ 39 h 107"/>
                <a:gd name="T28" fmla="*/ 208 w 250"/>
                <a:gd name="T29" fmla="*/ 72 h 107"/>
                <a:gd name="T30" fmla="*/ 197 w 250"/>
                <a:gd name="T31" fmla="*/ 98 h 107"/>
                <a:gd name="T32" fmla="*/ 167 w 250"/>
                <a:gd name="T33" fmla="*/ 107 h 107"/>
                <a:gd name="T34" fmla="*/ 142 w 250"/>
                <a:gd name="T35" fmla="*/ 55 h 107"/>
                <a:gd name="T36" fmla="*/ 142 w 250"/>
                <a:gd name="T37" fmla="*/ 57 h 107"/>
                <a:gd name="T38" fmla="*/ 142 w 250"/>
                <a:gd name="T39" fmla="*/ 89 h 107"/>
                <a:gd name="T40" fmla="*/ 142 w 250"/>
                <a:gd name="T41" fmla="*/ 91 h 107"/>
                <a:gd name="T42" fmla="*/ 144 w 250"/>
                <a:gd name="T43" fmla="*/ 91 h 107"/>
                <a:gd name="T44" fmla="*/ 159 w 250"/>
                <a:gd name="T45" fmla="*/ 91 h 107"/>
                <a:gd name="T46" fmla="*/ 178 w 250"/>
                <a:gd name="T47" fmla="*/ 72 h 107"/>
                <a:gd name="T48" fmla="*/ 158 w 250"/>
                <a:gd name="T49" fmla="*/ 55 h 107"/>
                <a:gd name="T50" fmla="*/ 144 w 250"/>
                <a:gd name="T51" fmla="*/ 55 h 107"/>
                <a:gd name="T52" fmla="*/ 142 w 250"/>
                <a:gd name="T53" fmla="*/ 55 h 107"/>
                <a:gd name="T54" fmla="*/ 54 w 250"/>
                <a:gd name="T55" fmla="*/ 0 h 107"/>
                <a:gd name="T56" fmla="*/ 83 w 250"/>
                <a:gd name="T57" fmla="*/ 8 h 107"/>
                <a:gd name="T58" fmla="*/ 95 w 250"/>
                <a:gd name="T59" fmla="*/ 34 h 107"/>
                <a:gd name="T60" fmla="*/ 54 w 250"/>
                <a:gd name="T61" fmla="*/ 67 h 107"/>
                <a:gd name="T62" fmla="*/ 31 w 250"/>
                <a:gd name="T63" fmla="*/ 67 h 107"/>
                <a:gd name="T64" fmla="*/ 29 w 250"/>
                <a:gd name="T65" fmla="*/ 67 h 107"/>
                <a:gd name="T66" fmla="*/ 29 w 250"/>
                <a:gd name="T67" fmla="*/ 69 h 107"/>
                <a:gd name="T68" fmla="*/ 29 w 250"/>
                <a:gd name="T69" fmla="*/ 107 h 107"/>
                <a:gd name="T70" fmla="*/ 0 w 250"/>
                <a:gd name="T71" fmla="*/ 107 h 107"/>
                <a:gd name="T72" fmla="*/ 0 w 250"/>
                <a:gd name="T73" fmla="*/ 0 h 107"/>
                <a:gd name="T74" fmla="*/ 54 w 250"/>
                <a:gd name="T75" fmla="*/ 0 h 107"/>
                <a:gd name="T76" fmla="*/ 29 w 250"/>
                <a:gd name="T77" fmla="*/ 51 h 107"/>
                <a:gd name="T78" fmla="*/ 31 w 250"/>
                <a:gd name="T79" fmla="*/ 51 h 107"/>
                <a:gd name="T80" fmla="*/ 45 w 250"/>
                <a:gd name="T81" fmla="*/ 51 h 107"/>
                <a:gd name="T82" fmla="*/ 65 w 250"/>
                <a:gd name="T83" fmla="*/ 34 h 107"/>
                <a:gd name="T84" fmla="*/ 46 w 250"/>
                <a:gd name="T85" fmla="*/ 15 h 107"/>
                <a:gd name="T86" fmla="*/ 31 w 250"/>
                <a:gd name="T87" fmla="*/ 15 h 107"/>
                <a:gd name="T88" fmla="*/ 29 w 250"/>
                <a:gd name="T89" fmla="*/ 15 h 107"/>
                <a:gd name="T90" fmla="*/ 29 w 250"/>
                <a:gd name="T91" fmla="*/ 17 h 107"/>
                <a:gd name="T92" fmla="*/ 29 w 250"/>
                <a:gd name="T93" fmla="*/ 49 h 107"/>
                <a:gd name="T94" fmla="*/ 29 w 250"/>
                <a:gd name="T95" fmla="*/ 51 h 107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250" h="107">
                  <a:moveTo>
                    <a:pt x="250" y="107"/>
                  </a:moveTo>
                  <a:cubicBezTo>
                    <a:pt x="221" y="107"/>
                    <a:pt x="221" y="107"/>
                    <a:pt x="221" y="107"/>
                  </a:cubicBezTo>
                  <a:cubicBezTo>
                    <a:pt x="221" y="62"/>
                    <a:pt x="221" y="62"/>
                    <a:pt x="221" y="62"/>
                  </a:cubicBezTo>
                  <a:cubicBezTo>
                    <a:pt x="221" y="0"/>
                    <a:pt x="221" y="0"/>
                    <a:pt x="221" y="0"/>
                  </a:cubicBezTo>
                  <a:cubicBezTo>
                    <a:pt x="250" y="0"/>
                    <a:pt x="250" y="0"/>
                    <a:pt x="250" y="0"/>
                  </a:cubicBezTo>
                  <a:cubicBezTo>
                    <a:pt x="250" y="107"/>
                    <a:pt x="250" y="107"/>
                    <a:pt x="250" y="107"/>
                  </a:cubicBezTo>
                  <a:close/>
                  <a:moveTo>
                    <a:pt x="167" y="107"/>
                  </a:moveTo>
                  <a:cubicBezTo>
                    <a:pt x="113" y="107"/>
                    <a:pt x="113" y="107"/>
                    <a:pt x="113" y="107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42" y="0"/>
                    <a:pt x="142" y="0"/>
                    <a:pt x="142" y="0"/>
                  </a:cubicBezTo>
                  <a:cubicBezTo>
                    <a:pt x="142" y="37"/>
                    <a:pt x="142" y="37"/>
                    <a:pt x="142" y="37"/>
                  </a:cubicBezTo>
                  <a:cubicBezTo>
                    <a:pt x="142" y="39"/>
                    <a:pt x="142" y="39"/>
                    <a:pt x="142" y="39"/>
                  </a:cubicBezTo>
                  <a:cubicBezTo>
                    <a:pt x="144" y="39"/>
                    <a:pt x="144" y="39"/>
                    <a:pt x="144" y="39"/>
                  </a:cubicBezTo>
                  <a:cubicBezTo>
                    <a:pt x="168" y="39"/>
                    <a:pt x="168" y="39"/>
                    <a:pt x="168" y="39"/>
                  </a:cubicBezTo>
                  <a:cubicBezTo>
                    <a:pt x="195" y="39"/>
                    <a:pt x="208" y="50"/>
                    <a:pt x="208" y="72"/>
                  </a:cubicBezTo>
                  <a:cubicBezTo>
                    <a:pt x="208" y="84"/>
                    <a:pt x="204" y="93"/>
                    <a:pt x="197" y="98"/>
                  </a:cubicBezTo>
                  <a:cubicBezTo>
                    <a:pt x="189" y="104"/>
                    <a:pt x="179" y="107"/>
                    <a:pt x="167" y="107"/>
                  </a:cubicBezTo>
                  <a:close/>
                  <a:moveTo>
                    <a:pt x="142" y="55"/>
                  </a:moveTo>
                  <a:cubicBezTo>
                    <a:pt x="142" y="57"/>
                    <a:pt x="142" y="57"/>
                    <a:pt x="142" y="57"/>
                  </a:cubicBezTo>
                  <a:cubicBezTo>
                    <a:pt x="142" y="89"/>
                    <a:pt x="142" y="89"/>
                    <a:pt x="142" y="89"/>
                  </a:cubicBezTo>
                  <a:cubicBezTo>
                    <a:pt x="142" y="91"/>
                    <a:pt x="142" y="91"/>
                    <a:pt x="142" y="91"/>
                  </a:cubicBezTo>
                  <a:cubicBezTo>
                    <a:pt x="144" y="91"/>
                    <a:pt x="144" y="91"/>
                    <a:pt x="144" y="91"/>
                  </a:cubicBezTo>
                  <a:cubicBezTo>
                    <a:pt x="159" y="91"/>
                    <a:pt x="159" y="91"/>
                    <a:pt x="159" y="91"/>
                  </a:cubicBezTo>
                  <a:cubicBezTo>
                    <a:pt x="171" y="91"/>
                    <a:pt x="178" y="85"/>
                    <a:pt x="178" y="72"/>
                  </a:cubicBezTo>
                  <a:cubicBezTo>
                    <a:pt x="178" y="64"/>
                    <a:pt x="174" y="55"/>
                    <a:pt x="158" y="55"/>
                  </a:cubicBezTo>
                  <a:cubicBezTo>
                    <a:pt x="144" y="55"/>
                    <a:pt x="144" y="55"/>
                    <a:pt x="144" y="55"/>
                  </a:cubicBezTo>
                  <a:cubicBezTo>
                    <a:pt x="142" y="55"/>
                    <a:pt x="142" y="55"/>
                    <a:pt x="142" y="55"/>
                  </a:cubicBezTo>
                  <a:close/>
                  <a:moveTo>
                    <a:pt x="54" y="0"/>
                  </a:moveTo>
                  <a:cubicBezTo>
                    <a:pt x="66" y="0"/>
                    <a:pt x="76" y="2"/>
                    <a:pt x="83" y="8"/>
                  </a:cubicBezTo>
                  <a:cubicBezTo>
                    <a:pt x="91" y="14"/>
                    <a:pt x="95" y="23"/>
                    <a:pt x="95" y="34"/>
                  </a:cubicBezTo>
                  <a:cubicBezTo>
                    <a:pt x="95" y="56"/>
                    <a:pt x="82" y="67"/>
                    <a:pt x="54" y="67"/>
                  </a:cubicBezTo>
                  <a:cubicBezTo>
                    <a:pt x="31" y="67"/>
                    <a:pt x="31" y="67"/>
                    <a:pt x="31" y="67"/>
                  </a:cubicBezTo>
                  <a:cubicBezTo>
                    <a:pt x="29" y="67"/>
                    <a:pt x="29" y="67"/>
                    <a:pt x="29" y="67"/>
                  </a:cubicBezTo>
                  <a:cubicBezTo>
                    <a:pt x="29" y="69"/>
                    <a:pt x="29" y="69"/>
                    <a:pt x="29" y="69"/>
                  </a:cubicBezTo>
                  <a:cubicBezTo>
                    <a:pt x="29" y="107"/>
                    <a:pt x="29" y="107"/>
                    <a:pt x="29" y="107"/>
                  </a:cubicBezTo>
                  <a:cubicBezTo>
                    <a:pt x="0" y="107"/>
                    <a:pt x="0" y="107"/>
                    <a:pt x="0" y="10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4" y="0"/>
                    <a:pt x="54" y="0"/>
                    <a:pt x="54" y="0"/>
                  </a:cubicBezTo>
                  <a:close/>
                  <a:moveTo>
                    <a:pt x="29" y="51"/>
                  </a:moveTo>
                  <a:cubicBezTo>
                    <a:pt x="31" y="51"/>
                    <a:pt x="31" y="51"/>
                    <a:pt x="31" y="51"/>
                  </a:cubicBezTo>
                  <a:cubicBezTo>
                    <a:pt x="45" y="51"/>
                    <a:pt x="45" y="51"/>
                    <a:pt x="45" y="51"/>
                  </a:cubicBezTo>
                  <a:cubicBezTo>
                    <a:pt x="61" y="51"/>
                    <a:pt x="65" y="42"/>
                    <a:pt x="65" y="34"/>
                  </a:cubicBezTo>
                  <a:cubicBezTo>
                    <a:pt x="65" y="22"/>
                    <a:pt x="58" y="15"/>
                    <a:pt x="46" y="15"/>
                  </a:cubicBezTo>
                  <a:cubicBezTo>
                    <a:pt x="31" y="15"/>
                    <a:pt x="31" y="15"/>
                    <a:pt x="31" y="15"/>
                  </a:cubicBezTo>
                  <a:cubicBezTo>
                    <a:pt x="29" y="15"/>
                    <a:pt x="29" y="15"/>
                    <a:pt x="29" y="15"/>
                  </a:cubicBezTo>
                  <a:cubicBezTo>
                    <a:pt x="29" y="17"/>
                    <a:pt x="29" y="17"/>
                    <a:pt x="29" y="17"/>
                  </a:cubicBezTo>
                  <a:cubicBezTo>
                    <a:pt x="29" y="49"/>
                    <a:pt x="29" y="49"/>
                    <a:pt x="29" y="49"/>
                  </a:cubicBezTo>
                  <a:cubicBezTo>
                    <a:pt x="29" y="51"/>
                    <a:pt x="29" y="51"/>
                    <a:pt x="29" y="51"/>
                  </a:cubicBez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4" name="Freeform 220"/>
            <p:cNvSpPr>
              <a:spLocks/>
            </p:cNvSpPr>
            <p:nvPr userDrawn="1"/>
          </p:nvSpPr>
          <p:spPr bwMode="auto">
            <a:xfrm>
              <a:off x="1857375" y="376238"/>
              <a:ext cx="330200" cy="346075"/>
            </a:xfrm>
            <a:custGeom>
              <a:avLst/>
              <a:gdLst>
                <a:gd name="T0" fmla="*/ 134 w 208"/>
                <a:gd name="T1" fmla="*/ 218 h 218"/>
                <a:gd name="T2" fmla="*/ 75 w 208"/>
                <a:gd name="T3" fmla="*/ 218 h 218"/>
                <a:gd name="T4" fmla="*/ 75 w 208"/>
                <a:gd name="T5" fmla="*/ 31 h 218"/>
                <a:gd name="T6" fmla="*/ 0 w 208"/>
                <a:gd name="T7" fmla="*/ 31 h 218"/>
                <a:gd name="T8" fmla="*/ 0 w 208"/>
                <a:gd name="T9" fmla="*/ 0 h 218"/>
                <a:gd name="T10" fmla="*/ 208 w 208"/>
                <a:gd name="T11" fmla="*/ 0 h 218"/>
                <a:gd name="T12" fmla="*/ 208 w 208"/>
                <a:gd name="T13" fmla="*/ 31 h 218"/>
                <a:gd name="T14" fmla="*/ 134 w 208"/>
                <a:gd name="T15" fmla="*/ 31 h 218"/>
                <a:gd name="T16" fmla="*/ 134 w 208"/>
                <a:gd name="T17" fmla="*/ 218 h 218"/>
                <a:gd name="T18" fmla="*/ 134 w 208"/>
                <a:gd name="T19" fmla="*/ 218 h 21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08" h="218">
                  <a:moveTo>
                    <a:pt x="134" y="218"/>
                  </a:moveTo>
                  <a:lnTo>
                    <a:pt x="75" y="218"/>
                  </a:lnTo>
                  <a:lnTo>
                    <a:pt x="75" y="31"/>
                  </a:lnTo>
                  <a:lnTo>
                    <a:pt x="0" y="31"/>
                  </a:lnTo>
                  <a:lnTo>
                    <a:pt x="0" y="0"/>
                  </a:lnTo>
                  <a:lnTo>
                    <a:pt x="208" y="0"/>
                  </a:lnTo>
                  <a:lnTo>
                    <a:pt x="208" y="31"/>
                  </a:lnTo>
                  <a:lnTo>
                    <a:pt x="134" y="31"/>
                  </a:lnTo>
                  <a:lnTo>
                    <a:pt x="134" y="218"/>
                  </a:ln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453392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dirty="0" smtClean="0"/>
              <a:t>Образец подзаголовка</a:t>
            </a:r>
            <a:endParaRPr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2500306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225" name="Нижний колонтитул 1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7842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>
              <a:defRPr/>
            </a:pPr>
            <a:endParaRPr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>
              <a:defRPr/>
            </a:pPr>
            <a:endParaRPr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>
              <a:defRPr/>
            </a:pPr>
            <a:endParaRPr lang="en-US"/>
          </a:p>
        </p:txBody>
      </p:sp>
      <p:sp>
        <p:nvSpPr>
          <p:cNvPr id="7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>
              <a:defRPr/>
            </a:pPr>
            <a:endParaRPr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l">
              <a:defRPr/>
            </a:pPr>
            <a:endParaRPr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l">
              <a:defRPr/>
            </a:pPr>
            <a:endParaRPr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l">
              <a:defRPr/>
            </a:pPr>
            <a:endParaRPr lang="en-US"/>
          </a:p>
        </p:txBody>
      </p:sp>
      <p:sp>
        <p:nvSpPr>
          <p:cNvPr id="11" name="Овал 10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Овал 11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F7384A-65E2-463F-9C4C-B87C94270DE9}" type="slidenum">
              <a:rPr/>
              <a:pPr>
                <a:defRPr/>
              </a:pPr>
              <a:t>‹#›</a:t>
            </a:fld>
            <a:endParaRPr/>
          </a:p>
        </p:txBody>
      </p:sp>
      <p:sp>
        <p:nvSpPr>
          <p:cNvPr id="14" name="Дата 3"/>
          <p:cNvSpPr>
            <a:spLocks noGrp="1"/>
          </p:cNvSpPr>
          <p:nvPr>
            <p:ph type="dt" sz="half" idx="11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5560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4450"/>
            <a:ext cx="9144000" cy="5762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975475" y="6453188"/>
            <a:ext cx="2133600" cy="4048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EC2AC1-BDC2-40D0-A6F7-270CA5F18C96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226128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176133-CC56-4543-B737-DDCAADA3D1CF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9026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6"/>
          <p:cNvSpPr>
            <a:spLocks noChangeAspect="1" noChangeArrowheads="1" noTextEdit="1"/>
          </p:cNvSpPr>
          <p:nvPr/>
        </p:nvSpPr>
        <p:spPr bwMode="auto">
          <a:xfrm>
            <a:off x="3643313" y="4071938"/>
            <a:ext cx="4154487" cy="178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grpSp>
        <p:nvGrpSpPr>
          <p:cNvPr id="5" name="Группа 225"/>
          <p:cNvGrpSpPr>
            <a:grpSpLocks/>
          </p:cNvGrpSpPr>
          <p:nvPr/>
        </p:nvGrpSpPr>
        <p:grpSpPr bwMode="auto">
          <a:xfrm>
            <a:off x="320675" y="357188"/>
            <a:ext cx="3108325" cy="642937"/>
            <a:chOff x="320290" y="357182"/>
            <a:chExt cx="3108702" cy="642926"/>
          </a:xfrm>
        </p:grpSpPr>
        <p:sp>
          <p:nvSpPr>
            <p:cNvPr id="6" name="Freeform 182"/>
            <p:cNvSpPr>
              <a:spLocks/>
            </p:cNvSpPr>
            <p:nvPr userDrawn="1"/>
          </p:nvSpPr>
          <p:spPr bwMode="auto">
            <a:xfrm>
              <a:off x="320290" y="908035"/>
              <a:ext cx="74622" cy="90486"/>
            </a:xfrm>
            <a:custGeom>
              <a:avLst/>
              <a:gdLst>
                <a:gd name="T0" fmla="*/ 0 w 63"/>
                <a:gd name="T1" fmla="*/ 0 h 75"/>
                <a:gd name="T2" fmla="*/ 8 w 63"/>
                <a:gd name="T3" fmla="*/ 0 h 75"/>
                <a:gd name="T4" fmla="*/ 8 w 63"/>
                <a:gd name="T5" fmla="*/ 32 h 75"/>
                <a:gd name="T6" fmla="*/ 55 w 63"/>
                <a:gd name="T7" fmla="*/ 32 h 75"/>
                <a:gd name="T8" fmla="*/ 55 w 63"/>
                <a:gd name="T9" fmla="*/ 0 h 75"/>
                <a:gd name="T10" fmla="*/ 63 w 63"/>
                <a:gd name="T11" fmla="*/ 0 h 75"/>
                <a:gd name="T12" fmla="*/ 63 w 63"/>
                <a:gd name="T13" fmla="*/ 75 h 75"/>
                <a:gd name="T14" fmla="*/ 55 w 63"/>
                <a:gd name="T15" fmla="*/ 75 h 75"/>
                <a:gd name="T16" fmla="*/ 55 w 63"/>
                <a:gd name="T17" fmla="*/ 38 h 75"/>
                <a:gd name="T18" fmla="*/ 8 w 63"/>
                <a:gd name="T19" fmla="*/ 38 h 75"/>
                <a:gd name="T20" fmla="*/ 8 w 63"/>
                <a:gd name="T21" fmla="*/ 75 h 75"/>
                <a:gd name="T22" fmla="*/ 0 w 63"/>
                <a:gd name="T23" fmla="*/ 75 h 75"/>
                <a:gd name="T24" fmla="*/ 0 w 63"/>
                <a:gd name="T25" fmla="*/ 0 h 7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3" h="75">
                  <a:moveTo>
                    <a:pt x="0" y="0"/>
                  </a:moveTo>
                  <a:lnTo>
                    <a:pt x="8" y="0"/>
                  </a:lnTo>
                  <a:lnTo>
                    <a:pt x="8" y="32"/>
                  </a:lnTo>
                  <a:lnTo>
                    <a:pt x="55" y="32"/>
                  </a:lnTo>
                  <a:lnTo>
                    <a:pt x="55" y="0"/>
                  </a:lnTo>
                  <a:lnTo>
                    <a:pt x="63" y="0"/>
                  </a:lnTo>
                  <a:lnTo>
                    <a:pt x="63" y="75"/>
                  </a:lnTo>
                  <a:lnTo>
                    <a:pt x="55" y="75"/>
                  </a:lnTo>
                  <a:lnTo>
                    <a:pt x="55" y="38"/>
                  </a:lnTo>
                  <a:lnTo>
                    <a:pt x="8" y="38"/>
                  </a:lnTo>
                  <a:lnTo>
                    <a:pt x="8" y="75"/>
                  </a:lnTo>
                  <a:lnTo>
                    <a:pt x="0" y="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183"/>
            <p:cNvSpPr>
              <a:spLocks/>
            </p:cNvSpPr>
            <p:nvPr userDrawn="1"/>
          </p:nvSpPr>
          <p:spPr bwMode="auto">
            <a:xfrm>
              <a:off x="458420" y="908035"/>
              <a:ext cx="53982" cy="90486"/>
            </a:xfrm>
            <a:custGeom>
              <a:avLst/>
              <a:gdLst>
                <a:gd name="T0" fmla="*/ 0 w 45"/>
                <a:gd name="T1" fmla="*/ 0 h 75"/>
                <a:gd name="T2" fmla="*/ 43 w 45"/>
                <a:gd name="T3" fmla="*/ 0 h 75"/>
                <a:gd name="T4" fmla="*/ 43 w 45"/>
                <a:gd name="T5" fmla="*/ 6 h 75"/>
                <a:gd name="T6" fmla="*/ 8 w 45"/>
                <a:gd name="T7" fmla="*/ 6 h 75"/>
                <a:gd name="T8" fmla="*/ 8 w 45"/>
                <a:gd name="T9" fmla="*/ 32 h 75"/>
                <a:gd name="T10" fmla="*/ 39 w 45"/>
                <a:gd name="T11" fmla="*/ 32 h 75"/>
                <a:gd name="T12" fmla="*/ 39 w 45"/>
                <a:gd name="T13" fmla="*/ 38 h 75"/>
                <a:gd name="T14" fmla="*/ 8 w 45"/>
                <a:gd name="T15" fmla="*/ 38 h 75"/>
                <a:gd name="T16" fmla="*/ 8 w 45"/>
                <a:gd name="T17" fmla="*/ 69 h 75"/>
                <a:gd name="T18" fmla="*/ 45 w 45"/>
                <a:gd name="T19" fmla="*/ 69 h 75"/>
                <a:gd name="T20" fmla="*/ 45 w 45"/>
                <a:gd name="T21" fmla="*/ 75 h 75"/>
                <a:gd name="T22" fmla="*/ 0 w 45"/>
                <a:gd name="T23" fmla="*/ 75 h 75"/>
                <a:gd name="T24" fmla="*/ 0 w 45"/>
                <a:gd name="T25" fmla="*/ 0 h 7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5" h="75">
                  <a:moveTo>
                    <a:pt x="0" y="0"/>
                  </a:moveTo>
                  <a:lnTo>
                    <a:pt x="43" y="0"/>
                  </a:lnTo>
                  <a:lnTo>
                    <a:pt x="43" y="6"/>
                  </a:lnTo>
                  <a:lnTo>
                    <a:pt x="8" y="6"/>
                  </a:lnTo>
                  <a:lnTo>
                    <a:pt x="8" y="32"/>
                  </a:lnTo>
                  <a:lnTo>
                    <a:pt x="39" y="32"/>
                  </a:lnTo>
                  <a:lnTo>
                    <a:pt x="39" y="38"/>
                  </a:lnTo>
                  <a:lnTo>
                    <a:pt x="8" y="38"/>
                  </a:lnTo>
                  <a:lnTo>
                    <a:pt x="8" y="69"/>
                  </a:lnTo>
                  <a:lnTo>
                    <a:pt x="45" y="69"/>
                  </a:lnTo>
                  <a:lnTo>
                    <a:pt x="45" y="75"/>
                  </a:lnTo>
                  <a:lnTo>
                    <a:pt x="0" y="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Freeform 184"/>
            <p:cNvSpPr>
              <a:spLocks/>
            </p:cNvSpPr>
            <p:nvPr userDrawn="1"/>
          </p:nvSpPr>
          <p:spPr bwMode="auto">
            <a:xfrm>
              <a:off x="564795" y="908035"/>
              <a:ext cx="63508" cy="90486"/>
            </a:xfrm>
            <a:custGeom>
              <a:avLst/>
              <a:gdLst>
                <a:gd name="T0" fmla="*/ 0 w 26"/>
                <a:gd name="T1" fmla="*/ 0 h 37"/>
                <a:gd name="T2" fmla="*/ 4 w 26"/>
                <a:gd name="T3" fmla="*/ 0 h 37"/>
                <a:gd name="T4" fmla="*/ 4 w 26"/>
                <a:gd name="T5" fmla="*/ 16 h 37"/>
                <a:gd name="T6" fmla="*/ 7 w 26"/>
                <a:gd name="T7" fmla="*/ 16 h 37"/>
                <a:gd name="T8" fmla="*/ 21 w 26"/>
                <a:gd name="T9" fmla="*/ 0 h 37"/>
                <a:gd name="T10" fmla="*/ 26 w 26"/>
                <a:gd name="T11" fmla="*/ 0 h 37"/>
                <a:gd name="T12" fmla="*/ 10 w 26"/>
                <a:gd name="T13" fmla="*/ 18 h 37"/>
                <a:gd name="T14" fmla="*/ 18 w 26"/>
                <a:gd name="T15" fmla="*/ 26 h 37"/>
                <a:gd name="T16" fmla="*/ 26 w 26"/>
                <a:gd name="T17" fmla="*/ 34 h 37"/>
                <a:gd name="T18" fmla="*/ 26 w 26"/>
                <a:gd name="T19" fmla="*/ 34 h 37"/>
                <a:gd name="T20" fmla="*/ 26 w 26"/>
                <a:gd name="T21" fmla="*/ 37 h 37"/>
                <a:gd name="T22" fmla="*/ 25 w 26"/>
                <a:gd name="T23" fmla="*/ 37 h 37"/>
                <a:gd name="T24" fmla="*/ 14 w 26"/>
                <a:gd name="T25" fmla="*/ 28 h 37"/>
                <a:gd name="T26" fmla="*/ 6 w 26"/>
                <a:gd name="T27" fmla="*/ 20 h 37"/>
                <a:gd name="T28" fmla="*/ 4 w 26"/>
                <a:gd name="T29" fmla="*/ 20 h 37"/>
                <a:gd name="T30" fmla="*/ 4 w 26"/>
                <a:gd name="T31" fmla="*/ 37 h 37"/>
                <a:gd name="T32" fmla="*/ 0 w 26"/>
                <a:gd name="T33" fmla="*/ 37 h 37"/>
                <a:gd name="T34" fmla="*/ 0 w 26"/>
                <a:gd name="T35" fmla="*/ 0 h 3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6" h="37">
                  <a:moveTo>
                    <a:pt x="0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4" y="16"/>
                    <a:pt x="4" y="16"/>
                    <a:pt x="4" y="16"/>
                  </a:cubicBezTo>
                  <a:cubicBezTo>
                    <a:pt x="7" y="16"/>
                    <a:pt x="7" y="16"/>
                    <a:pt x="7" y="16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10" y="18"/>
                    <a:pt x="10" y="18"/>
                    <a:pt x="10" y="18"/>
                  </a:cubicBezTo>
                  <a:cubicBezTo>
                    <a:pt x="12" y="19"/>
                    <a:pt x="15" y="22"/>
                    <a:pt x="18" y="26"/>
                  </a:cubicBezTo>
                  <a:cubicBezTo>
                    <a:pt x="21" y="31"/>
                    <a:pt x="23" y="34"/>
                    <a:pt x="26" y="34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5" y="37"/>
                    <a:pt x="25" y="37"/>
                  </a:cubicBezTo>
                  <a:cubicBezTo>
                    <a:pt x="21" y="37"/>
                    <a:pt x="19" y="34"/>
                    <a:pt x="14" y="28"/>
                  </a:cubicBezTo>
                  <a:cubicBezTo>
                    <a:pt x="11" y="23"/>
                    <a:pt x="8" y="20"/>
                    <a:pt x="6" y="20"/>
                  </a:cubicBezTo>
                  <a:cubicBezTo>
                    <a:pt x="4" y="20"/>
                    <a:pt x="4" y="20"/>
                    <a:pt x="4" y="20"/>
                  </a:cubicBezTo>
                  <a:cubicBezTo>
                    <a:pt x="4" y="37"/>
                    <a:pt x="4" y="37"/>
                    <a:pt x="4" y="37"/>
                  </a:cubicBezTo>
                  <a:cubicBezTo>
                    <a:pt x="0" y="37"/>
                    <a:pt x="0" y="37"/>
                    <a:pt x="0" y="3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185"/>
            <p:cNvSpPr>
              <a:spLocks noEditPoints="1"/>
            </p:cNvSpPr>
            <p:nvPr userDrawn="1"/>
          </p:nvSpPr>
          <p:spPr bwMode="auto">
            <a:xfrm>
              <a:off x="669582" y="906448"/>
              <a:ext cx="92086" cy="93660"/>
            </a:xfrm>
            <a:custGeom>
              <a:avLst/>
              <a:gdLst>
                <a:gd name="T0" fmla="*/ 0 w 38"/>
                <a:gd name="T1" fmla="*/ 20 h 39"/>
                <a:gd name="T2" fmla="*/ 19 w 38"/>
                <a:gd name="T3" fmla="*/ 0 h 39"/>
                <a:gd name="T4" fmla="*/ 38 w 38"/>
                <a:gd name="T5" fmla="*/ 20 h 39"/>
                <a:gd name="T6" fmla="*/ 19 w 38"/>
                <a:gd name="T7" fmla="*/ 39 h 39"/>
                <a:gd name="T8" fmla="*/ 0 w 38"/>
                <a:gd name="T9" fmla="*/ 20 h 39"/>
                <a:gd name="T10" fmla="*/ 34 w 38"/>
                <a:gd name="T11" fmla="*/ 20 h 39"/>
                <a:gd name="T12" fmla="*/ 19 w 38"/>
                <a:gd name="T13" fmla="*/ 4 h 39"/>
                <a:gd name="T14" fmla="*/ 4 w 38"/>
                <a:gd name="T15" fmla="*/ 20 h 39"/>
                <a:gd name="T16" fmla="*/ 19 w 38"/>
                <a:gd name="T17" fmla="*/ 36 h 39"/>
                <a:gd name="T18" fmla="*/ 34 w 38"/>
                <a:gd name="T19" fmla="*/ 20 h 3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8" h="39">
                  <a:moveTo>
                    <a:pt x="0" y="20"/>
                  </a:moveTo>
                  <a:cubicBezTo>
                    <a:pt x="0" y="9"/>
                    <a:pt x="7" y="0"/>
                    <a:pt x="19" y="0"/>
                  </a:cubicBezTo>
                  <a:cubicBezTo>
                    <a:pt x="31" y="0"/>
                    <a:pt x="38" y="9"/>
                    <a:pt x="38" y="20"/>
                  </a:cubicBezTo>
                  <a:cubicBezTo>
                    <a:pt x="38" y="30"/>
                    <a:pt x="31" y="39"/>
                    <a:pt x="19" y="39"/>
                  </a:cubicBezTo>
                  <a:cubicBezTo>
                    <a:pt x="7" y="39"/>
                    <a:pt x="0" y="30"/>
                    <a:pt x="0" y="20"/>
                  </a:cubicBezTo>
                  <a:close/>
                  <a:moveTo>
                    <a:pt x="34" y="20"/>
                  </a:moveTo>
                  <a:cubicBezTo>
                    <a:pt x="34" y="11"/>
                    <a:pt x="29" y="4"/>
                    <a:pt x="19" y="4"/>
                  </a:cubicBezTo>
                  <a:cubicBezTo>
                    <a:pt x="10" y="4"/>
                    <a:pt x="4" y="11"/>
                    <a:pt x="4" y="20"/>
                  </a:cubicBezTo>
                  <a:cubicBezTo>
                    <a:pt x="4" y="28"/>
                    <a:pt x="10" y="36"/>
                    <a:pt x="19" y="36"/>
                  </a:cubicBezTo>
                  <a:cubicBezTo>
                    <a:pt x="29" y="36"/>
                    <a:pt x="34" y="28"/>
                    <a:pt x="34" y="20"/>
                  </a:cubicBez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Freeform 186"/>
            <p:cNvSpPr>
              <a:spLocks/>
            </p:cNvSpPr>
            <p:nvPr userDrawn="1"/>
          </p:nvSpPr>
          <p:spPr bwMode="auto">
            <a:xfrm>
              <a:off x="812475" y="908035"/>
              <a:ext cx="104788" cy="90486"/>
            </a:xfrm>
            <a:custGeom>
              <a:avLst/>
              <a:gdLst>
                <a:gd name="T0" fmla="*/ 10 w 87"/>
                <a:gd name="T1" fmla="*/ 0 h 75"/>
                <a:gd name="T2" fmla="*/ 18 w 87"/>
                <a:gd name="T3" fmla="*/ 0 h 75"/>
                <a:gd name="T4" fmla="*/ 43 w 87"/>
                <a:gd name="T5" fmla="*/ 67 h 75"/>
                <a:gd name="T6" fmla="*/ 43 w 87"/>
                <a:gd name="T7" fmla="*/ 67 h 75"/>
                <a:gd name="T8" fmla="*/ 69 w 87"/>
                <a:gd name="T9" fmla="*/ 0 h 75"/>
                <a:gd name="T10" fmla="*/ 77 w 87"/>
                <a:gd name="T11" fmla="*/ 0 h 75"/>
                <a:gd name="T12" fmla="*/ 87 w 87"/>
                <a:gd name="T13" fmla="*/ 75 h 75"/>
                <a:gd name="T14" fmla="*/ 79 w 87"/>
                <a:gd name="T15" fmla="*/ 75 h 75"/>
                <a:gd name="T16" fmla="*/ 71 w 87"/>
                <a:gd name="T17" fmla="*/ 14 h 75"/>
                <a:gd name="T18" fmla="*/ 71 w 87"/>
                <a:gd name="T19" fmla="*/ 14 h 75"/>
                <a:gd name="T20" fmla="*/ 47 w 87"/>
                <a:gd name="T21" fmla="*/ 75 h 75"/>
                <a:gd name="T22" fmla="*/ 39 w 87"/>
                <a:gd name="T23" fmla="*/ 75 h 75"/>
                <a:gd name="T24" fmla="*/ 16 w 87"/>
                <a:gd name="T25" fmla="*/ 14 h 75"/>
                <a:gd name="T26" fmla="*/ 14 w 87"/>
                <a:gd name="T27" fmla="*/ 14 h 75"/>
                <a:gd name="T28" fmla="*/ 6 w 87"/>
                <a:gd name="T29" fmla="*/ 75 h 75"/>
                <a:gd name="T30" fmla="*/ 0 w 87"/>
                <a:gd name="T31" fmla="*/ 75 h 75"/>
                <a:gd name="T32" fmla="*/ 10 w 87"/>
                <a:gd name="T33" fmla="*/ 0 h 7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87" h="75">
                  <a:moveTo>
                    <a:pt x="10" y="0"/>
                  </a:moveTo>
                  <a:lnTo>
                    <a:pt x="18" y="0"/>
                  </a:lnTo>
                  <a:lnTo>
                    <a:pt x="43" y="67"/>
                  </a:lnTo>
                  <a:lnTo>
                    <a:pt x="69" y="0"/>
                  </a:lnTo>
                  <a:lnTo>
                    <a:pt x="77" y="0"/>
                  </a:lnTo>
                  <a:lnTo>
                    <a:pt x="87" y="75"/>
                  </a:lnTo>
                  <a:lnTo>
                    <a:pt x="79" y="75"/>
                  </a:lnTo>
                  <a:lnTo>
                    <a:pt x="71" y="14"/>
                  </a:lnTo>
                  <a:lnTo>
                    <a:pt x="47" y="75"/>
                  </a:lnTo>
                  <a:lnTo>
                    <a:pt x="39" y="75"/>
                  </a:lnTo>
                  <a:lnTo>
                    <a:pt x="16" y="14"/>
                  </a:lnTo>
                  <a:lnTo>
                    <a:pt x="14" y="14"/>
                  </a:lnTo>
                  <a:lnTo>
                    <a:pt x="6" y="75"/>
                  </a:lnTo>
                  <a:lnTo>
                    <a:pt x="0" y="75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Freeform 187"/>
            <p:cNvSpPr>
              <a:spLocks/>
            </p:cNvSpPr>
            <p:nvPr userDrawn="1"/>
          </p:nvSpPr>
          <p:spPr bwMode="auto">
            <a:xfrm>
              <a:off x="968069" y="908035"/>
              <a:ext cx="104788" cy="90486"/>
            </a:xfrm>
            <a:custGeom>
              <a:avLst/>
              <a:gdLst>
                <a:gd name="T0" fmla="*/ 10 w 88"/>
                <a:gd name="T1" fmla="*/ 0 h 75"/>
                <a:gd name="T2" fmla="*/ 19 w 88"/>
                <a:gd name="T3" fmla="*/ 0 h 75"/>
                <a:gd name="T4" fmla="*/ 45 w 88"/>
                <a:gd name="T5" fmla="*/ 67 h 75"/>
                <a:gd name="T6" fmla="*/ 45 w 88"/>
                <a:gd name="T7" fmla="*/ 67 h 75"/>
                <a:gd name="T8" fmla="*/ 70 w 88"/>
                <a:gd name="T9" fmla="*/ 0 h 75"/>
                <a:gd name="T10" fmla="*/ 78 w 88"/>
                <a:gd name="T11" fmla="*/ 0 h 75"/>
                <a:gd name="T12" fmla="*/ 88 w 88"/>
                <a:gd name="T13" fmla="*/ 75 h 75"/>
                <a:gd name="T14" fmla="*/ 80 w 88"/>
                <a:gd name="T15" fmla="*/ 75 h 75"/>
                <a:gd name="T16" fmla="*/ 72 w 88"/>
                <a:gd name="T17" fmla="*/ 14 h 75"/>
                <a:gd name="T18" fmla="*/ 72 w 88"/>
                <a:gd name="T19" fmla="*/ 14 h 75"/>
                <a:gd name="T20" fmla="*/ 49 w 88"/>
                <a:gd name="T21" fmla="*/ 75 h 75"/>
                <a:gd name="T22" fmla="*/ 41 w 88"/>
                <a:gd name="T23" fmla="*/ 75 h 75"/>
                <a:gd name="T24" fmla="*/ 17 w 88"/>
                <a:gd name="T25" fmla="*/ 14 h 75"/>
                <a:gd name="T26" fmla="*/ 17 w 88"/>
                <a:gd name="T27" fmla="*/ 14 h 75"/>
                <a:gd name="T28" fmla="*/ 8 w 88"/>
                <a:gd name="T29" fmla="*/ 75 h 75"/>
                <a:gd name="T30" fmla="*/ 0 w 88"/>
                <a:gd name="T31" fmla="*/ 75 h 75"/>
                <a:gd name="T32" fmla="*/ 10 w 88"/>
                <a:gd name="T33" fmla="*/ 0 h 7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88" h="75">
                  <a:moveTo>
                    <a:pt x="10" y="0"/>
                  </a:moveTo>
                  <a:lnTo>
                    <a:pt x="19" y="0"/>
                  </a:lnTo>
                  <a:lnTo>
                    <a:pt x="45" y="67"/>
                  </a:lnTo>
                  <a:lnTo>
                    <a:pt x="70" y="0"/>
                  </a:lnTo>
                  <a:lnTo>
                    <a:pt x="78" y="0"/>
                  </a:lnTo>
                  <a:lnTo>
                    <a:pt x="88" y="75"/>
                  </a:lnTo>
                  <a:lnTo>
                    <a:pt x="80" y="75"/>
                  </a:lnTo>
                  <a:lnTo>
                    <a:pt x="72" y="14"/>
                  </a:lnTo>
                  <a:lnTo>
                    <a:pt x="49" y="75"/>
                  </a:lnTo>
                  <a:lnTo>
                    <a:pt x="41" y="75"/>
                  </a:lnTo>
                  <a:lnTo>
                    <a:pt x="17" y="14"/>
                  </a:lnTo>
                  <a:lnTo>
                    <a:pt x="8" y="75"/>
                  </a:lnTo>
                  <a:lnTo>
                    <a:pt x="0" y="75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Freeform 188"/>
            <p:cNvSpPr>
              <a:spLocks/>
            </p:cNvSpPr>
            <p:nvPr userDrawn="1"/>
          </p:nvSpPr>
          <p:spPr bwMode="auto">
            <a:xfrm>
              <a:off x="1131601" y="908035"/>
              <a:ext cx="52393" cy="90486"/>
            </a:xfrm>
            <a:custGeom>
              <a:avLst/>
              <a:gdLst>
                <a:gd name="T0" fmla="*/ 0 w 45"/>
                <a:gd name="T1" fmla="*/ 0 h 75"/>
                <a:gd name="T2" fmla="*/ 43 w 45"/>
                <a:gd name="T3" fmla="*/ 0 h 75"/>
                <a:gd name="T4" fmla="*/ 43 w 45"/>
                <a:gd name="T5" fmla="*/ 6 h 75"/>
                <a:gd name="T6" fmla="*/ 8 w 45"/>
                <a:gd name="T7" fmla="*/ 6 h 75"/>
                <a:gd name="T8" fmla="*/ 8 w 45"/>
                <a:gd name="T9" fmla="*/ 32 h 75"/>
                <a:gd name="T10" fmla="*/ 39 w 45"/>
                <a:gd name="T11" fmla="*/ 32 h 75"/>
                <a:gd name="T12" fmla="*/ 39 w 45"/>
                <a:gd name="T13" fmla="*/ 38 h 75"/>
                <a:gd name="T14" fmla="*/ 8 w 45"/>
                <a:gd name="T15" fmla="*/ 38 h 75"/>
                <a:gd name="T16" fmla="*/ 8 w 45"/>
                <a:gd name="T17" fmla="*/ 69 h 75"/>
                <a:gd name="T18" fmla="*/ 45 w 45"/>
                <a:gd name="T19" fmla="*/ 69 h 75"/>
                <a:gd name="T20" fmla="*/ 45 w 45"/>
                <a:gd name="T21" fmla="*/ 75 h 75"/>
                <a:gd name="T22" fmla="*/ 0 w 45"/>
                <a:gd name="T23" fmla="*/ 75 h 75"/>
                <a:gd name="T24" fmla="*/ 0 w 45"/>
                <a:gd name="T25" fmla="*/ 0 h 7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5" h="75">
                  <a:moveTo>
                    <a:pt x="0" y="0"/>
                  </a:moveTo>
                  <a:lnTo>
                    <a:pt x="43" y="0"/>
                  </a:lnTo>
                  <a:lnTo>
                    <a:pt x="43" y="6"/>
                  </a:lnTo>
                  <a:lnTo>
                    <a:pt x="8" y="6"/>
                  </a:lnTo>
                  <a:lnTo>
                    <a:pt x="8" y="32"/>
                  </a:lnTo>
                  <a:lnTo>
                    <a:pt x="39" y="32"/>
                  </a:lnTo>
                  <a:lnTo>
                    <a:pt x="39" y="38"/>
                  </a:lnTo>
                  <a:lnTo>
                    <a:pt x="8" y="38"/>
                  </a:lnTo>
                  <a:lnTo>
                    <a:pt x="8" y="69"/>
                  </a:lnTo>
                  <a:lnTo>
                    <a:pt x="45" y="69"/>
                  </a:lnTo>
                  <a:lnTo>
                    <a:pt x="45" y="75"/>
                  </a:lnTo>
                  <a:lnTo>
                    <a:pt x="0" y="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Freeform 189"/>
            <p:cNvSpPr>
              <a:spLocks noEditPoints="1"/>
            </p:cNvSpPr>
            <p:nvPr userDrawn="1"/>
          </p:nvSpPr>
          <p:spPr bwMode="auto">
            <a:xfrm>
              <a:off x="1237976" y="908035"/>
              <a:ext cx="55570" cy="90486"/>
            </a:xfrm>
            <a:custGeom>
              <a:avLst/>
              <a:gdLst>
                <a:gd name="T0" fmla="*/ 0 w 23"/>
                <a:gd name="T1" fmla="*/ 0 h 37"/>
                <a:gd name="T2" fmla="*/ 10 w 23"/>
                <a:gd name="T3" fmla="*/ 0 h 37"/>
                <a:gd name="T4" fmla="*/ 23 w 23"/>
                <a:gd name="T5" fmla="*/ 11 h 37"/>
                <a:gd name="T6" fmla="*/ 9 w 23"/>
                <a:gd name="T7" fmla="*/ 22 h 37"/>
                <a:gd name="T8" fmla="*/ 4 w 23"/>
                <a:gd name="T9" fmla="*/ 22 h 37"/>
                <a:gd name="T10" fmla="*/ 4 w 23"/>
                <a:gd name="T11" fmla="*/ 37 h 37"/>
                <a:gd name="T12" fmla="*/ 0 w 23"/>
                <a:gd name="T13" fmla="*/ 37 h 37"/>
                <a:gd name="T14" fmla="*/ 0 w 23"/>
                <a:gd name="T15" fmla="*/ 0 h 37"/>
                <a:gd name="T16" fmla="*/ 9 w 23"/>
                <a:gd name="T17" fmla="*/ 19 h 37"/>
                <a:gd name="T18" fmla="*/ 19 w 23"/>
                <a:gd name="T19" fmla="*/ 11 h 37"/>
                <a:gd name="T20" fmla="*/ 10 w 23"/>
                <a:gd name="T21" fmla="*/ 3 h 37"/>
                <a:gd name="T22" fmla="*/ 4 w 23"/>
                <a:gd name="T23" fmla="*/ 3 h 37"/>
                <a:gd name="T24" fmla="*/ 4 w 23"/>
                <a:gd name="T25" fmla="*/ 19 h 37"/>
                <a:gd name="T26" fmla="*/ 9 w 23"/>
                <a:gd name="T27" fmla="*/ 19 h 37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3" h="37">
                  <a:moveTo>
                    <a:pt x="0" y="0"/>
                  </a:moveTo>
                  <a:cubicBezTo>
                    <a:pt x="10" y="0"/>
                    <a:pt x="10" y="0"/>
                    <a:pt x="10" y="0"/>
                  </a:cubicBezTo>
                  <a:cubicBezTo>
                    <a:pt x="18" y="0"/>
                    <a:pt x="23" y="4"/>
                    <a:pt x="23" y="11"/>
                  </a:cubicBezTo>
                  <a:cubicBezTo>
                    <a:pt x="23" y="18"/>
                    <a:pt x="18" y="22"/>
                    <a:pt x="9" y="22"/>
                  </a:cubicBezTo>
                  <a:cubicBezTo>
                    <a:pt x="4" y="22"/>
                    <a:pt x="4" y="22"/>
                    <a:pt x="4" y="22"/>
                  </a:cubicBezTo>
                  <a:cubicBezTo>
                    <a:pt x="4" y="37"/>
                    <a:pt x="4" y="37"/>
                    <a:pt x="4" y="37"/>
                  </a:cubicBezTo>
                  <a:cubicBezTo>
                    <a:pt x="0" y="37"/>
                    <a:pt x="0" y="37"/>
                    <a:pt x="0" y="37"/>
                  </a:cubicBezTo>
                  <a:lnTo>
                    <a:pt x="0" y="0"/>
                  </a:lnTo>
                  <a:close/>
                  <a:moveTo>
                    <a:pt x="9" y="19"/>
                  </a:moveTo>
                  <a:cubicBezTo>
                    <a:pt x="16" y="19"/>
                    <a:pt x="19" y="16"/>
                    <a:pt x="19" y="11"/>
                  </a:cubicBezTo>
                  <a:cubicBezTo>
                    <a:pt x="19" y="6"/>
                    <a:pt x="16" y="3"/>
                    <a:pt x="10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9"/>
                    <a:pt x="4" y="19"/>
                    <a:pt x="4" y="19"/>
                  </a:cubicBezTo>
                  <a:lnTo>
                    <a:pt x="9" y="19"/>
                  </a:ln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Freeform 190"/>
            <p:cNvSpPr>
              <a:spLocks/>
            </p:cNvSpPr>
            <p:nvPr userDrawn="1"/>
          </p:nvSpPr>
          <p:spPr bwMode="auto">
            <a:xfrm>
              <a:off x="1344352" y="908035"/>
              <a:ext cx="68270" cy="90486"/>
            </a:xfrm>
            <a:custGeom>
              <a:avLst/>
              <a:gdLst>
                <a:gd name="T0" fmla="*/ 24 w 28"/>
                <a:gd name="T1" fmla="*/ 19 h 37"/>
                <a:gd name="T2" fmla="*/ 12 w 28"/>
                <a:gd name="T3" fmla="*/ 26 h 37"/>
                <a:gd name="T4" fmla="*/ 0 w 28"/>
                <a:gd name="T5" fmla="*/ 15 h 37"/>
                <a:gd name="T6" fmla="*/ 0 w 28"/>
                <a:gd name="T7" fmla="*/ 0 h 37"/>
                <a:gd name="T8" fmla="*/ 4 w 28"/>
                <a:gd name="T9" fmla="*/ 0 h 37"/>
                <a:gd name="T10" fmla="*/ 4 w 28"/>
                <a:gd name="T11" fmla="*/ 14 h 37"/>
                <a:gd name="T12" fmla="*/ 13 w 28"/>
                <a:gd name="T13" fmla="*/ 23 h 37"/>
                <a:gd name="T14" fmla="*/ 24 w 28"/>
                <a:gd name="T15" fmla="*/ 16 h 37"/>
                <a:gd name="T16" fmla="*/ 24 w 28"/>
                <a:gd name="T17" fmla="*/ 0 h 37"/>
                <a:gd name="T18" fmla="*/ 28 w 28"/>
                <a:gd name="T19" fmla="*/ 0 h 37"/>
                <a:gd name="T20" fmla="*/ 28 w 28"/>
                <a:gd name="T21" fmla="*/ 37 h 37"/>
                <a:gd name="T22" fmla="*/ 24 w 28"/>
                <a:gd name="T23" fmla="*/ 37 h 37"/>
                <a:gd name="T24" fmla="*/ 24 w 28"/>
                <a:gd name="T25" fmla="*/ 19 h 3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8" h="37">
                  <a:moveTo>
                    <a:pt x="24" y="19"/>
                  </a:moveTo>
                  <a:cubicBezTo>
                    <a:pt x="23" y="22"/>
                    <a:pt x="18" y="26"/>
                    <a:pt x="12" y="26"/>
                  </a:cubicBezTo>
                  <a:cubicBezTo>
                    <a:pt x="4" y="26"/>
                    <a:pt x="0" y="21"/>
                    <a:pt x="0" y="1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14"/>
                    <a:pt x="4" y="14"/>
                    <a:pt x="4" y="14"/>
                  </a:cubicBezTo>
                  <a:cubicBezTo>
                    <a:pt x="4" y="19"/>
                    <a:pt x="7" y="23"/>
                    <a:pt x="13" y="23"/>
                  </a:cubicBezTo>
                  <a:cubicBezTo>
                    <a:pt x="18" y="23"/>
                    <a:pt x="23" y="18"/>
                    <a:pt x="24" y="16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8" y="37"/>
                    <a:pt x="28" y="37"/>
                    <a:pt x="28" y="37"/>
                  </a:cubicBezTo>
                  <a:cubicBezTo>
                    <a:pt x="24" y="37"/>
                    <a:pt x="24" y="37"/>
                    <a:pt x="24" y="37"/>
                  </a:cubicBezTo>
                  <a:lnTo>
                    <a:pt x="24" y="19"/>
                  </a:ln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Freeform 191"/>
            <p:cNvSpPr>
              <a:spLocks/>
            </p:cNvSpPr>
            <p:nvPr userDrawn="1"/>
          </p:nvSpPr>
          <p:spPr bwMode="auto">
            <a:xfrm>
              <a:off x="1474543" y="908035"/>
              <a:ext cx="53982" cy="90486"/>
            </a:xfrm>
            <a:custGeom>
              <a:avLst/>
              <a:gdLst>
                <a:gd name="T0" fmla="*/ 0 w 45"/>
                <a:gd name="T1" fmla="*/ 0 h 75"/>
                <a:gd name="T2" fmla="*/ 45 w 45"/>
                <a:gd name="T3" fmla="*/ 0 h 75"/>
                <a:gd name="T4" fmla="*/ 45 w 45"/>
                <a:gd name="T5" fmla="*/ 6 h 75"/>
                <a:gd name="T6" fmla="*/ 8 w 45"/>
                <a:gd name="T7" fmla="*/ 6 h 75"/>
                <a:gd name="T8" fmla="*/ 8 w 45"/>
                <a:gd name="T9" fmla="*/ 32 h 75"/>
                <a:gd name="T10" fmla="*/ 41 w 45"/>
                <a:gd name="T11" fmla="*/ 32 h 75"/>
                <a:gd name="T12" fmla="*/ 41 w 45"/>
                <a:gd name="T13" fmla="*/ 38 h 75"/>
                <a:gd name="T14" fmla="*/ 8 w 45"/>
                <a:gd name="T15" fmla="*/ 38 h 75"/>
                <a:gd name="T16" fmla="*/ 8 w 45"/>
                <a:gd name="T17" fmla="*/ 69 h 75"/>
                <a:gd name="T18" fmla="*/ 45 w 45"/>
                <a:gd name="T19" fmla="*/ 69 h 75"/>
                <a:gd name="T20" fmla="*/ 45 w 45"/>
                <a:gd name="T21" fmla="*/ 75 h 75"/>
                <a:gd name="T22" fmla="*/ 0 w 45"/>
                <a:gd name="T23" fmla="*/ 75 h 75"/>
                <a:gd name="T24" fmla="*/ 0 w 45"/>
                <a:gd name="T25" fmla="*/ 0 h 7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5" h="75">
                  <a:moveTo>
                    <a:pt x="0" y="0"/>
                  </a:moveTo>
                  <a:lnTo>
                    <a:pt x="45" y="0"/>
                  </a:lnTo>
                  <a:lnTo>
                    <a:pt x="45" y="6"/>
                  </a:lnTo>
                  <a:lnTo>
                    <a:pt x="8" y="6"/>
                  </a:lnTo>
                  <a:lnTo>
                    <a:pt x="8" y="32"/>
                  </a:lnTo>
                  <a:lnTo>
                    <a:pt x="41" y="32"/>
                  </a:lnTo>
                  <a:lnTo>
                    <a:pt x="41" y="38"/>
                  </a:lnTo>
                  <a:lnTo>
                    <a:pt x="8" y="38"/>
                  </a:lnTo>
                  <a:lnTo>
                    <a:pt x="8" y="69"/>
                  </a:lnTo>
                  <a:lnTo>
                    <a:pt x="45" y="69"/>
                  </a:lnTo>
                  <a:lnTo>
                    <a:pt x="45" y="75"/>
                  </a:lnTo>
                  <a:lnTo>
                    <a:pt x="0" y="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Freeform 192"/>
            <p:cNvSpPr>
              <a:spLocks/>
            </p:cNvSpPr>
            <p:nvPr userDrawn="1"/>
          </p:nvSpPr>
          <p:spPr bwMode="auto">
            <a:xfrm>
              <a:off x="1577742" y="906448"/>
              <a:ext cx="73034" cy="93660"/>
            </a:xfrm>
            <a:custGeom>
              <a:avLst/>
              <a:gdLst>
                <a:gd name="T0" fmla="*/ 0 w 30"/>
                <a:gd name="T1" fmla="*/ 20 h 39"/>
                <a:gd name="T2" fmla="*/ 19 w 30"/>
                <a:gd name="T3" fmla="*/ 0 h 39"/>
                <a:gd name="T4" fmla="*/ 29 w 30"/>
                <a:gd name="T5" fmla="*/ 3 h 39"/>
                <a:gd name="T6" fmla="*/ 27 w 30"/>
                <a:gd name="T7" fmla="*/ 6 h 39"/>
                <a:gd name="T8" fmla="*/ 18 w 30"/>
                <a:gd name="T9" fmla="*/ 4 h 39"/>
                <a:gd name="T10" fmla="*/ 4 w 30"/>
                <a:gd name="T11" fmla="*/ 19 h 39"/>
                <a:gd name="T12" fmla="*/ 19 w 30"/>
                <a:gd name="T13" fmla="*/ 36 h 39"/>
                <a:gd name="T14" fmla="*/ 28 w 30"/>
                <a:gd name="T15" fmla="*/ 32 h 39"/>
                <a:gd name="T16" fmla="*/ 30 w 30"/>
                <a:gd name="T17" fmla="*/ 35 h 39"/>
                <a:gd name="T18" fmla="*/ 18 w 30"/>
                <a:gd name="T19" fmla="*/ 39 h 39"/>
                <a:gd name="T20" fmla="*/ 0 w 30"/>
                <a:gd name="T21" fmla="*/ 20 h 3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0" h="39">
                  <a:moveTo>
                    <a:pt x="0" y="20"/>
                  </a:moveTo>
                  <a:cubicBezTo>
                    <a:pt x="0" y="9"/>
                    <a:pt x="7" y="0"/>
                    <a:pt x="19" y="0"/>
                  </a:cubicBezTo>
                  <a:cubicBezTo>
                    <a:pt x="23" y="0"/>
                    <a:pt x="27" y="1"/>
                    <a:pt x="29" y="3"/>
                  </a:cubicBezTo>
                  <a:cubicBezTo>
                    <a:pt x="27" y="6"/>
                    <a:pt x="27" y="6"/>
                    <a:pt x="27" y="6"/>
                  </a:cubicBezTo>
                  <a:cubicBezTo>
                    <a:pt x="25" y="5"/>
                    <a:pt x="22" y="4"/>
                    <a:pt x="18" y="4"/>
                  </a:cubicBezTo>
                  <a:cubicBezTo>
                    <a:pt x="9" y="4"/>
                    <a:pt x="4" y="11"/>
                    <a:pt x="4" y="19"/>
                  </a:cubicBezTo>
                  <a:cubicBezTo>
                    <a:pt x="4" y="28"/>
                    <a:pt x="9" y="36"/>
                    <a:pt x="19" y="36"/>
                  </a:cubicBezTo>
                  <a:cubicBezTo>
                    <a:pt x="23" y="36"/>
                    <a:pt x="26" y="34"/>
                    <a:pt x="28" y="32"/>
                  </a:cubicBezTo>
                  <a:cubicBezTo>
                    <a:pt x="30" y="35"/>
                    <a:pt x="30" y="35"/>
                    <a:pt x="30" y="35"/>
                  </a:cubicBezTo>
                  <a:cubicBezTo>
                    <a:pt x="28" y="37"/>
                    <a:pt x="24" y="39"/>
                    <a:pt x="18" y="39"/>
                  </a:cubicBezTo>
                  <a:cubicBezTo>
                    <a:pt x="7" y="39"/>
                    <a:pt x="0" y="30"/>
                    <a:pt x="0" y="20"/>
                  </a:cubicBez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Freeform 193"/>
            <p:cNvSpPr>
              <a:spLocks/>
            </p:cNvSpPr>
            <p:nvPr userDrawn="1"/>
          </p:nvSpPr>
          <p:spPr bwMode="auto">
            <a:xfrm>
              <a:off x="1703171" y="908035"/>
              <a:ext cx="63508" cy="90486"/>
            </a:xfrm>
            <a:custGeom>
              <a:avLst/>
              <a:gdLst>
                <a:gd name="T0" fmla="*/ 0 w 26"/>
                <a:gd name="T1" fmla="*/ 0 h 37"/>
                <a:gd name="T2" fmla="*/ 4 w 26"/>
                <a:gd name="T3" fmla="*/ 0 h 37"/>
                <a:gd name="T4" fmla="*/ 4 w 26"/>
                <a:gd name="T5" fmla="*/ 16 h 37"/>
                <a:gd name="T6" fmla="*/ 7 w 26"/>
                <a:gd name="T7" fmla="*/ 16 h 37"/>
                <a:gd name="T8" fmla="*/ 21 w 26"/>
                <a:gd name="T9" fmla="*/ 0 h 37"/>
                <a:gd name="T10" fmla="*/ 26 w 26"/>
                <a:gd name="T11" fmla="*/ 0 h 37"/>
                <a:gd name="T12" fmla="*/ 10 w 26"/>
                <a:gd name="T13" fmla="*/ 18 h 37"/>
                <a:gd name="T14" fmla="*/ 17 w 26"/>
                <a:gd name="T15" fmla="*/ 26 h 37"/>
                <a:gd name="T16" fmla="*/ 25 w 26"/>
                <a:gd name="T17" fmla="*/ 34 h 37"/>
                <a:gd name="T18" fmla="*/ 26 w 26"/>
                <a:gd name="T19" fmla="*/ 34 h 37"/>
                <a:gd name="T20" fmla="*/ 26 w 26"/>
                <a:gd name="T21" fmla="*/ 37 h 37"/>
                <a:gd name="T22" fmla="*/ 24 w 26"/>
                <a:gd name="T23" fmla="*/ 37 h 37"/>
                <a:gd name="T24" fmla="*/ 14 w 26"/>
                <a:gd name="T25" fmla="*/ 28 h 37"/>
                <a:gd name="T26" fmla="*/ 6 w 26"/>
                <a:gd name="T27" fmla="*/ 20 h 37"/>
                <a:gd name="T28" fmla="*/ 4 w 26"/>
                <a:gd name="T29" fmla="*/ 20 h 37"/>
                <a:gd name="T30" fmla="*/ 4 w 26"/>
                <a:gd name="T31" fmla="*/ 37 h 37"/>
                <a:gd name="T32" fmla="*/ 0 w 26"/>
                <a:gd name="T33" fmla="*/ 37 h 37"/>
                <a:gd name="T34" fmla="*/ 0 w 26"/>
                <a:gd name="T35" fmla="*/ 0 h 3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6" h="37">
                  <a:moveTo>
                    <a:pt x="0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4" y="16"/>
                    <a:pt x="4" y="16"/>
                    <a:pt x="4" y="16"/>
                  </a:cubicBezTo>
                  <a:cubicBezTo>
                    <a:pt x="7" y="16"/>
                    <a:pt x="7" y="16"/>
                    <a:pt x="7" y="16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10" y="18"/>
                    <a:pt x="10" y="18"/>
                    <a:pt x="10" y="18"/>
                  </a:cubicBezTo>
                  <a:cubicBezTo>
                    <a:pt x="12" y="19"/>
                    <a:pt x="15" y="22"/>
                    <a:pt x="17" y="26"/>
                  </a:cubicBezTo>
                  <a:cubicBezTo>
                    <a:pt x="21" y="31"/>
                    <a:pt x="23" y="34"/>
                    <a:pt x="25" y="34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4" y="37"/>
                    <a:pt x="24" y="37"/>
                    <a:pt x="24" y="37"/>
                  </a:cubicBezTo>
                  <a:cubicBezTo>
                    <a:pt x="21" y="37"/>
                    <a:pt x="19" y="34"/>
                    <a:pt x="14" y="28"/>
                  </a:cubicBezTo>
                  <a:cubicBezTo>
                    <a:pt x="11" y="23"/>
                    <a:pt x="8" y="20"/>
                    <a:pt x="6" y="20"/>
                  </a:cubicBezTo>
                  <a:cubicBezTo>
                    <a:pt x="4" y="20"/>
                    <a:pt x="4" y="20"/>
                    <a:pt x="4" y="20"/>
                  </a:cubicBezTo>
                  <a:cubicBezTo>
                    <a:pt x="4" y="37"/>
                    <a:pt x="4" y="37"/>
                    <a:pt x="4" y="37"/>
                  </a:cubicBezTo>
                  <a:cubicBezTo>
                    <a:pt x="0" y="37"/>
                    <a:pt x="0" y="37"/>
                    <a:pt x="0" y="3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Freeform 194"/>
            <p:cNvSpPr>
              <a:spLocks noEditPoints="1"/>
            </p:cNvSpPr>
            <p:nvPr userDrawn="1"/>
          </p:nvSpPr>
          <p:spPr bwMode="auto">
            <a:xfrm>
              <a:off x="1807958" y="906448"/>
              <a:ext cx="92086" cy="93660"/>
            </a:xfrm>
            <a:custGeom>
              <a:avLst/>
              <a:gdLst>
                <a:gd name="T0" fmla="*/ 0 w 38"/>
                <a:gd name="T1" fmla="*/ 20 h 39"/>
                <a:gd name="T2" fmla="*/ 19 w 38"/>
                <a:gd name="T3" fmla="*/ 0 h 39"/>
                <a:gd name="T4" fmla="*/ 38 w 38"/>
                <a:gd name="T5" fmla="*/ 20 h 39"/>
                <a:gd name="T6" fmla="*/ 19 w 38"/>
                <a:gd name="T7" fmla="*/ 39 h 39"/>
                <a:gd name="T8" fmla="*/ 0 w 38"/>
                <a:gd name="T9" fmla="*/ 20 h 39"/>
                <a:gd name="T10" fmla="*/ 34 w 38"/>
                <a:gd name="T11" fmla="*/ 20 h 39"/>
                <a:gd name="T12" fmla="*/ 19 w 38"/>
                <a:gd name="T13" fmla="*/ 4 h 39"/>
                <a:gd name="T14" fmla="*/ 4 w 38"/>
                <a:gd name="T15" fmla="*/ 20 h 39"/>
                <a:gd name="T16" fmla="*/ 19 w 38"/>
                <a:gd name="T17" fmla="*/ 36 h 39"/>
                <a:gd name="T18" fmla="*/ 34 w 38"/>
                <a:gd name="T19" fmla="*/ 20 h 3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8" h="39">
                  <a:moveTo>
                    <a:pt x="0" y="20"/>
                  </a:moveTo>
                  <a:cubicBezTo>
                    <a:pt x="0" y="9"/>
                    <a:pt x="7" y="0"/>
                    <a:pt x="19" y="0"/>
                  </a:cubicBezTo>
                  <a:cubicBezTo>
                    <a:pt x="31" y="0"/>
                    <a:pt x="38" y="9"/>
                    <a:pt x="38" y="20"/>
                  </a:cubicBezTo>
                  <a:cubicBezTo>
                    <a:pt x="38" y="30"/>
                    <a:pt x="31" y="39"/>
                    <a:pt x="19" y="39"/>
                  </a:cubicBezTo>
                  <a:cubicBezTo>
                    <a:pt x="7" y="39"/>
                    <a:pt x="0" y="30"/>
                    <a:pt x="0" y="20"/>
                  </a:cubicBezTo>
                  <a:close/>
                  <a:moveTo>
                    <a:pt x="34" y="20"/>
                  </a:moveTo>
                  <a:cubicBezTo>
                    <a:pt x="34" y="11"/>
                    <a:pt x="29" y="4"/>
                    <a:pt x="19" y="4"/>
                  </a:cubicBezTo>
                  <a:cubicBezTo>
                    <a:pt x="9" y="4"/>
                    <a:pt x="4" y="11"/>
                    <a:pt x="4" y="20"/>
                  </a:cubicBezTo>
                  <a:cubicBezTo>
                    <a:pt x="4" y="28"/>
                    <a:pt x="9" y="36"/>
                    <a:pt x="19" y="36"/>
                  </a:cubicBezTo>
                  <a:cubicBezTo>
                    <a:pt x="29" y="36"/>
                    <a:pt x="34" y="28"/>
                    <a:pt x="34" y="20"/>
                  </a:cubicBez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" name="Freeform 195"/>
            <p:cNvSpPr>
              <a:spLocks/>
            </p:cNvSpPr>
            <p:nvPr userDrawn="1"/>
          </p:nvSpPr>
          <p:spPr bwMode="auto">
            <a:xfrm>
              <a:off x="1955613" y="908035"/>
              <a:ext cx="53982" cy="90486"/>
            </a:xfrm>
            <a:custGeom>
              <a:avLst/>
              <a:gdLst>
                <a:gd name="T0" fmla="*/ 0 w 45"/>
                <a:gd name="T1" fmla="*/ 0 h 75"/>
                <a:gd name="T2" fmla="*/ 45 w 45"/>
                <a:gd name="T3" fmla="*/ 0 h 75"/>
                <a:gd name="T4" fmla="*/ 45 w 45"/>
                <a:gd name="T5" fmla="*/ 6 h 75"/>
                <a:gd name="T6" fmla="*/ 8 w 45"/>
                <a:gd name="T7" fmla="*/ 6 h 75"/>
                <a:gd name="T8" fmla="*/ 8 w 45"/>
                <a:gd name="T9" fmla="*/ 32 h 75"/>
                <a:gd name="T10" fmla="*/ 41 w 45"/>
                <a:gd name="T11" fmla="*/ 32 h 75"/>
                <a:gd name="T12" fmla="*/ 41 w 45"/>
                <a:gd name="T13" fmla="*/ 38 h 75"/>
                <a:gd name="T14" fmla="*/ 8 w 45"/>
                <a:gd name="T15" fmla="*/ 38 h 75"/>
                <a:gd name="T16" fmla="*/ 8 w 45"/>
                <a:gd name="T17" fmla="*/ 69 h 75"/>
                <a:gd name="T18" fmla="*/ 45 w 45"/>
                <a:gd name="T19" fmla="*/ 69 h 75"/>
                <a:gd name="T20" fmla="*/ 45 w 45"/>
                <a:gd name="T21" fmla="*/ 75 h 75"/>
                <a:gd name="T22" fmla="*/ 0 w 45"/>
                <a:gd name="T23" fmla="*/ 75 h 75"/>
                <a:gd name="T24" fmla="*/ 0 w 45"/>
                <a:gd name="T25" fmla="*/ 0 h 7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5" h="75">
                  <a:moveTo>
                    <a:pt x="0" y="0"/>
                  </a:moveTo>
                  <a:lnTo>
                    <a:pt x="45" y="0"/>
                  </a:lnTo>
                  <a:lnTo>
                    <a:pt x="45" y="6"/>
                  </a:lnTo>
                  <a:lnTo>
                    <a:pt x="8" y="6"/>
                  </a:lnTo>
                  <a:lnTo>
                    <a:pt x="8" y="32"/>
                  </a:lnTo>
                  <a:lnTo>
                    <a:pt x="41" y="32"/>
                  </a:lnTo>
                  <a:lnTo>
                    <a:pt x="41" y="38"/>
                  </a:lnTo>
                  <a:lnTo>
                    <a:pt x="8" y="38"/>
                  </a:lnTo>
                  <a:lnTo>
                    <a:pt x="8" y="69"/>
                  </a:lnTo>
                  <a:lnTo>
                    <a:pt x="45" y="69"/>
                  </a:lnTo>
                  <a:lnTo>
                    <a:pt x="45" y="75"/>
                  </a:lnTo>
                  <a:lnTo>
                    <a:pt x="0" y="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" name="Freeform 196"/>
            <p:cNvSpPr>
              <a:spLocks/>
            </p:cNvSpPr>
            <p:nvPr userDrawn="1"/>
          </p:nvSpPr>
          <p:spPr bwMode="auto">
            <a:xfrm>
              <a:off x="2162013" y="908035"/>
              <a:ext cx="69858" cy="90486"/>
            </a:xfrm>
            <a:custGeom>
              <a:avLst/>
              <a:gdLst>
                <a:gd name="T0" fmla="*/ 0 w 59"/>
                <a:gd name="T1" fmla="*/ 0 h 75"/>
                <a:gd name="T2" fmla="*/ 59 w 59"/>
                <a:gd name="T3" fmla="*/ 0 h 75"/>
                <a:gd name="T4" fmla="*/ 59 w 59"/>
                <a:gd name="T5" fmla="*/ 75 h 75"/>
                <a:gd name="T6" fmla="*/ 53 w 59"/>
                <a:gd name="T7" fmla="*/ 75 h 75"/>
                <a:gd name="T8" fmla="*/ 53 w 59"/>
                <a:gd name="T9" fmla="*/ 6 h 75"/>
                <a:gd name="T10" fmla="*/ 8 w 59"/>
                <a:gd name="T11" fmla="*/ 6 h 75"/>
                <a:gd name="T12" fmla="*/ 8 w 59"/>
                <a:gd name="T13" fmla="*/ 75 h 75"/>
                <a:gd name="T14" fmla="*/ 0 w 59"/>
                <a:gd name="T15" fmla="*/ 75 h 75"/>
                <a:gd name="T16" fmla="*/ 0 w 59"/>
                <a:gd name="T17" fmla="*/ 0 h 7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9" h="75">
                  <a:moveTo>
                    <a:pt x="0" y="0"/>
                  </a:moveTo>
                  <a:lnTo>
                    <a:pt x="59" y="0"/>
                  </a:lnTo>
                  <a:lnTo>
                    <a:pt x="59" y="75"/>
                  </a:lnTo>
                  <a:lnTo>
                    <a:pt x="53" y="75"/>
                  </a:lnTo>
                  <a:lnTo>
                    <a:pt x="53" y="6"/>
                  </a:lnTo>
                  <a:lnTo>
                    <a:pt x="8" y="6"/>
                  </a:lnTo>
                  <a:lnTo>
                    <a:pt x="8" y="75"/>
                  </a:lnTo>
                  <a:lnTo>
                    <a:pt x="0" y="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" name="Freeform 197"/>
            <p:cNvSpPr>
              <a:spLocks noEditPoints="1"/>
            </p:cNvSpPr>
            <p:nvPr userDrawn="1"/>
          </p:nvSpPr>
          <p:spPr bwMode="auto">
            <a:xfrm>
              <a:off x="2285853" y="908035"/>
              <a:ext cx="82560" cy="90486"/>
            </a:xfrm>
            <a:custGeom>
              <a:avLst/>
              <a:gdLst>
                <a:gd name="T0" fmla="*/ 31 w 69"/>
                <a:gd name="T1" fmla="*/ 0 h 75"/>
                <a:gd name="T2" fmla="*/ 39 w 69"/>
                <a:gd name="T3" fmla="*/ 0 h 75"/>
                <a:gd name="T4" fmla="*/ 69 w 69"/>
                <a:gd name="T5" fmla="*/ 75 h 75"/>
                <a:gd name="T6" fmla="*/ 61 w 69"/>
                <a:gd name="T7" fmla="*/ 75 h 75"/>
                <a:gd name="T8" fmla="*/ 53 w 69"/>
                <a:gd name="T9" fmla="*/ 57 h 75"/>
                <a:gd name="T10" fmla="*/ 14 w 69"/>
                <a:gd name="T11" fmla="*/ 57 h 75"/>
                <a:gd name="T12" fmla="*/ 6 w 69"/>
                <a:gd name="T13" fmla="*/ 75 h 75"/>
                <a:gd name="T14" fmla="*/ 0 w 69"/>
                <a:gd name="T15" fmla="*/ 75 h 75"/>
                <a:gd name="T16" fmla="*/ 31 w 69"/>
                <a:gd name="T17" fmla="*/ 0 h 75"/>
                <a:gd name="T18" fmla="*/ 51 w 69"/>
                <a:gd name="T19" fmla="*/ 51 h 75"/>
                <a:gd name="T20" fmla="*/ 33 w 69"/>
                <a:gd name="T21" fmla="*/ 8 h 75"/>
                <a:gd name="T22" fmla="*/ 16 w 69"/>
                <a:gd name="T23" fmla="*/ 51 h 75"/>
                <a:gd name="T24" fmla="*/ 51 w 69"/>
                <a:gd name="T25" fmla="*/ 51 h 7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9" h="75">
                  <a:moveTo>
                    <a:pt x="31" y="0"/>
                  </a:moveTo>
                  <a:lnTo>
                    <a:pt x="39" y="0"/>
                  </a:lnTo>
                  <a:lnTo>
                    <a:pt x="69" y="75"/>
                  </a:lnTo>
                  <a:lnTo>
                    <a:pt x="61" y="75"/>
                  </a:lnTo>
                  <a:lnTo>
                    <a:pt x="53" y="57"/>
                  </a:lnTo>
                  <a:lnTo>
                    <a:pt x="14" y="57"/>
                  </a:lnTo>
                  <a:lnTo>
                    <a:pt x="6" y="75"/>
                  </a:lnTo>
                  <a:lnTo>
                    <a:pt x="0" y="75"/>
                  </a:lnTo>
                  <a:lnTo>
                    <a:pt x="31" y="0"/>
                  </a:lnTo>
                  <a:close/>
                  <a:moveTo>
                    <a:pt x="51" y="51"/>
                  </a:moveTo>
                  <a:lnTo>
                    <a:pt x="33" y="8"/>
                  </a:lnTo>
                  <a:lnTo>
                    <a:pt x="16" y="51"/>
                  </a:lnTo>
                  <a:lnTo>
                    <a:pt x="51" y="51"/>
                  </a:ln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" name="Freeform 198"/>
            <p:cNvSpPr>
              <a:spLocks noEditPoints="1"/>
            </p:cNvSpPr>
            <p:nvPr userDrawn="1"/>
          </p:nvSpPr>
          <p:spPr bwMode="auto">
            <a:xfrm>
              <a:off x="2419220" y="908035"/>
              <a:ext cx="55570" cy="90486"/>
            </a:xfrm>
            <a:custGeom>
              <a:avLst/>
              <a:gdLst>
                <a:gd name="T0" fmla="*/ 0 w 23"/>
                <a:gd name="T1" fmla="*/ 0 h 37"/>
                <a:gd name="T2" fmla="*/ 9 w 23"/>
                <a:gd name="T3" fmla="*/ 0 h 37"/>
                <a:gd name="T4" fmla="*/ 23 w 23"/>
                <a:gd name="T5" fmla="*/ 11 h 37"/>
                <a:gd name="T6" fmla="*/ 9 w 23"/>
                <a:gd name="T7" fmla="*/ 22 h 37"/>
                <a:gd name="T8" fmla="*/ 4 w 23"/>
                <a:gd name="T9" fmla="*/ 22 h 37"/>
                <a:gd name="T10" fmla="*/ 4 w 23"/>
                <a:gd name="T11" fmla="*/ 37 h 37"/>
                <a:gd name="T12" fmla="*/ 0 w 23"/>
                <a:gd name="T13" fmla="*/ 37 h 37"/>
                <a:gd name="T14" fmla="*/ 0 w 23"/>
                <a:gd name="T15" fmla="*/ 0 h 37"/>
                <a:gd name="T16" fmla="*/ 9 w 23"/>
                <a:gd name="T17" fmla="*/ 19 h 37"/>
                <a:gd name="T18" fmla="*/ 19 w 23"/>
                <a:gd name="T19" fmla="*/ 11 h 37"/>
                <a:gd name="T20" fmla="*/ 9 w 23"/>
                <a:gd name="T21" fmla="*/ 3 h 37"/>
                <a:gd name="T22" fmla="*/ 4 w 23"/>
                <a:gd name="T23" fmla="*/ 3 h 37"/>
                <a:gd name="T24" fmla="*/ 4 w 23"/>
                <a:gd name="T25" fmla="*/ 19 h 37"/>
                <a:gd name="T26" fmla="*/ 9 w 23"/>
                <a:gd name="T27" fmla="*/ 19 h 37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3" h="37">
                  <a:moveTo>
                    <a:pt x="0" y="0"/>
                  </a:moveTo>
                  <a:cubicBezTo>
                    <a:pt x="9" y="0"/>
                    <a:pt x="9" y="0"/>
                    <a:pt x="9" y="0"/>
                  </a:cubicBezTo>
                  <a:cubicBezTo>
                    <a:pt x="18" y="0"/>
                    <a:pt x="23" y="4"/>
                    <a:pt x="23" y="11"/>
                  </a:cubicBezTo>
                  <a:cubicBezTo>
                    <a:pt x="23" y="18"/>
                    <a:pt x="18" y="22"/>
                    <a:pt x="9" y="22"/>
                  </a:cubicBezTo>
                  <a:cubicBezTo>
                    <a:pt x="4" y="22"/>
                    <a:pt x="4" y="22"/>
                    <a:pt x="4" y="22"/>
                  </a:cubicBezTo>
                  <a:cubicBezTo>
                    <a:pt x="4" y="37"/>
                    <a:pt x="4" y="37"/>
                    <a:pt x="4" y="37"/>
                  </a:cubicBezTo>
                  <a:cubicBezTo>
                    <a:pt x="0" y="37"/>
                    <a:pt x="0" y="37"/>
                    <a:pt x="0" y="37"/>
                  </a:cubicBezTo>
                  <a:lnTo>
                    <a:pt x="0" y="0"/>
                  </a:lnTo>
                  <a:close/>
                  <a:moveTo>
                    <a:pt x="9" y="19"/>
                  </a:moveTo>
                  <a:cubicBezTo>
                    <a:pt x="16" y="19"/>
                    <a:pt x="19" y="16"/>
                    <a:pt x="19" y="11"/>
                  </a:cubicBezTo>
                  <a:cubicBezTo>
                    <a:pt x="19" y="6"/>
                    <a:pt x="16" y="3"/>
                    <a:pt x="9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9"/>
                    <a:pt x="4" y="19"/>
                    <a:pt x="4" y="19"/>
                  </a:cubicBezTo>
                  <a:lnTo>
                    <a:pt x="9" y="19"/>
                  </a:ln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4" name="Freeform 199"/>
            <p:cNvSpPr>
              <a:spLocks/>
            </p:cNvSpPr>
            <p:nvPr userDrawn="1"/>
          </p:nvSpPr>
          <p:spPr bwMode="auto">
            <a:xfrm>
              <a:off x="2519245" y="908035"/>
              <a:ext cx="68270" cy="90486"/>
            </a:xfrm>
            <a:custGeom>
              <a:avLst/>
              <a:gdLst>
                <a:gd name="T0" fmla="*/ 24 w 57"/>
                <a:gd name="T1" fmla="*/ 6 h 75"/>
                <a:gd name="T2" fmla="*/ 0 w 57"/>
                <a:gd name="T3" fmla="*/ 6 h 75"/>
                <a:gd name="T4" fmla="*/ 0 w 57"/>
                <a:gd name="T5" fmla="*/ 0 h 75"/>
                <a:gd name="T6" fmla="*/ 57 w 57"/>
                <a:gd name="T7" fmla="*/ 0 h 75"/>
                <a:gd name="T8" fmla="*/ 57 w 57"/>
                <a:gd name="T9" fmla="*/ 6 h 75"/>
                <a:gd name="T10" fmla="*/ 32 w 57"/>
                <a:gd name="T11" fmla="*/ 6 h 75"/>
                <a:gd name="T12" fmla="*/ 32 w 57"/>
                <a:gd name="T13" fmla="*/ 75 h 75"/>
                <a:gd name="T14" fmla="*/ 24 w 57"/>
                <a:gd name="T15" fmla="*/ 75 h 75"/>
                <a:gd name="T16" fmla="*/ 24 w 57"/>
                <a:gd name="T17" fmla="*/ 6 h 7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7" h="75">
                  <a:moveTo>
                    <a:pt x="24" y="6"/>
                  </a:moveTo>
                  <a:lnTo>
                    <a:pt x="0" y="6"/>
                  </a:lnTo>
                  <a:lnTo>
                    <a:pt x="0" y="0"/>
                  </a:lnTo>
                  <a:lnTo>
                    <a:pt x="57" y="0"/>
                  </a:lnTo>
                  <a:lnTo>
                    <a:pt x="57" y="6"/>
                  </a:lnTo>
                  <a:lnTo>
                    <a:pt x="32" y="6"/>
                  </a:lnTo>
                  <a:lnTo>
                    <a:pt x="32" y="75"/>
                  </a:lnTo>
                  <a:lnTo>
                    <a:pt x="24" y="75"/>
                  </a:lnTo>
                  <a:lnTo>
                    <a:pt x="24" y="6"/>
                  </a:ln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5" name="Freeform 200"/>
            <p:cNvSpPr>
              <a:spLocks/>
            </p:cNvSpPr>
            <p:nvPr userDrawn="1"/>
          </p:nvSpPr>
          <p:spPr bwMode="auto">
            <a:xfrm>
              <a:off x="2638321" y="908035"/>
              <a:ext cx="74622" cy="90486"/>
            </a:xfrm>
            <a:custGeom>
              <a:avLst/>
              <a:gdLst>
                <a:gd name="T0" fmla="*/ 0 w 63"/>
                <a:gd name="T1" fmla="*/ 0 h 75"/>
                <a:gd name="T2" fmla="*/ 8 w 63"/>
                <a:gd name="T3" fmla="*/ 0 h 75"/>
                <a:gd name="T4" fmla="*/ 8 w 63"/>
                <a:gd name="T5" fmla="*/ 32 h 75"/>
                <a:gd name="T6" fmla="*/ 55 w 63"/>
                <a:gd name="T7" fmla="*/ 32 h 75"/>
                <a:gd name="T8" fmla="*/ 55 w 63"/>
                <a:gd name="T9" fmla="*/ 0 h 75"/>
                <a:gd name="T10" fmla="*/ 63 w 63"/>
                <a:gd name="T11" fmla="*/ 0 h 75"/>
                <a:gd name="T12" fmla="*/ 63 w 63"/>
                <a:gd name="T13" fmla="*/ 75 h 75"/>
                <a:gd name="T14" fmla="*/ 55 w 63"/>
                <a:gd name="T15" fmla="*/ 75 h 75"/>
                <a:gd name="T16" fmla="*/ 55 w 63"/>
                <a:gd name="T17" fmla="*/ 38 h 75"/>
                <a:gd name="T18" fmla="*/ 8 w 63"/>
                <a:gd name="T19" fmla="*/ 38 h 75"/>
                <a:gd name="T20" fmla="*/ 8 w 63"/>
                <a:gd name="T21" fmla="*/ 75 h 75"/>
                <a:gd name="T22" fmla="*/ 0 w 63"/>
                <a:gd name="T23" fmla="*/ 75 h 75"/>
                <a:gd name="T24" fmla="*/ 0 w 63"/>
                <a:gd name="T25" fmla="*/ 0 h 7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3" h="75">
                  <a:moveTo>
                    <a:pt x="0" y="0"/>
                  </a:moveTo>
                  <a:lnTo>
                    <a:pt x="8" y="0"/>
                  </a:lnTo>
                  <a:lnTo>
                    <a:pt x="8" y="32"/>
                  </a:lnTo>
                  <a:lnTo>
                    <a:pt x="55" y="32"/>
                  </a:lnTo>
                  <a:lnTo>
                    <a:pt x="55" y="0"/>
                  </a:lnTo>
                  <a:lnTo>
                    <a:pt x="63" y="0"/>
                  </a:lnTo>
                  <a:lnTo>
                    <a:pt x="63" y="75"/>
                  </a:lnTo>
                  <a:lnTo>
                    <a:pt x="55" y="75"/>
                  </a:lnTo>
                  <a:lnTo>
                    <a:pt x="55" y="38"/>
                  </a:lnTo>
                  <a:lnTo>
                    <a:pt x="8" y="38"/>
                  </a:lnTo>
                  <a:lnTo>
                    <a:pt x="8" y="75"/>
                  </a:lnTo>
                  <a:lnTo>
                    <a:pt x="0" y="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" name="Freeform 201"/>
            <p:cNvSpPr>
              <a:spLocks/>
            </p:cNvSpPr>
            <p:nvPr userDrawn="1"/>
          </p:nvSpPr>
          <p:spPr bwMode="auto">
            <a:xfrm>
              <a:off x="2776451" y="908035"/>
              <a:ext cx="50806" cy="90486"/>
            </a:xfrm>
            <a:custGeom>
              <a:avLst/>
              <a:gdLst>
                <a:gd name="T0" fmla="*/ 0 w 43"/>
                <a:gd name="T1" fmla="*/ 0 h 75"/>
                <a:gd name="T2" fmla="*/ 43 w 43"/>
                <a:gd name="T3" fmla="*/ 0 h 75"/>
                <a:gd name="T4" fmla="*/ 43 w 43"/>
                <a:gd name="T5" fmla="*/ 6 h 75"/>
                <a:gd name="T6" fmla="*/ 6 w 43"/>
                <a:gd name="T7" fmla="*/ 6 h 75"/>
                <a:gd name="T8" fmla="*/ 6 w 43"/>
                <a:gd name="T9" fmla="*/ 32 h 75"/>
                <a:gd name="T10" fmla="*/ 38 w 43"/>
                <a:gd name="T11" fmla="*/ 32 h 75"/>
                <a:gd name="T12" fmla="*/ 38 w 43"/>
                <a:gd name="T13" fmla="*/ 38 h 75"/>
                <a:gd name="T14" fmla="*/ 6 w 43"/>
                <a:gd name="T15" fmla="*/ 38 h 75"/>
                <a:gd name="T16" fmla="*/ 6 w 43"/>
                <a:gd name="T17" fmla="*/ 69 h 75"/>
                <a:gd name="T18" fmla="*/ 43 w 43"/>
                <a:gd name="T19" fmla="*/ 69 h 75"/>
                <a:gd name="T20" fmla="*/ 43 w 43"/>
                <a:gd name="T21" fmla="*/ 75 h 75"/>
                <a:gd name="T22" fmla="*/ 0 w 43"/>
                <a:gd name="T23" fmla="*/ 75 h 75"/>
                <a:gd name="T24" fmla="*/ 0 w 43"/>
                <a:gd name="T25" fmla="*/ 0 h 7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3" h="75">
                  <a:moveTo>
                    <a:pt x="0" y="0"/>
                  </a:moveTo>
                  <a:lnTo>
                    <a:pt x="43" y="0"/>
                  </a:lnTo>
                  <a:lnTo>
                    <a:pt x="43" y="6"/>
                  </a:lnTo>
                  <a:lnTo>
                    <a:pt x="6" y="6"/>
                  </a:lnTo>
                  <a:lnTo>
                    <a:pt x="6" y="32"/>
                  </a:lnTo>
                  <a:lnTo>
                    <a:pt x="38" y="32"/>
                  </a:lnTo>
                  <a:lnTo>
                    <a:pt x="38" y="38"/>
                  </a:lnTo>
                  <a:lnTo>
                    <a:pt x="6" y="38"/>
                  </a:lnTo>
                  <a:lnTo>
                    <a:pt x="6" y="69"/>
                  </a:lnTo>
                  <a:lnTo>
                    <a:pt x="43" y="69"/>
                  </a:lnTo>
                  <a:lnTo>
                    <a:pt x="43" y="75"/>
                  </a:lnTo>
                  <a:lnTo>
                    <a:pt x="0" y="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7" name="Freeform 202"/>
            <p:cNvSpPr>
              <a:spLocks noEditPoints="1"/>
            </p:cNvSpPr>
            <p:nvPr userDrawn="1"/>
          </p:nvSpPr>
          <p:spPr bwMode="auto">
            <a:xfrm>
              <a:off x="2882826" y="908035"/>
              <a:ext cx="55570" cy="90486"/>
            </a:xfrm>
            <a:custGeom>
              <a:avLst/>
              <a:gdLst>
                <a:gd name="T0" fmla="*/ 0 w 23"/>
                <a:gd name="T1" fmla="*/ 0 h 37"/>
                <a:gd name="T2" fmla="*/ 10 w 23"/>
                <a:gd name="T3" fmla="*/ 0 h 37"/>
                <a:gd name="T4" fmla="*/ 23 w 23"/>
                <a:gd name="T5" fmla="*/ 11 h 37"/>
                <a:gd name="T6" fmla="*/ 9 w 23"/>
                <a:gd name="T7" fmla="*/ 22 h 37"/>
                <a:gd name="T8" fmla="*/ 4 w 23"/>
                <a:gd name="T9" fmla="*/ 22 h 37"/>
                <a:gd name="T10" fmla="*/ 4 w 23"/>
                <a:gd name="T11" fmla="*/ 37 h 37"/>
                <a:gd name="T12" fmla="*/ 0 w 23"/>
                <a:gd name="T13" fmla="*/ 37 h 37"/>
                <a:gd name="T14" fmla="*/ 0 w 23"/>
                <a:gd name="T15" fmla="*/ 0 h 37"/>
                <a:gd name="T16" fmla="*/ 9 w 23"/>
                <a:gd name="T17" fmla="*/ 19 h 37"/>
                <a:gd name="T18" fmla="*/ 19 w 23"/>
                <a:gd name="T19" fmla="*/ 11 h 37"/>
                <a:gd name="T20" fmla="*/ 9 w 23"/>
                <a:gd name="T21" fmla="*/ 3 h 37"/>
                <a:gd name="T22" fmla="*/ 4 w 23"/>
                <a:gd name="T23" fmla="*/ 3 h 37"/>
                <a:gd name="T24" fmla="*/ 4 w 23"/>
                <a:gd name="T25" fmla="*/ 19 h 37"/>
                <a:gd name="T26" fmla="*/ 9 w 23"/>
                <a:gd name="T27" fmla="*/ 19 h 37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3" h="37">
                  <a:moveTo>
                    <a:pt x="0" y="0"/>
                  </a:moveTo>
                  <a:cubicBezTo>
                    <a:pt x="10" y="0"/>
                    <a:pt x="10" y="0"/>
                    <a:pt x="10" y="0"/>
                  </a:cubicBezTo>
                  <a:cubicBezTo>
                    <a:pt x="18" y="0"/>
                    <a:pt x="23" y="4"/>
                    <a:pt x="23" y="11"/>
                  </a:cubicBezTo>
                  <a:cubicBezTo>
                    <a:pt x="23" y="18"/>
                    <a:pt x="18" y="22"/>
                    <a:pt x="9" y="22"/>
                  </a:cubicBezTo>
                  <a:cubicBezTo>
                    <a:pt x="4" y="22"/>
                    <a:pt x="4" y="22"/>
                    <a:pt x="4" y="22"/>
                  </a:cubicBezTo>
                  <a:cubicBezTo>
                    <a:pt x="4" y="37"/>
                    <a:pt x="4" y="37"/>
                    <a:pt x="4" y="37"/>
                  </a:cubicBezTo>
                  <a:cubicBezTo>
                    <a:pt x="0" y="37"/>
                    <a:pt x="0" y="37"/>
                    <a:pt x="0" y="37"/>
                  </a:cubicBezTo>
                  <a:lnTo>
                    <a:pt x="0" y="0"/>
                  </a:lnTo>
                  <a:close/>
                  <a:moveTo>
                    <a:pt x="9" y="19"/>
                  </a:moveTo>
                  <a:cubicBezTo>
                    <a:pt x="16" y="19"/>
                    <a:pt x="19" y="16"/>
                    <a:pt x="19" y="11"/>
                  </a:cubicBezTo>
                  <a:cubicBezTo>
                    <a:pt x="19" y="6"/>
                    <a:pt x="16" y="3"/>
                    <a:pt x="9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9"/>
                    <a:pt x="4" y="19"/>
                    <a:pt x="4" y="19"/>
                  </a:cubicBezTo>
                  <a:lnTo>
                    <a:pt x="9" y="19"/>
                  </a:ln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" name="Freeform 203"/>
            <p:cNvSpPr>
              <a:spLocks/>
            </p:cNvSpPr>
            <p:nvPr userDrawn="1"/>
          </p:nvSpPr>
          <p:spPr bwMode="auto">
            <a:xfrm>
              <a:off x="2987613" y="906448"/>
              <a:ext cx="74622" cy="93660"/>
            </a:xfrm>
            <a:custGeom>
              <a:avLst/>
              <a:gdLst>
                <a:gd name="T0" fmla="*/ 0 w 31"/>
                <a:gd name="T1" fmla="*/ 20 h 39"/>
                <a:gd name="T2" fmla="*/ 19 w 31"/>
                <a:gd name="T3" fmla="*/ 0 h 39"/>
                <a:gd name="T4" fmla="*/ 30 w 31"/>
                <a:gd name="T5" fmla="*/ 3 h 39"/>
                <a:gd name="T6" fmla="*/ 28 w 31"/>
                <a:gd name="T7" fmla="*/ 6 h 39"/>
                <a:gd name="T8" fmla="*/ 19 w 31"/>
                <a:gd name="T9" fmla="*/ 4 h 39"/>
                <a:gd name="T10" fmla="*/ 4 w 31"/>
                <a:gd name="T11" fmla="*/ 19 h 39"/>
                <a:gd name="T12" fmla="*/ 19 w 31"/>
                <a:gd name="T13" fmla="*/ 36 h 39"/>
                <a:gd name="T14" fmla="*/ 29 w 31"/>
                <a:gd name="T15" fmla="*/ 32 h 39"/>
                <a:gd name="T16" fmla="*/ 31 w 31"/>
                <a:gd name="T17" fmla="*/ 35 h 39"/>
                <a:gd name="T18" fmla="*/ 19 w 31"/>
                <a:gd name="T19" fmla="*/ 39 h 39"/>
                <a:gd name="T20" fmla="*/ 0 w 31"/>
                <a:gd name="T21" fmla="*/ 20 h 3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1" h="39">
                  <a:moveTo>
                    <a:pt x="0" y="20"/>
                  </a:moveTo>
                  <a:cubicBezTo>
                    <a:pt x="0" y="9"/>
                    <a:pt x="7" y="0"/>
                    <a:pt x="19" y="0"/>
                  </a:cubicBezTo>
                  <a:cubicBezTo>
                    <a:pt x="24" y="0"/>
                    <a:pt x="27" y="1"/>
                    <a:pt x="30" y="3"/>
                  </a:cubicBezTo>
                  <a:cubicBezTo>
                    <a:pt x="28" y="6"/>
                    <a:pt x="28" y="6"/>
                    <a:pt x="28" y="6"/>
                  </a:cubicBezTo>
                  <a:cubicBezTo>
                    <a:pt x="26" y="5"/>
                    <a:pt x="23" y="4"/>
                    <a:pt x="19" y="4"/>
                  </a:cubicBezTo>
                  <a:cubicBezTo>
                    <a:pt x="9" y="4"/>
                    <a:pt x="4" y="11"/>
                    <a:pt x="4" y="19"/>
                  </a:cubicBezTo>
                  <a:cubicBezTo>
                    <a:pt x="4" y="28"/>
                    <a:pt x="9" y="36"/>
                    <a:pt x="19" y="36"/>
                  </a:cubicBezTo>
                  <a:cubicBezTo>
                    <a:pt x="24" y="36"/>
                    <a:pt x="27" y="34"/>
                    <a:pt x="29" y="32"/>
                  </a:cubicBezTo>
                  <a:cubicBezTo>
                    <a:pt x="31" y="35"/>
                    <a:pt x="31" y="35"/>
                    <a:pt x="31" y="35"/>
                  </a:cubicBezTo>
                  <a:cubicBezTo>
                    <a:pt x="29" y="37"/>
                    <a:pt x="24" y="39"/>
                    <a:pt x="19" y="39"/>
                  </a:cubicBezTo>
                  <a:cubicBezTo>
                    <a:pt x="7" y="39"/>
                    <a:pt x="0" y="30"/>
                    <a:pt x="0" y="20"/>
                  </a:cubicBez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9" name="Freeform 204"/>
            <p:cNvSpPr>
              <a:spLocks/>
            </p:cNvSpPr>
            <p:nvPr userDrawn="1"/>
          </p:nvSpPr>
          <p:spPr bwMode="auto">
            <a:xfrm>
              <a:off x="3108278" y="908035"/>
              <a:ext cx="66683" cy="90486"/>
            </a:xfrm>
            <a:custGeom>
              <a:avLst/>
              <a:gdLst>
                <a:gd name="T0" fmla="*/ 22 w 55"/>
                <a:gd name="T1" fmla="*/ 6 h 75"/>
                <a:gd name="T2" fmla="*/ 0 w 55"/>
                <a:gd name="T3" fmla="*/ 6 h 75"/>
                <a:gd name="T4" fmla="*/ 0 w 55"/>
                <a:gd name="T5" fmla="*/ 0 h 75"/>
                <a:gd name="T6" fmla="*/ 55 w 55"/>
                <a:gd name="T7" fmla="*/ 0 h 75"/>
                <a:gd name="T8" fmla="*/ 55 w 55"/>
                <a:gd name="T9" fmla="*/ 6 h 75"/>
                <a:gd name="T10" fmla="*/ 31 w 55"/>
                <a:gd name="T11" fmla="*/ 6 h 75"/>
                <a:gd name="T12" fmla="*/ 31 w 55"/>
                <a:gd name="T13" fmla="*/ 75 h 75"/>
                <a:gd name="T14" fmla="*/ 22 w 55"/>
                <a:gd name="T15" fmla="*/ 75 h 75"/>
                <a:gd name="T16" fmla="*/ 22 w 55"/>
                <a:gd name="T17" fmla="*/ 6 h 7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5" h="75">
                  <a:moveTo>
                    <a:pt x="22" y="6"/>
                  </a:moveTo>
                  <a:lnTo>
                    <a:pt x="0" y="6"/>
                  </a:lnTo>
                  <a:lnTo>
                    <a:pt x="0" y="0"/>
                  </a:lnTo>
                  <a:lnTo>
                    <a:pt x="55" y="0"/>
                  </a:lnTo>
                  <a:lnTo>
                    <a:pt x="55" y="6"/>
                  </a:lnTo>
                  <a:lnTo>
                    <a:pt x="31" y="6"/>
                  </a:lnTo>
                  <a:lnTo>
                    <a:pt x="31" y="75"/>
                  </a:lnTo>
                  <a:lnTo>
                    <a:pt x="22" y="75"/>
                  </a:lnTo>
                  <a:lnTo>
                    <a:pt x="22" y="6"/>
                  </a:ln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" name="Freeform 205"/>
            <p:cNvSpPr>
              <a:spLocks noEditPoints="1"/>
            </p:cNvSpPr>
            <p:nvPr userDrawn="1"/>
          </p:nvSpPr>
          <p:spPr bwMode="auto">
            <a:xfrm>
              <a:off x="3225767" y="908035"/>
              <a:ext cx="58745" cy="90486"/>
            </a:xfrm>
            <a:custGeom>
              <a:avLst/>
              <a:gdLst>
                <a:gd name="T0" fmla="*/ 0 w 24"/>
                <a:gd name="T1" fmla="*/ 0 h 37"/>
                <a:gd name="T2" fmla="*/ 10 w 24"/>
                <a:gd name="T3" fmla="*/ 0 h 37"/>
                <a:gd name="T4" fmla="*/ 22 w 24"/>
                <a:gd name="T5" fmla="*/ 9 h 37"/>
                <a:gd name="T6" fmla="*/ 16 w 24"/>
                <a:gd name="T7" fmla="*/ 18 h 37"/>
                <a:gd name="T8" fmla="*/ 16 w 24"/>
                <a:gd name="T9" fmla="*/ 18 h 37"/>
                <a:gd name="T10" fmla="*/ 24 w 24"/>
                <a:gd name="T11" fmla="*/ 27 h 37"/>
                <a:gd name="T12" fmla="*/ 10 w 24"/>
                <a:gd name="T13" fmla="*/ 37 h 37"/>
                <a:gd name="T14" fmla="*/ 0 w 24"/>
                <a:gd name="T15" fmla="*/ 37 h 37"/>
                <a:gd name="T16" fmla="*/ 0 w 24"/>
                <a:gd name="T17" fmla="*/ 0 h 37"/>
                <a:gd name="T18" fmla="*/ 10 w 24"/>
                <a:gd name="T19" fmla="*/ 16 h 37"/>
                <a:gd name="T20" fmla="*/ 19 w 24"/>
                <a:gd name="T21" fmla="*/ 10 h 37"/>
                <a:gd name="T22" fmla="*/ 10 w 24"/>
                <a:gd name="T23" fmla="*/ 3 h 37"/>
                <a:gd name="T24" fmla="*/ 4 w 24"/>
                <a:gd name="T25" fmla="*/ 3 h 37"/>
                <a:gd name="T26" fmla="*/ 4 w 24"/>
                <a:gd name="T27" fmla="*/ 16 h 37"/>
                <a:gd name="T28" fmla="*/ 10 w 24"/>
                <a:gd name="T29" fmla="*/ 16 h 37"/>
                <a:gd name="T30" fmla="*/ 10 w 24"/>
                <a:gd name="T31" fmla="*/ 34 h 37"/>
                <a:gd name="T32" fmla="*/ 20 w 24"/>
                <a:gd name="T33" fmla="*/ 27 h 37"/>
                <a:gd name="T34" fmla="*/ 10 w 24"/>
                <a:gd name="T35" fmla="*/ 19 h 37"/>
                <a:gd name="T36" fmla="*/ 4 w 24"/>
                <a:gd name="T37" fmla="*/ 19 h 37"/>
                <a:gd name="T38" fmla="*/ 4 w 24"/>
                <a:gd name="T39" fmla="*/ 34 h 37"/>
                <a:gd name="T40" fmla="*/ 10 w 24"/>
                <a:gd name="T41" fmla="*/ 34 h 3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24" h="37">
                  <a:moveTo>
                    <a:pt x="0" y="0"/>
                  </a:moveTo>
                  <a:cubicBezTo>
                    <a:pt x="10" y="0"/>
                    <a:pt x="10" y="0"/>
                    <a:pt x="10" y="0"/>
                  </a:cubicBezTo>
                  <a:cubicBezTo>
                    <a:pt x="18" y="0"/>
                    <a:pt x="22" y="3"/>
                    <a:pt x="22" y="9"/>
                  </a:cubicBezTo>
                  <a:cubicBezTo>
                    <a:pt x="22" y="14"/>
                    <a:pt x="20" y="17"/>
                    <a:pt x="16" y="18"/>
                  </a:cubicBezTo>
                  <a:cubicBezTo>
                    <a:pt x="16" y="18"/>
                    <a:pt x="16" y="18"/>
                    <a:pt x="16" y="18"/>
                  </a:cubicBezTo>
                  <a:cubicBezTo>
                    <a:pt x="21" y="18"/>
                    <a:pt x="24" y="22"/>
                    <a:pt x="24" y="27"/>
                  </a:cubicBezTo>
                  <a:cubicBezTo>
                    <a:pt x="24" y="34"/>
                    <a:pt x="19" y="37"/>
                    <a:pt x="10" y="37"/>
                  </a:cubicBezTo>
                  <a:cubicBezTo>
                    <a:pt x="0" y="37"/>
                    <a:pt x="0" y="37"/>
                    <a:pt x="0" y="37"/>
                  </a:cubicBezTo>
                  <a:lnTo>
                    <a:pt x="0" y="0"/>
                  </a:lnTo>
                  <a:close/>
                  <a:moveTo>
                    <a:pt x="10" y="16"/>
                  </a:moveTo>
                  <a:cubicBezTo>
                    <a:pt x="16" y="16"/>
                    <a:pt x="19" y="14"/>
                    <a:pt x="19" y="10"/>
                  </a:cubicBezTo>
                  <a:cubicBezTo>
                    <a:pt x="19" y="5"/>
                    <a:pt x="16" y="3"/>
                    <a:pt x="10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6"/>
                    <a:pt x="4" y="16"/>
                    <a:pt x="4" y="16"/>
                  </a:cubicBezTo>
                  <a:lnTo>
                    <a:pt x="10" y="16"/>
                  </a:lnTo>
                  <a:close/>
                  <a:moveTo>
                    <a:pt x="10" y="34"/>
                  </a:moveTo>
                  <a:cubicBezTo>
                    <a:pt x="17" y="34"/>
                    <a:pt x="20" y="32"/>
                    <a:pt x="20" y="27"/>
                  </a:cubicBezTo>
                  <a:cubicBezTo>
                    <a:pt x="20" y="22"/>
                    <a:pt x="17" y="19"/>
                    <a:pt x="10" y="19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4" y="34"/>
                    <a:pt x="4" y="34"/>
                    <a:pt x="4" y="34"/>
                  </a:cubicBezTo>
                  <a:lnTo>
                    <a:pt x="10" y="34"/>
                  </a:ln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" name="Freeform 206"/>
            <p:cNvSpPr>
              <a:spLocks noEditPoints="1"/>
            </p:cNvSpPr>
            <p:nvPr userDrawn="1"/>
          </p:nvSpPr>
          <p:spPr bwMode="auto">
            <a:xfrm>
              <a:off x="3335319" y="906448"/>
              <a:ext cx="92086" cy="93660"/>
            </a:xfrm>
            <a:custGeom>
              <a:avLst/>
              <a:gdLst>
                <a:gd name="T0" fmla="*/ 0 w 38"/>
                <a:gd name="T1" fmla="*/ 20 h 39"/>
                <a:gd name="T2" fmla="*/ 19 w 38"/>
                <a:gd name="T3" fmla="*/ 0 h 39"/>
                <a:gd name="T4" fmla="*/ 38 w 38"/>
                <a:gd name="T5" fmla="*/ 20 h 39"/>
                <a:gd name="T6" fmla="*/ 19 w 38"/>
                <a:gd name="T7" fmla="*/ 39 h 39"/>
                <a:gd name="T8" fmla="*/ 0 w 38"/>
                <a:gd name="T9" fmla="*/ 20 h 39"/>
                <a:gd name="T10" fmla="*/ 34 w 38"/>
                <a:gd name="T11" fmla="*/ 20 h 39"/>
                <a:gd name="T12" fmla="*/ 19 w 38"/>
                <a:gd name="T13" fmla="*/ 4 h 39"/>
                <a:gd name="T14" fmla="*/ 4 w 38"/>
                <a:gd name="T15" fmla="*/ 20 h 39"/>
                <a:gd name="T16" fmla="*/ 19 w 38"/>
                <a:gd name="T17" fmla="*/ 36 h 39"/>
                <a:gd name="T18" fmla="*/ 34 w 38"/>
                <a:gd name="T19" fmla="*/ 20 h 3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8" h="39">
                  <a:moveTo>
                    <a:pt x="0" y="20"/>
                  </a:moveTo>
                  <a:cubicBezTo>
                    <a:pt x="0" y="9"/>
                    <a:pt x="7" y="0"/>
                    <a:pt x="19" y="0"/>
                  </a:cubicBezTo>
                  <a:cubicBezTo>
                    <a:pt x="31" y="0"/>
                    <a:pt x="38" y="9"/>
                    <a:pt x="38" y="20"/>
                  </a:cubicBezTo>
                  <a:cubicBezTo>
                    <a:pt x="38" y="30"/>
                    <a:pt x="31" y="39"/>
                    <a:pt x="19" y="39"/>
                  </a:cubicBezTo>
                  <a:cubicBezTo>
                    <a:pt x="7" y="39"/>
                    <a:pt x="0" y="30"/>
                    <a:pt x="0" y="20"/>
                  </a:cubicBezTo>
                  <a:close/>
                  <a:moveTo>
                    <a:pt x="34" y="20"/>
                  </a:moveTo>
                  <a:cubicBezTo>
                    <a:pt x="34" y="11"/>
                    <a:pt x="29" y="4"/>
                    <a:pt x="19" y="4"/>
                  </a:cubicBezTo>
                  <a:cubicBezTo>
                    <a:pt x="9" y="4"/>
                    <a:pt x="4" y="11"/>
                    <a:pt x="4" y="20"/>
                  </a:cubicBezTo>
                  <a:cubicBezTo>
                    <a:pt x="4" y="28"/>
                    <a:pt x="9" y="36"/>
                    <a:pt x="19" y="36"/>
                  </a:cubicBezTo>
                  <a:cubicBezTo>
                    <a:pt x="29" y="36"/>
                    <a:pt x="34" y="28"/>
                    <a:pt x="34" y="20"/>
                  </a:cubicBez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2" name="Freeform 207"/>
            <p:cNvSpPr>
              <a:spLocks/>
            </p:cNvSpPr>
            <p:nvPr userDrawn="1"/>
          </p:nvSpPr>
          <p:spPr bwMode="auto">
            <a:xfrm>
              <a:off x="325054" y="811199"/>
              <a:ext cx="3088061" cy="0"/>
            </a:xfrm>
            <a:custGeom>
              <a:avLst/>
              <a:gdLst>
                <a:gd name="T0" fmla="*/ 0 w 2593"/>
                <a:gd name="T1" fmla="*/ 2593 w 2593"/>
                <a:gd name="T2" fmla="*/ 0 w 2593"/>
                <a:gd name="T3" fmla="*/ 0 60000 65536"/>
                <a:gd name="T4" fmla="*/ 0 60000 65536"/>
                <a:gd name="T5" fmla="*/ 0 60000 65536"/>
              </a:gdLst>
              <a:ahLst/>
              <a:cxnLst>
                <a:cxn ang="T3">
                  <a:pos x="T0" y="0"/>
                </a:cxn>
                <a:cxn ang="T4">
                  <a:pos x="T1" y="0"/>
                </a:cxn>
                <a:cxn ang="T5">
                  <a:pos x="T2" y="0"/>
                </a:cxn>
              </a:cxnLst>
              <a:rect l="0" t="0" r="r" b="b"/>
              <a:pathLst>
                <a:path w="2593">
                  <a:moveTo>
                    <a:pt x="0" y="0"/>
                  </a:moveTo>
                  <a:lnTo>
                    <a:pt x="259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522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" name="Line 209"/>
            <p:cNvSpPr>
              <a:spLocks noChangeShapeType="1"/>
            </p:cNvSpPr>
            <p:nvPr userDrawn="1"/>
          </p:nvSpPr>
          <p:spPr bwMode="auto">
            <a:xfrm>
              <a:off x="325054" y="811199"/>
              <a:ext cx="3088061" cy="0"/>
            </a:xfrm>
            <a:prstGeom prst="line">
              <a:avLst/>
            </a:prstGeom>
            <a:noFill/>
            <a:ln w="4">
              <a:solidFill>
                <a:srgbClr val="006428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4" name="Freeform 210"/>
            <p:cNvSpPr>
              <a:spLocks/>
            </p:cNvSpPr>
            <p:nvPr userDrawn="1"/>
          </p:nvSpPr>
          <p:spPr bwMode="auto">
            <a:xfrm>
              <a:off x="320290" y="358769"/>
              <a:ext cx="223865" cy="273045"/>
            </a:xfrm>
            <a:custGeom>
              <a:avLst/>
              <a:gdLst>
                <a:gd name="T0" fmla="*/ 58 w 92"/>
                <a:gd name="T1" fmla="*/ 112 h 112"/>
                <a:gd name="T2" fmla="*/ 0 w 92"/>
                <a:gd name="T3" fmla="*/ 56 h 112"/>
                <a:gd name="T4" fmla="*/ 16 w 92"/>
                <a:gd name="T5" fmla="*/ 14 h 112"/>
                <a:gd name="T6" fmla="*/ 60 w 92"/>
                <a:gd name="T7" fmla="*/ 0 h 112"/>
                <a:gd name="T8" fmla="*/ 91 w 92"/>
                <a:gd name="T9" fmla="*/ 6 h 112"/>
                <a:gd name="T10" fmla="*/ 89 w 92"/>
                <a:gd name="T11" fmla="*/ 18 h 112"/>
                <a:gd name="T12" fmla="*/ 65 w 92"/>
                <a:gd name="T13" fmla="*/ 15 h 112"/>
                <a:gd name="T14" fmla="*/ 32 w 92"/>
                <a:gd name="T15" fmla="*/ 56 h 112"/>
                <a:gd name="T16" fmla="*/ 64 w 92"/>
                <a:gd name="T17" fmla="*/ 96 h 112"/>
                <a:gd name="T18" fmla="*/ 89 w 92"/>
                <a:gd name="T19" fmla="*/ 93 h 112"/>
                <a:gd name="T20" fmla="*/ 92 w 92"/>
                <a:gd name="T21" fmla="*/ 105 h 112"/>
                <a:gd name="T22" fmla="*/ 58 w 92"/>
                <a:gd name="T23" fmla="*/ 112 h 11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92" h="112">
                  <a:moveTo>
                    <a:pt x="58" y="112"/>
                  </a:moveTo>
                  <a:cubicBezTo>
                    <a:pt x="20" y="112"/>
                    <a:pt x="0" y="94"/>
                    <a:pt x="0" y="56"/>
                  </a:cubicBezTo>
                  <a:cubicBezTo>
                    <a:pt x="0" y="38"/>
                    <a:pt x="6" y="24"/>
                    <a:pt x="16" y="14"/>
                  </a:cubicBezTo>
                  <a:cubicBezTo>
                    <a:pt x="26" y="5"/>
                    <a:pt x="41" y="0"/>
                    <a:pt x="60" y="0"/>
                  </a:cubicBezTo>
                  <a:cubicBezTo>
                    <a:pt x="73" y="0"/>
                    <a:pt x="91" y="6"/>
                    <a:pt x="91" y="6"/>
                  </a:cubicBezTo>
                  <a:cubicBezTo>
                    <a:pt x="89" y="18"/>
                    <a:pt x="89" y="18"/>
                    <a:pt x="89" y="18"/>
                  </a:cubicBezTo>
                  <a:cubicBezTo>
                    <a:pt x="89" y="18"/>
                    <a:pt x="73" y="15"/>
                    <a:pt x="65" y="15"/>
                  </a:cubicBezTo>
                  <a:cubicBezTo>
                    <a:pt x="43" y="15"/>
                    <a:pt x="32" y="29"/>
                    <a:pt x="32" y="56"/>
                  </a:cubicBezTo>
                  <a:cubicBezTo>
                    <a:pt x="32" y="83"/>
                    <a:pt x="44" y="96"/>
                    <a:pt x="64" y="96"/>
                  </a:cubicBezTo>
                  <a:cubicBezTo>
                    <a:pt x="77" y="96"/>
                    <a:pt x="89" y="93"/>
                    <a:pt x="89" y="93"/>
                  </a:cubicBezTo>
                  <a:cubicBezTo>
                    <a:pt x="92" y="105"/>
                    <a:pt x="92" y="105"/>
                    <a:pt x="92" y="105"/>
                  </a:cubicBezTo>
                  <a:cubicBezTo>
                    <a:pt x="92" y="105"/>
                    <a:pt x="75" y="112"/>
                    <a:pt x="58" y="112"/>
                  </a:cubicBez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5" name="Freeform 211"/>
            <p:cNvSpPr>
              <a:spLocks noEditPoints="1"/>
            </p:cNvSpPr>
            <p:nvPr userDrawn="1"/>
          </p:nvSpPr>
          <p:spPr bwMode="auto">
            <a:xfrm>
              <a:off x="567970" y="358769"/>
              <a:ext cx="276259" cy="273045"/>
            </a:xfrm>
            <a:custGeom>
              <a:avLst/>
              <a:gdLst>
                <a:gd name="T0" fmla="*/ 57 w 114"/>
                <a:gd name="T1" fmla="*/ 112 h 112"/>
                <a:gd name="T2" fmla="*/ 14 w 114"/>
                <a:gd name="T3" fmla="*/ 97 h 112"/>
                <a:gd name="T4" fmla="*/ 0 w 114"/>
                <a:gd name="T5" fmla="*/ 56 h 112"/>
                <a:gd name="T6" fmla="*/ 14 w 114"/>
                <a:gd name="T7" fmla="*/ 15 h 112"/>
                <a:gd name="T8" fmla="*/ 57 w 114"/>
                <a:gd name="T9" fmla="*/ 0 h 112"/>
                <a:gd name="T10" fmla="*/ 100 w 114"/>
                <a:gd name="T11" fmla="*/ 15 h 112"/>
                <a:gd name="T12" fmla="*/ 114 w 114"/>
                <a:gd name="T13" fmla="*/ 56 h 112"/>
                <a:gd name="T14" fmla="*/ 100 w 114"/>
                <a:gd name="T15" fmla="*/ 97 h 112"/>
                <a:gd name="T16" fmla="*/ 57 w 114"/>
                <a:gd name="T17" fmla="*/ 112 h 112"/>
                <a:gd name="T18" fmla="*/ 57 w 114"/>
                <a:gd name="T19" fmla="*/ 14 h 112"/>
                <a:gd name="T20" fmla="*/ 30 w 114"/>
                <a:gd name="T21" fmla="*/ 56 h 112"/>
                <a:gd name="T22" fmla="*/ 57 w 114"/>
                <a:gd name="T23" fmla="*/ 98 h 112"/>
                <a:gd name="T24" fmla="*/ 85 w 114"/>
                <a:gd name="T25" fmla="*/ 56 h 112"/>
                <a:gd name="T26" fmla="*/ 57 w 114"/>
                <a:gd name="T27" fmla="*/ 14 h 11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14" h="112">
                  <a:moveTo>
                    <a:pt x="57" y="112"/>
                  </a:moveTo>
                  <a:cubicBezTo>
                    <a:pt x="39" y="112"/>
                    <a:pt x="24" y="107"/>
                    <a:pt x="14" y="97"/>
                  </a:cubicBezTo>
                  <a:cubicBezTo>
                    <a:pt x="4" y="87"/>
                    <a:pt x="0" y="74"/>
                    <a:pt x="0" y="56"/>
                  </a:cubicBezTo>
                  <a:cubicBezTo>
                    <a:pt x="0" y="38"/>
                    <a:pt x="4" y="24"/>
                    <a:pt x="14" y="15"/>
                  </a:cubicBezTo>
                  <a:cubicBezTo>
                    <a:pt x="24" y="5"/>
                    <a:pt x="38" y="0"/>
                    <a:pt x="57" y="0"/>
                  </a:cubicBezTo>
                  <a:cubicBezTo>
                    <a:pt x="76" y="0"/>
                    <a:pt x="90" y="5"/>
                    <a:pt x="100" y="15"/>
                  </a:cubicBezTo>
                  <a:cubicBezTo>
                    <a:pt x="110" y="24"/>
                    <a:pt x="114" y="38"/>
                    <a:pt x="114" y="56"/>
                  </a:cubicBezTo>
                  <a:cubicBezTo>
                    <a:pt x="114" y="74"/>
                    <a:pt x="110" y="88"/>
                    <a:pt x="100" y="97"/>
                  </a:cubicBezTo>
                  <a:cubicBezTo>
                    <a:pt x="91" y="107"/>
                    <a:pt x="76" y="112"/>
                    <a:pt x="57" y="112"/>
                  </a:cubicBezTo>
                  <a:close/>
                  <a:moveTo>
                    <a:pt x="57" y="14"/>
                  </a:moveTo>
                  <a:cubicBezTo>
                    <a:pt x="39" y="14"/>
                    <a:pt x="30" y="28"/>
                    <a:pt x="30" y="56"/>
                  </a:cubicBezTo>
                  <a:cubicBezTo>
                    <a:pt x="30" y="84"/>
                    <a:pt x="39" y="98"/>
                    <a:pt x="57" y="98"/>
                  </a:cubicBezTo>
                  <a:cubicBezTo>
                    <a:pt x="75" y="98"/>
                    <a:pt x="85" y="84"/>
                    <a:pt x="85" y="56"/>
                  </a:cubicBezTo>
                  <a:cubicBezTo>
                    <a:pt x="85" y="28"/>
                    <a:pt x="75" y="14"/>
                    <a:pt x="57" y="14"/>
                  </a:cubicBez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6" name="Freeform 212"/>
            <p:cNvSpPr>
              <a:spLocks noEditPoints="1"/>
            </p:cNvSpPr>
            <p:nvPr userDrawn="1"/>
          </p:nvSpPr>
          <p:spPr bwMode="auto">
            <a:xfrm>
              <a:off x="893448" y="366707"/>
              <a:ext cx="242916" cy="260346"/>
            </a:xfrm>
            <a:custGeom>
              <a:avLst/>
              <a:gdLst>
                <a:gd name="T0" fmla="*/ 61 w 100"/>
                <a:gd name="T1" fmla="*/ 107 h 107"/>
                <a:gd name="T2" fmla="*/ 0 w 100"/>
                <a:gd name="T3" fmla="*/ 107 h 107"/>
                <a:gd name="T4" fmla="*/ 0 w 100"/>
                <a:gd name="T5" fmla="*/ 0 h 107"/>
                <a:gd name="T6" fmla="*/ 63 w 100"/>
                <a:gd name="T7" fmla="*/ 0 h 107"/>
                <a:gd name="T8" fmla="*/ 95 w 100"/>
                <a:gd name="T9" fmla="*/ 24 h 107"/>
                <a:gd name="T10" fmla="*/ 89 w 100"/>
                <a:gd name="T11" fmla="*/ 38 h 107"/>
                <a:gd name="T12" fmla="*/ 75 w 100"/>
                <a:gd name="T13" fmla="*/ 47 h 107"/>
                <a:gd name="T14" fmla="*/ 75 w 100"/>
                <a:gd name="T15" fmla="*/ 48 h 107"/>
                <a:gd name="T16" fmla="*/ 100 w 100"/>
                <a:gd name="T17" fmla="*/ 74 h 107"/>
                <a:gd name="T18" fmla="*/ 89 w 100"/>
                <a:gd name="T19" fmla="*/ 99 h 107"/>
                <a:gd name="T20" fmla="*/ 61 w 100"/>
                <a:gd name="T21" fmla="*/ 107 h 107"/>
                <a:gd name="T22" fmla="*/ 29 w 100"/>
                <a:gd name="T23" fmla="*/ 57 h 107"/>
                <a:gd name="T24" fmla="*/ 29 w 100"/>
                <a:gd name="T25" fmla="*/ 92 h 107"/>
                <a:gd name="T26" fmla="*/ 52 w 100"/>
                <a:gd name="T27" fmla="*/ 92 h 107"/>
                <a:gd name="T28" fmla="*/ 70 w 100"/>
                <a:gd name="T29" fmla="*/ 74 h 107"/>
                <a:gd name="T30" fmla="*/ 51 w 100"/>
                <a:gd name="T31" fmla="*/ 57 h 107"/>
                <a:gd name="T32" fmla="*/ 29 w 100"/>
                <a:gd name="T33" fmla="*/ 57 h 107"/>
                <a:gd name="T34" fmla="*/ 29 w 100"/>
                <a:gd name="T35" fmla="*/ 43 h 107"/>
                <a:gd name="T36" fmla="*/ 46 w 100"/>
                <a:gd name="T37" fmla="*/ 43 h 107"/>
                <a:gd name="T38" fmla="*/ 65 w 100"/>
                <a:gd name="T39" fmla="*/ 28 h 107"/>
                <a:gd name="T40" fmla="*/ 46 w 100"/>
                <a:gd name="T41" fmla="*/ 14 h 107"/>
                <a:gd name="T42" fmla="*/ 29 w 100"/>
                <a:gd name="T43" fmla="*/ 14 h 107"/>
                <a:gd name="T44" fmla="*/ 29 w 100"/>
                <a:gd name="T45" fmla="*/ 43 h 107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100" h="107">
                  <a:moveTo>
                    <a:pt x="61" y="107"/>
                  </a:moveTo>
                  <a:cubicBezTo>
                    <a:pt x="0" y="107"/>
                    <a:pt x="0" y="107"/>
                    <a:pt x="0" y="10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3" y="0"/>
                    <a:pt x="63" y="0"/>
                    <a:pt x="63" y="0"/>
                  </a:cubicBezTo>
                  <a:cubicBezTo>
                    <a:pt x="84" y="0"/>
                    <a:pt x="95" y="7"/>
                    <a:pt x="95" y="24"/>
                  </a:cubicBezTo>
                  <a:cubicBezTo>
                    <a:pt x="95" y="30"/>
                    <a:pt x="93" y="34"/>
                    <a:pt x="89" y="38"/>
                  </a:cubicBezTo>
                  <a:cubicBezTo>
                    <a:pt x="86" y="42"/>
                    <a:pt x="81" y="46"/>
                    <a:pt x="75" y="47"/>
                  </a:cubicBezTo>
                  <a:cubicBezTo>
                    <a:pt x="75" y="48"/>
                    <a:pt x="75" y="48"/>
                    <a:pt x="75" y="48"/>
                  </a:cubicBezTo>
                  <a:cubicBezTo>
                    <a:pt x="92" y="50"/>
                    <a:pt x="100" y="60"/>
                    <a:pt x="100" y="74"/>
                  </a:cubicBezTo>
                  <a:cubicBezTo>
                    <a:pt x="100" y="85"/>
                    <a:pt x="97" y="94"/>
                    <a:pt x="89" y="99"/>
                  </a:cubicBezTo>
                  <a:cubicBezTo>
                    <a:pt x="82" y="104"/>
                    <a:pt x="73" y="107"/>
                    <a:pt x="61" y="107"/>
                  </a:cubicBezTo>
                  <a:close/>
                  <a:moveTo>
                    <a:pt x="29" y="57"/>
                  </a:moveTo>
                  <a:cubicBezTo>
                    <a:pt x="29" y="92"/>
                    <a:pt x="29" y="92"/>
                    <a:pt x="29" y="92"/>
                  </a:cubicBezTo>
                  <a:cubicBezTo>
                    <a:pt x="52" y="92"/>
                    <a:pt x="52" y="92"/>
                    <a:pt x="52" y="92"/>
                  </a:cubicBezTo>
                  <a:cubicBezTo>
                    <a:pt x="64" y="92"/>
                    <a:pt x="70" y="86"/>
                    <a:pt x="70" y="74"/>
                  </a:cubicBezTo>
                  <a:cubicBezTo>
                    <a:pt x="70" y="66"/>
                    <a:pt x="67" y="57"/>
                    <a:pt x="51" y="57"/>
                  </a:cubicBezTo>
                  <a:cubicBezTo>
                    <a:pt x="29" y="57"/>
                    <a:pt x="29" y="57"/>
                    <a:pt x="29" y="57"/>
                  </a:cubicBezTo>
                  <a:close/>
                  <a:moveTo>
                    <a:pt x="29" y="43"/>
                  </a:moveTo>
                  <a:cubicBezTo>
                    <a:pt x="46" y="43"/>
                    <a:pt x="46" y="43"/>
                    <a:pt x="46" y="43"/>
                  </a:cubicBezTo>
                  <a:cubicBezTo>
                    <a:pt x="62" y="43"/>
                    <a:pt x="65" y="35"/>
                    <a:pt x="65" y="28"/>
                  </a:cubicBezTo>
                  <a:cubicBezTo>
                    <a:pt x="65" y="20"/>
                    <a:pt x="62" y="14"/>
                    <a:pt x="46" y="14"/>
                  </a:cubicBezTo>
                  <a:cubicBezTo>
                    <a:pt x="29" y="14"/>
                    <a:pt x="29" y="14"/>
                    <a:pt x="29" y="14"/>
                  </a:cubicBezTo>
                  <a:lnTo>
                    <a:pt x="29" y="43"/>
                  </a:ln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7" name="Freeform 213"/>
            <p:cNvSpPr>
              <a:spLocks noEditPoints="1"/>
            </p:cNvSpPr>
            <p:nvPr userDrawn="1"/>
          </p:nvSpPr>
          <p:spPr bwMode="auto">
            <a:xfrm>
              <a:off x="1174469" y="358769"/>
              <a:ext cx="260382" cy="273045"/>
            </a:xfrm>
            <a:custGeom>
              <a:avLst/>
              <a:gdLst>
                <a:gd name="T0" fmla="*/ 56 w 107"/>
                <a:gd name="T1" fmla="*/ 112 h 112"/>
                <a:gd name="T2" fmla="*/ 14 w 107"/>
                <a:gd name="T3" fmla="*/ 97 h 112"/>
                <a:gd name="T4" fmla="*/ 0 w 107"/>
                <a:gd name="T5" fmla="*/ 57 h 112"/>
                <a:gd name="T6" fmla="*/ 14 w 107"/>
                <a:gd name="T7" fmla="*/ 16 h 112"/>
                <a:gd name="T8" fmla="*/ 55 w 107"/>
                <a:gd name="T9" fmla="*/ 0 h 112"/>
                <a:gd name="T10" fmla="*/ 94 w 107"/>
                <a:gd name="T11" fmla="*/ 14 h 112"/>
                <a:gd name="T12" fmla="*/ 107 w 107"/>
                <a:gd name="T13" fmla="*/ 52 h 112"/>
                <a:gd name="T14" fmla="*/ 107 w 107"/>
                <a:gd name="T15" fmla="*/ 62 h 112"/>
                <a:gd name="T16" fmla="*/ 29 w 107"/>
                <a:gd name="T17" fmla="*/ 62 h 112"/>
                <a:gd name="T18" fmla="*/ 61 w 107"/>
                <a:gd name="T19" fmla="*/ 96 h 112"/>
                <a:gd name="T20" fmla="*/ 93 w 107"/>
                <a:gd name="T21" fmla="*/ 87 h 112"/>
                <a:gd name="T22" fmla="*/ 99 w 107"/>
                <a:gd name="T23" fmla="*/ 100 h 112"/>
                <a:gd name="T24" fmla="*/ 56 w 107"/>
                <a:gd name="T25" fmla="*/ 112 h 112"/>
                <a:gd name="T26" fmla="*/ 80 w 107"/>
                <a:gd name="T27" fmla="*/ 46 h 112"/>
                <a:gd name="T28" fmla="*/ 55 w 107"/>
                <a:gd name="T29" fmla="*/ 13 h 112"/>
                <a:gd name="T30" fmla="*/ 55 w 107"/>
                <a:gd name="T31" fmla="*/ 13 h 112"/>
                <a:gd name="T32" fmla="*/ 29 w 107"/>
                <a:gd name="T33" fmla="*/ 46 h 112"/>
                <a:gd name="T34" fmla="*/ 80 w 107"/>
                <a:gd name="T35" fmla="*/ 46 h 11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07" h="112">
                  <a:moveTo>
                    <a:pt x="56" y="112"/>
                  </a:moveTo>
                  <a:cubicBezTo>
                    <a:pt x="38" y="112"/>
                    <a:pt x="24" y="107"/>
                    <a:pt x="14" y="97"/>
                  </a:cubicBezTo>
                  <a:cubicBezTo>
                    <a:pt x="5" y="88"/>
                    <a:pt x="0" y="74"/>
                    <a:pt x="0" y="57"/>
                  </a:cubicBezTo>
                  <a:cubicBezTo>
                    <a:pt x="0" y="40"/>
                    <a:pt x="5" y="26"/>
                    <a:pt x="14" y="16"/>
                  </a:cubicBezTo>
                  <a:cubicBezTo>
                    <a:pt x="23" y="5"/>
                    <a:pt x="38" y="0"/>
                    <a:pt x="55" y="0"/>
                  </a:cubicBezTo>
                  <a:cubicBezTo>
                    <a:pt x="73" y="0"/>
                    <a:pt x="86" y="4"/>
                    <a:pt x="94" y="14"/>
                  </a:cubicBezTo>
                  <a:cubicBezTo>
                    <a:pt x="102" y="23"/>
                    <a:pt x="107" y="35"/>
                    <a:pt x="107" y="52"/>
                  </a:cubicBezTo>
                  <a:cubicBezTo>
                    <a:pt x="107" y="62"/>
                    <a:pt x="107" y="62"/>
                    <a:pt x="107" y="62"/>
                  </a:cubicBezTo>
                  <a:cubicBezTo>
                    <a:pt x="29" y="62"/>
                    <a:pt x="29" y="62"/>
                    <a:pt x="29" y="62"/>
                  </a:cubicBezTo>
                  <a:cubicBezTo>
                    <a:pt x="29" y="85"/>
                    <a:pt x="39" y="96"/>
                    <a:pt x="61" y="96"/>
                  </a:cubicBezTo>
                  <a:cubicBezTo>
                    <a:pt x="72" y="96"/>
                    <a:pt x="81" y="92"/>
                    <a:pt x="93" y="87"/>
                  </a:cubicBezTo>
                  <a:cubicBezTo>
                    <a:pt x="99" y="100"/>
                    <a:pt x="99" y="100"/>
                    <a:pt x="99" y="100"/>
                  </a:cubicBezTo>
                  <a:cubicBezTo>
                    <a:pt x="86" y="107"/>
                    <a:pt x="72" y="112"/>
                    <a:pt x="56" y="112"/>
                  </a:cubicBezTo>
                  <a:close/>
                  <a:moveTo>
                    <a:pt x="80" y="46"/>
                  </a:moveTo>
                  <a:cubicBezTo>
                    <a:pt x="79" y="24"/>
                    <a:pt x="71" y="13"/>
                    <a:pt x="55" y="13"/>
                  </a:cubicBezTo>
                  <a:cubicBezTo>
                    <a:pt x="55" y="13"/>
                    <a:pt x="55" y="13"/>
                    <a:pt x="55" y="13"/>
                  </a:cubicBezTo>
                  <a:cubicBezTo>
                    <a:pt x="39" y="13"/>
                    <a:pt x="30" y="24"/>
                    <a:pt x="29" y="46"/>
                  </a:cubicBezTo>
                  <a:lnTo>
                    <a:pt x="80" y="46"/>
                  </a:ln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8" name="Freeform 214"/>
            <p:cNvSpPr>
              <a:spLocks/>
            </p:cNvSpPr>
            <p:nvPr userDrawn="1"/>
          </p:nvSpPr>
          <p:spPr bwMode="auto">
            <a:xfrm>
              <a:off x="2928869" y="366707"/>
              <a:ext cx="241329" cy="260346"/>
            </a:xfrm>
            <a:custGeom>
              <a:avLst/>
              <a:gdLst>
                <a:gd name="T0" fmla="*/ 139 w 202"/>
                <a:gd name="T1" fmla="*/ 218 h 218"/>
                <a:gd name="T2" fmla="*/ 84 w 202"/>
                <a:gd name="T3" fmla="*/ 122 h 218"/>
                <a:gd name="T4" fmla="*/ 59 w 202"/>
                <a:gd name="T5" fmla="*/ 151 h 218"/>
                <a:gd name="T6" fmla="*/ 59 w 202"/>
                <a:gd name="T7" fmla="*/ 218 h 218"/>
                <a:gd name="T8" fmla="*/ 0 w 202"/>
                <a:gd name="T9" fmla="*/ 218 h 218"/>
                <a:gd name="T10" fmla="*/ 0 w 202"/>
                <a:gd name="T11" fmla="*/ 0 h 218"/>
                <a:gd name="T12" fmla="*/ 59 w 202"/>
                <a:gd name="T13" fmla="*/ 0 h 218"/>
                <a:gd name="T14" fmla="*/ 59 w 202"/>
                <a:gd name="T15" fmla="*/ 100 h 218"/>
                <a:gd name="T16" fmla="*/ 151 w 202"/>
                <a:gd name="T17" fmla="*/ 0 h 218"/>
                <a:gd name="T18" fmla="*/ 196 w 202"/>
                <a:gd name="T19" fmla="*/ 0 h 218"/>
                <a:gd name="T20" fmla="*/ 120 w 202"/>
                <a:gd name="T21" fmla="*/ 82 h 218"/>
                <a:gd name="T22" fmla="*/ 202 w 202"/>
                <a:gd name="T23" fmla="*/ 218 h 218"/>
                <a:gd name="T24" fmla="*/ 139 w 202"/>
                <a:gd name="T25" fmla="*/ 218 h 21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02" h="218">
                  <a:moveTo>
                    <a:pt x="139" y="218"/>
                  </a:moveTo>
                  <a:lnTo>
                    <a:pt x="84" y="122"/>
                  </a:lnTo>
                  <a:lnTo>
                    <a:pt x="59" y="151"/>
                  </a:lnTo>
                  <a:lnTo>
                    <a:pt x="59" y="218"/>
                  </a:lnTo>
                  <a:lnTo>
                    <a:pt x="0" y="218"/>
                  </a:lnTo>
                  <a:lnTo>
                    <a:pt x="0" y="0"/>
                  </a:lnTo>
                  <a:lnTo>
                    <a:pt x="59" y="0"/>
                  </a:lnTo>
                  <a:lnTo>
                    <a:pt x="59" y="100"/>
                  </a:lnTo>
                  <a:lnTo>
                    <a:pt x="151" y="0"/>
                  </a:lnTo>
                  <a:lnTo>
                    <a:pt x="196" y="0"/>
                  </a:lnTo>
                  <a:lnTo>
                    <a:pt x="120" y="82"/>
                  </a:lnTo>
                  <a:lnTo>
                    <a:pt x="202" y="218"/>
                  </a:lnTo>
                  <a:lnTo>
                    <a:pt x="139" y="218"/>
                  </a:ln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9" name="Freeform 215"/>
            <p:cNvSpPr>
              <a:spLocks noEditPoints="1"/>
            </p:cNvSpPr>
            <p:nvPr userDrawn="1"/>
          </p:nvSpPr>
          <p:spPr bwMode="auto">
            <a:xfrm>
              <a:off x="3184487" y="357182"/>
              <a:ext cx="244505" cy="271457"/>
            </a:xfrm>
            <a:custGeom>
              <a:avLst/>
              <a:gdLst>
                <a:gd name="T0" fmla="*/ 39 w 101"/>
                <a:gd name="T1" fmla="*/ 112 h 112"/>
                <a:gd name="T2" fmla="*/ 1 w 101"/>
                <a:gd name="T3" fmla="*/ 75 h 112"/>
                <a:gd name="T4" fmla="*/ 51 w 101"/>
                <a:gd name="T5" fmla="*/ 41 h 112"/>
                <a:gd name="T6" fmla="*/ 73 w 101"/>
                <a:gd name="T7" fmla="*/ 41 h 112"/>
                <a:gd name="T8" fmla="*/ 73 w 101"/>
                <a:gd name="T9" fmla="*/ 32 h 112"/>
                <a:gd name="T10" fmla="*/ 50 w 101"/>
                <a:gd name="T11" fmla="*/ 16 h 112"/>
                <a:gd name="T12" fmla="*/ 17 w 101"/>
                <a:gd name="T13" fmla="*/ 24 h 112"/>
                <a:gd name="T14" fmla="*/ 10 w 101"/>
                <a:gd name="T15" fmla="*/ 11 h 112"/>
                <a:gd name="T16" fmla="*/ 55 w 101"/>
                <a:gd name="T17" fmla="*/ 0 h 112"/>
                <a:gd name="T18" fmla="*/ 101 w 101"/>
                <a:gd name="T19" fmla="*/ 40 h 112"/>
                <a:gd name="T20" fmla="*/ 101 w 101"/>
                <a:gd name="T21" fmla="*/ 111 h 112"/>
                <a:gd name="T22" fmla="*/ 74 w 101"/>
                <a:gd name="T23" fmla="*/ 111 h 112"/>
                <a:gd name="T24" fmla="*/ 74 w 101"/>
                <a:gd name="T25" fmla="*/ 99 h 112"/>
                <a:gd name="T26" fmla="*/ 39 w 101"/>
                <a:gd name="T27" fmla="*/ 112 h 112"/>
                <a:gd name="T28" fmla="*/ 73 w 101"/>
                <a:gd name="T29" fmla="*/ 56 h 112"/>
                <a:gd name="T30" fmla="*/ 57 w 101"/>
                <a:gd name="T31" fmla="*/ 56 h 112"/>
                <a:gd name="T32" fmla="*/ 30 w 101"/>
                <a:gd name="T33" fmla="*/ 76 h 112"/>
                <a:gd name="T34" fmla="*/ 52 w 101"/>
                <a:gd name="T35" fmla="*/ 94 h 112"/>
                <a:gd name="T36" fmla="*/ 73 w 101"/>
                <a:gd name="T37" fmla="*/ 74 h 11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101" h="112">
                  <a:moveTo>
                    <a:pt x="39" y="112"/>
                  </a:moveTo>
                  <a:cubicBezTo>
                    <a:pt x="16" y="112"/>
                    <a:pt x="0" y="96"/>
                    <a:pt x="1" y="75"/>
                  </a:cubicBezTo>
                  <a:cubicBezTo>
                    <a:pt x="2" y="51"/>
                    <a:pt x="26" y="41"/>
                    <a:pt x="51" y="41"/>
                  </a:cubicBezTo>
                  <a:cubicBezTo>
                    <a:pt x="59" y="41"/>
                    <a:pt x="73" y="41"/>
                    <a:pt x="73" y="41"/>
                  </a:cubicBezTo>
                  <a:cubicBezTo>
                    <a:pt x="73" y="32"/>
                    <a:pt x="73" y="32"/>
                    <a:pt x="73" y="32"/>
                  </a:cubicBezTo>
                  <a:cubicBezTo>
                    <a:pt x="73" y="25"/>
                    <a:pt x="69" y="16"/>
                    <a:pt x="50" y="16"/>
                  </a:cubicBezTo>
                  <a:cubicBezTo>
                    <a:pt x="38" y="16"/>
                    <a:pt x="26" y="20"/>
                    <a:pt x="17" y="24"/>
                  </a:cubicBezTo>
                  <a:cubicBezTo>
                    <a:pt x="10" y="11"/>
                    <a:pt x="10" y="11"/>
                    <a:pt x="10" y="11"/>
                  </a:cubicBezTo>
                  <a:cubicBezTo>
                    <a:pt x="22" y="4"/>
                    <a:pt x="40" y="0"/>
                    <a:pt x="55" y="0"/>
                  </a:cubicBezTo>
                  <a:cubicBezTo>
                    <a:pt x="83" y="0"/>
                    <a:pt x="101" y="14"/>
                    <a:pt x="101" y="40"/>
                  </a:cubicBezTo>
                  <a:cubicBezTo>
                    <a:pt x="101" y="111"/>
                    <a:pt x="101" y="111"/>
                    <a:pt x="101" y="111"/>
                  </a:cubicBezTo>
                  <a:cubicBezTo>
                    <a:pt x="74" y="111"/>
                    <a:pt x="74" y="111"/>
                    <a:pt x="74" y="111"/>
                  </a:cubicBezTo>
                  <a:cubicBezTo>
                    <a:pt x="74" y="99"/>
                    <a:pt x="74" y="99"/>
                    <a:pt x="74" y="99"/>
                  </a:cubicBezTo>
                  <a:cubicBezTo>
                    <a:pt x="74" y="99"/>
                    <a:pt x="63" y="112"/>
                    <a:pt x="39" y="112"/>
                  </a:cubicBezTo>
                  <a:close/>
                  <a:moveTo>
                    <a:pt x="73" y="56"/>
                  </a:moveTo>
                  <a:cubicBezTo>
                    <a:pt x="57" y="56"/>
                    <a:pt x="57" y="56"/>
                    <a:pt x="57" y="56"/>
                  </a:cubicBezTo>
                  <a:cubicBezTo>
                    <a:pt x="44" y="56"/>
                    <a:pt x="30" y="63"/>
                    <a:pt x="30" y="76"/>
                  </a:cubicBezTo>
                  <a:cubicBezTo>
                    <a:pt x="30" y="88"/>
                    <a:pt x="37" y="95"/>
                    <a:pt x="52" y="94"/>
                  </a:cubicBezTo>
                  <a:cubicBezTo>
                    <a:pt x="66" y="93"/>
                    <a:pt x="72" y="83"/>
                    <a:pt x="73" y="74"/>
                  </a:cubicBezTo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0" name="Freeform 216"/>
            <p:cNvSpPr>
              <a:spLocks/>
            </p:cNvSpPr>
            <p:nvPr userDrawn="1"/>
          </p:nvSpPr>
          <p:spPr bwMode="auto">
            <a:xfrm>
              <a:off x="2608155" y="366707"/>
              <a:ext cx="241329" cy="260346"/>
            </a:xfrm>
            <a:custGeom>
              <a:avLst/>
              <a:gdLst>
                <a:gd name="T0" fmla="*/ 202 w 202"/>
                <a:gd name="T1" fmla="*/ 218 h 218"/>
                <a:gd name="T2" fmla="*/ 143 w 202"/>
                <a:gd name="T3" fmla="*/ 218 h 218"/>
                <a:gd name="T4" fmla="*/ 143 w 202"/>
                <a:gd name="T5" fmla="*/ 129 h 218"/>
                <a:gd name="T6" fmla="*/ 143 w 202"/>
                <a:gd name="T7" fmla="*/ 125 h 218"/>
                <a:gd name="T8" fmla="*/ 59 w 202"/>
                <a:gd name="T9" fmla="*/ 125 h 218"/>
                <a:gd name="T10" fmla="*/ 59 w 202"/>
                <a:gd name="T11" fmla="*/ 129 h 218"/>
                <a:gd name="T12" fmla="*/ 59 w 202"/>
                <a:gd name="T13" fmla="*/ 218 h 218"/>
                <a:gd name="T14" fmla="*/ 0 w 202"/>
                <a:gd name="T15" fmla="*/ 218 h 218"/>
                <a:gd name="T16" fmla="*/ 0 w 202"/>
                <a:gd name="T17" fmla="*/ 0 h 218"/>
                <a:gd name="T18" fmla="*/ 59 w 202"/>
                <a:gd name="T19" fmla="*/ 0 h 218"/>
                <a:gd name="T20" fmla="*/ 59 w 202"/>
                <a:gd name="T21" fmla="*/ 94 h 218"/>
                <a:gd name="T22" fmla="*/ 143 w 202"/>
                <a:gd name="T23" fmla="*/ 94 h 218"/>
                <a:gd name="T24" fmla="*/ 143 w 202"/>
                <a:gd name="T25" fmla="*/ 0 h 218"/>
                <a:gd name="T26" fmla="*/ 202 w 202"/>
                <a:gd name="T27" fmla="*/ 0 h 218"/>
                <a:gd name="T28" fmla="*/ 202 w 202"/>
                <a:gd name="T29" fmla="*/ 218 h 218"/>
                <a:gd name="T30" fmla="*/ 202 w 202"/>
                <a:gd name="T31" fmla="*/ 218 h 218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02" h="218">
                  <a:moveTo>
                    <a:pt x="202" y="218"/>
                  </a:moveTo>
                  <a:lnTo>
                    <a:pt x="143" y="218"/>
                  </a:lnTo>
                  <a:lnTo>
                    <a:pt x="143" y="129"/>
                  </a:lnTo>
                  <a:lnTo>
                    <a:pt x="143" y="125"/>
                  </a:lnTo>
                  <a:lnTo>
                    <a:pt x="59" y="125"/>
                  </a:lnTo>
                  <a:lnTo>
                    <a:pt x="59" y="129"/>
                  </a:lnTo>
                  <a:lnTo>
                    <a:pt x="59" y="218"/>
                  </a:lnTo>
                  <a:lnTo>
                    <a:pt x="0" y="218"/>
                  </a:lnTo>
                  <a:lnTo>
                    <a:pt x="0" y="0"/>
                  </a:lnTo>
                  <a:lnTo>
                    <a:pt x="59" y="0"/>
                  </a:lnTo>
                  <a:lnTo>
                    <a:pt x="59" y="94"/>
                  </a:lnTo>
                  <a:lnTo>
                    <a:pt x="143" y="94"/>
                  </a:lnTo>
                  <a:lnTo>
                    <a:pt x="143" y="0"/>
                  </a:lnTo>
                  <a:lnTo>
                    <a:pt x="202" y="0"/>
                  </a:lnTo>
                  <a:lnTo>
                    <a:pt x="202" y="218"/>
                  </a:ln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" name="Freeform 217"/>
            <p:cNvSpPr>
              <a:spLocks noEditPoints="1"/>
            </p:cNvSpPr>
            <p:nvPr userDrawn="1"/>
          </p:nvSpPr>
          <p:spPr bwMode="auto">
            <a:xfrm>
              <a:off x="1917509" y="366707"/>
              <a:ext cx="606499" cy="260346"/>
            </a:xfrm>
            <a:custGeom>
              <a:avLst/>
              <a:gdLst>
                <a:gd name="T0" fmla="*/ 250 w 250"/>
                <a:gd name="T1" fmla="*/ 107 h 107"/>
                <a:gd name="T2" fmla="*/ 221 w 250"/>
                <a:gd name="T3" fmla="*/ 107 h 107"/>
                <a:gd name="T4" fmla="*/ 221 w 250"/>
                <a:gd name="T5" fmla="*/ 62 h 107"/>
                <a:gd name="T6" fmla="*/ 221 w 250"/>
                <a:gd name="T7" fmla="*/ 0 h 107"/>
                <a:gd name="T8" fmla="*/ 250 w 250"/>
                <a:gd name="T9" fmla="*/ 0 h 107"/>
                <a:gd name="T10" fmla="*/ 250 w 250"/>
                <a:gd name="T11" fmla="*/ 107 h 107"/>
                <a:gd name="T12" fmla="*/ 167 w 250"/>
                <a:gd name="T13" fmla="*/ 107 h 107"/>
                <a:gd name="T14" fmla="*/ 113 w 250"/>
                <a:gd name="T15" fmla="*/ 107 h 107"/>
                <a:gd name="T16" fmla="*/ 113 w 250"/>
                <a:gd name="T17" fmla="*/ 0 h 107"/>
                <a:gd name="T18" fmla="*/ 142 w 250"/>
                <a:gd name="T19" fmla="*/ 0 h 107"/>
                <a:gd name="T20" fmla="*/ 142 w 250"/>
                <a:gd name="T21" fmla="*/ 37 h 107"/>
                <a:gd name="T22" fmla="*/ 142 w 250"/>
                <a:gd name="T23" fmla="*/ 39 h 107"/>
                <a:gd name="T24" fmla="*/ 144 w 250"/>
                <a:gd name="T25" fmla="*/ 39 h 107"/>
                <a:gd name="T26" fmla="*/ 168 w 250"/>
                <a:gd name="T27" fmla="*/ 39 h 107"/>
                <a:gd name="T28" fmla="*/ 208 w 250"/>
                <a:gd name="T29" fmla="*/ 72 h 107"/>
                <a:gd name="T30" fmla="*/ 197 w 250"/>
                <a:gd name="T31" fmla="*/ 98 h 107"/>
                <a:gd name="T32" fmla="*/ 167 w 250"/>
                <a:gd name="T33" fmla="*/ 107 h 107"/>
                <a:gd name="T34" fmla="*/ 142 w 250"/>
                <a:gd name="T35" fmla="*/ 55 h 107"/>
                <a:gd name="T36" fmla="*/ 142 w 250"/>
                <a:gd name="T37" fmla="*/ 57 h 107"/>
                <a:gd name="T38" fmla="*/ 142 w 250"/>
                <a:gd name="T39" fmla="*/ 89 h 107"/>
                <a:gd name="T40" fmla="*/ 142 w 250"/>
                <a:gd name="T41" fmla="*/ 91 h 107"/>
                <a:gd name="T42" fmla="*/ 144 w 250"/>
                <a:gd name="T43" fmla="*/ 91 h 107"/>
                <a:gd name="T44" fmla="*/ 159 w 250"/>
                <a:gd name="T45" fmla="*/ 91 h 107"/>
                <a:gd name="T46" fmla="*/ 178 w 250"/>
                <a:gd name="T47" fmla="*/ 72 h 107"/>
                <a:gd name="T48" fmla="*/ 158 w 250"/>
                <a:gd name="T49" fmla="*/ 55 h 107"/>
                <a:gd name="T50" fmla="*/ 144 w 250"/>
                <a:gd name="T51" fmla="*/ 55 h 107"/>
                <a:gd name="T52" fmla="*/ 142 w 250"/>
                <a:gd name="T53" fmla="*/ 55 h 107"/>
                <a:gd name="T54" fmla="*/ 54 w 250"/>
                <a:gd name="T55" fmla="*/ 0 h 107"/>
                <a:gd name="T56" fmla="*/ 83 w 250"/>
                <a:gd name="T57" fmla="*/ 8 h 107"/>
                <a:gd name="T58" fmla="*/ 95 w 250"/>
                <a:gd name="T59" fmla="*/ 34 h 107"/>
                <a:gd name="T60" fmla="*/ 54 w 250"/>
                <a:gd name="T61" fmla="*/ 67 h 107"/>
                <a:gd name="T62" fmla="*/ 31 w 250"/>
                <a:gd name="T63" fmla="*/ 67 h 107"/>
                <a:gd name="T64" fmla="*/ 29 w 250"/>
                <a:gd name="T65" fmla="*/ 67 h 107"/>
                <a:gd name="T66" fmla="*/ 29 w 250"/>
                <a:gd name="T67" fmla="*/ 69 h 107"/>
                <a:gd name="T68" fmla="*/ 29 w 250"/>
                <a:gd name="T69" fmla="*/ 107 h 107"/>
                <a:gd name="T70" fmla="*/ 0 w 250"/>
                <a:gd name="T71" fmla="*/ 107 h 107"/>
                <a:gd name="T72" fmla="*/ 0 w 250"/>
                <a:gd name="T73" fmla="*/ 0 h 107"/>
                <a:gd name="T74" fmla="*/ 54 w 250"/>
                <a:gd name="T75" fmla="*/ 0 h 107"/>
                <a:gd name="T76" fmla="*/ 29 w 250"/>
                <a:gd name="T77" fmla="*/ 51 h 107"/>
                <a:gd name="T78" fmla="*/ 31 w 250"/>
                <a:gd name="T79" fmla="*/ 51 h 107"/>
                <a:gd name="T80" fmla="*/ 45 w 250"/>
                <a:gd name="T81" fmla="*/ 51 h 107"/>
                <a:gd name="T82" fmla="*/ 65 w 250"/>
                <a:gd name="T83" fmla="*/ 34 h 107"/>
                <a:gd name="T84" fmla="*/ 46 w 250"/>
                <a:gd name="T85" fmla="*/ 15 h 107"/>
                <a:gd name="T86" fmla="*/ 31 w 250"/>
                <a:gd name="T87" fmla="*/ 15 h 107"/>
                <a:gd name="T88" fmla="*/ 29 w 250"/>
                <a:gd name="T89" fmla="*/ 15 h 107"/>
                <a:gd name="T90" fmla="*/ 29 w 250"/>
                <a:gd name="T91" fmla="*/ 17 h 107"/>
                <a:gd name="T92" fmla="*/ 29 w 250"/>
                <a:gd name="T93" fmla="*/ 49 h 107"/>
                <a:gd name="T94" fmla="*/ 29 w 250"/>
                <a:gd name="T95" fmla="*/ 51 h 107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250" h="107">
                  <a:moveTo>
                    <a:pt x="250" y="107"/>
                  </a:moveTo>
                  <a:cubicBezTo>
                    <a:pt x="221" y="107"/>
                    <a:pt x="221" y="107"/>
                    <a:pt x="221" y="107"/>
                  </a:cubicBezTo>
                  <a:cubicBezTo>
                    <a:pt x="221" y="62"/>
                    <a:pt x="221" y="62"/>
                    <a:pt x="221" y="62"/>
                  </a:cubicBezTo>
                  <a:cubicBezTo>
                    <a:pt x="221" y="0"/>
                    <a:pt x="221" y="0"/>
                    <a:pt x="221" y="0"/>
                  </a:cubicBezTo>
                  <a:cubicBezTo>
                    <a:pt x="250" y="0"/>
                    <a:pt x="250" y="0"/>
                    <a:pt x="250" y="0"/>
                  </a:cubicBezTo>
                  <a:cubicBezTo>
                    <a:pt x="250" y="107"/>
                    <a:pt x="250" y="107"/>
                    <a:pt x="250" y="107"/>
                  </a:cubicBezTo>
                  <a:close/>
                  <a:moveTo>
                    <a:pt x="167" y="107"/>
                  </a:moveTo>
                  <a:cubicBezTo>
                    <a:pt x="113" y="107"/>
                    <a:pt x="113" y="107"/>
                    <a:pt x="113" y="107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42" y="0"/>
                    <a:pt x="142" y="0"/>
                    <a:pt x="142" y="0"/>
                  </a:cubicBezTo>
                  <a:cubicBezTo>
                    <a:pt x="142" y="37"/>
                    <a:pt x="142" y="37"/>
                    <a:pt x="142" y="37"/>
                  </a:cubicBezTo>
                  <a:cubicBezTo>
                    <a:pt x="142" y="39"/>
                    <a:pt x="142" y="39"/>
                    <a:pt x="142" y="39"/>
                  </a:cubicBezTo>
                  <a:cubicBezTo>
                    <a:pt x="144" y="39"/>
                    <a:pt x="144" y="39"/>
                    <a:pt x="144" y="39"/>
                  </a:cubicBezTo>
                  <a:cubicBezTo>
                    <a:pt x="168" y="39"/>
                    <a:pt x="168" y="39"/>
                    <a:pt x="168" y="39"/>
                  </a:cubicBezTo>
                  <a:cubicBezTo>
                    <a:pt x="195" y="39"/>
                    <a:pt x="208" y="50"/>
                    <a:pt x="208" y="72"/>
                  </a:cubicBezTo>
                  <a:cubicBezTo>
                    <a:pt x="208" y="84"/>
                    <a:pt x="204" y="93"/>
                    <a:pt x="197" y="98"/>
                  </a:cubicBezTo>
                  <a:cubicBezTo>
                    <a:pt x="189" y="104"/>
                    <a:pt x="179" y="107"/>
                    <a:pt x="167" y="107"/>
                  </a:cubicBezTo>
                  <a:close/>
                  <a:moveTo>
                    <a:pt x="142" y="55"/>
                  </a:moveTo>
                  <a:cubicBezTo>
                    <a:pt x="142" y="57"/>
                    <a:pt x="142" y="57"/>
                    <a:pt x="142" y="57"/>
                  </a:cubicBezTo>
                  <a:cubicBezTo>
                    <a:pt x="142" y="89"/>
                    <a:pt x="142" y="89"/>
                    <a:pt x="142" y="89"/>
                  </a:cubicBezTo>
                  <a:cubicBezTo>
                    <a:pt x="142" y="91"/>
                    <a:pt x="142" y="91"/>
                    <a:pt x="142" y="91"/>
                  </a:cubicBezTo>
                  <a:cubicBezTo>
                    <a:pt x="144" y="91"/>
                    <a:pt x="144" y="91"/>
                    <a:pt x="144" y="91"/>
                  </a:cubicBezTo>
                  <a:cubicBezTo>
                    <a:pt x="159" y="91"/>
                    <a:pt x="159" y="91"/>
                    <a:pt x="159" y="91"/>
                  </a:cubicBezTo>
                  <a:cubicBezTo>
                    <a:pt x="171" y="91"/>
                    <a:pt x="178" y="85"/>
                    <a:pt x="178" y="72"/>
                  </a:cubicBezTo>
                  <a:cubicBezTo>
                    <a:pt x="178" y="64"/>
                    <a:pt x="174" y="55"/>
                    <a:pt x="158" y="55"/>
                  </a:cubicBezTo>
                  <a:cubicBezTo>
                    <a:pt x="144" y="55"/>
                    <a:pt x="144" y="55"/>
                    <a:pt x="144" y="55"/>
                  </a:cubicBezTo>
                  <a:cubicBezTo>
                    <a:pt x="142" y="55"/>
                    <a:pt x="142" y="55"/>
                    <a:pt x="142" y="55"/>
                  </a:cubicBezTo>
                  <a:close/>
                  <a:moveTo>
                    <a:pt x="54" y="0"/>
                  </a:moveTo>
                  <a:cubicBezTo>
                    <a:pt x="66" y="0"/>
                    <a:pt x="76" y="2"/>
                    <a:pt x="83" y="8"/>
                  </a:cubicBezTo>
                  <a:cubicBezTo>
                    <a:pt x="91" y="14"/>
                    <a:pt x="95" y="23"/>
                    <a:pt x="95" y="34"/>
                  </a:cubicBezTo>
                  <a:cubicBezTo>
                    <a:pt x="95" y="56"/>
                    <a:pt x="82" y="67"/>
                    <a:pt x="54" y="67"/>
                  </a:cubicBezTo>
                  <a:cubicBezTo>
                    <a:pt x="31" y="67"/>
                    <a:pt x="31" y="67"/>
                    <a:pt x="31" y="67"/>
                  </a:cubicBezTo>
                  <a:cubicBezTo>
                    <a:pt x="29" y="67"/>
                    <a:pt x="29" y="67"/>
                    <a:pt x="29" y="67"/>
                  </a:cubicBezTo>
                  <a:cubicBezTo>
                    <a:pt x="29" y="69"/>
                    <a:pt x="29" y="69"/>
                    <a:pt x="29" y="69"/>
                  </a:cubicBezTo>
                  <a:cubicBezTo>
                    <a:pt x="29" y="107"/>
                    <a:pt x="29" y="107"/>
                    <a:pt x="29" y="107"/>
                  </a:cubicBezTo>
                  <a:cubicBezTo>
                    <a:pt x="0" y="107"/>
                    <a:pt x="0" y="107"/>
                    <a:pt x="0" y="10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4" y="0"/>
                    <a:pt x="54" y="0"/>
                    <a:pt x="54" y="0"/>
                  </a:cubicBezTo>
                  <a:close/>
                  <a:moveTo>
                    <a:pt x="29" y="51"/>
                  </a:moveTo>
                  <a:cubicBezTo>
                    <a:pt x="31" y="51"/>
                    <a:pt x="31" y="51"/>
                    <a:pt x="31" y="51"/>
                  </a:cubicBezTo>
                  <a:cubicBezTo>
                    <a:pt x="45" y="51"/>
                    <a:pt x="45" y="51"/>
                    <a:pt x="45" y="51"/>
                  </a:cubicBezTo>
                  <a:cubicBezTo>
                    <a:pt x="61" y="51"/>
                    <a:pt x="65" y="42"/>
                    <a:pt x="65" y="34"/>
                  </a:cubicBezTo>
                  <a:cubicBezTo>
                    <a:pt x="65" y="22"/>
                    <a:pt x="58" y="15"/>
                    <a:pt x="46" y="15"/>
                  </a:cubicBezTo>
                  <a:cubicBezTo>
                    <a:pt x="31" y="15"/>
                    <a:pt x="31" y="15"/>
                    <a:pt x="31" y="15"/>
                  </a:cubicBezTo>
                  <a:cubicBezTo>
                    <a:pt x="29" y="15"/>
                    <a:pt x="29" y="15"/>
                    <a:pt x="29" y="15"/>
                  </a:cubicBezTo>
                  <a:cubicBezTo>
                    <a:pt x="29" y="17"/>
                    <a:pt x="29" y="17"/>
                    <a:pt x="29" y="17"/>
                  </a:cubicBezTo>
                  <a:cubicBezTo>
                    <a:pt x="29" y="49"/>
                    <a:pt x="29" y="49"/>
                    <a:pt x="29" y="49"/>
                  </a:cubicBezTo>
                  <a:cubicBezTo>
                    <a:pt x="29" y="51"/>
                    <a:pt x="29" y="51"/>
                    <a:pt x="29" y="51"/>
                  </a:cubicBez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2" name="Freeform 218"/>
            <p:cNvSpPr>
              <a:spLocks/>
            </p:cNvSpPr>
            <p:nvPr userDrawn="1"/>
          </p:nvSpPr>
          <p:spPr bwMode="auto">
            <a:xfrm>
              <a:off x="1449140" y="366707"/>
              <a:ext cx="247680" cy="260346"/>
            </a:xfrm>
            <a:custGeom>
              <a:avLst/>
              <a:gdLst>
                <a:gd name="T0" fmla="*/ 134 w 208"/>
                <a:gd name="T1" fmla="*/ 218 h 218"/>
                <a:gd name="T2" fmla="*/ 75 w 208"/>
                <a:gd name="T3" fmla="*/ 218 h 218"/>
                <a:gd name="T4" fmla="*/ 75 w 208"/>
                <a:gd name="T5" fmla="*/ 31 h 218"/>
                <a:gd name="T6" fmla="*/ 0 w 208"/>
                <a:gd name="T7" fmla="*/ 31 h 218"/>
                <a:gd name="T8" fmla="*/ 0 w 208"/>
                <a:gd name="T9" fmla="*/ 0 h 218"/>
                <a:gd name="T10" fmla="*/ 208 w 208"/>
                <a:gd name="T11" fmla="*/ 0 h 218"/>
                <a:gd name="T12" fmla="*/ 208 w 208"/>
                <a:gd name="T13" fmla="*/ 31 h 218"/>
                <a:gd name="T14" fmla="*/ 134 w 208"/>
                <a:gd name="T15" fmla="*/ 31 h 218"/>
                <a:gd name="T16" fmla="*/ 134 w 208"/>
                <a:gd name="T17" fmla="*/ 218 h 218"/>
                <a:gd name="T18" fmla="*/ 134 w 208"/>
                <a:gd name="T19" fmla="*/ 218 h 21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08" h="218">
                  <a:moveTo>
                    <a:pt x="134" y="218"/>
                  </a:moveTo>
                  <a:lnTo>
                    <a:pt x="75" y="218"/>
                  </a:lnTo>
                  <a:lnTo>
                    <a:pt x="75" y="31"/>
                  </a:lnTo>
                  <a:lnTo>
                    <a:pt x="0" y="31"/>
                  </a:lnTo>
                  <a:lnTo>
                    <a:pt x="0" y="0"/>
                  </a:lnTo>
                  <a:lnTo>
                    <a:pt x="208" y="0"/>
                  </a:lnTo>
                  <a:lnTo>
                    <a:pt x="208" y="31"/>
                  </a:lnTo>
                  <a:lnTo>
                    <a:pt x="134" y="31"/>
                  </a:lnTo>
                  <a:lnTo>
                    <a:pt x="134" y="218"/>
                  </a:lnTo>
                  <a:close/>
                </a:path>
              </a:pathLst>
            </a:custGeom>
            <a:solidFill>
              <a:srgbClr val="006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14744" y="228600"/>
            <a:ext cx="5121408" cy="842946"/>
          </a:xfrm>
        </p:spPr>
        <p:txBody>
          <a:bodyPr>
            <a:normAutofit/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lang="en-US" sz="2000" b="1" kern="1200">
                <a:solidFill>
                  <a:schemeClr val="accent3">
                    <a:shade val="75000"/>
                  </a:schemeClr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285860"/>
            <a:ext cx="8503920" cy="48131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3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4" name="Номер слайда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lang="ru-RU" sz="1400" kern="1200">
                <a:solidFill>
                  <a:srgbClr val="FFFFFF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E547BC2D-CFE9-4507-8992-D317189E7D52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42759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>
              <a:defRPr/>
            </a:pPr>
            <a:endParaRPr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>
              <a:defRPr/>
            </a:pPr>
            <a:endParaRPr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>
              <a:defRPr/>
            </a:pPr>
            <a:endParaRPr lang="en-US"/>
          </a:p>
        </p:txBody>
      </p:sp>
      <p:sp>
        <p:nvSpPr>
          <p:cNvPr id="7" name="Прямоугольник 20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>
              <a:defRPr/>
            </a:pPr>
            <a:endParaRPr lang="en-US"/>
          </a:p>
        </p:txBody>
      </p:sp>
      <p:sp>
        <p:nvSpPr>
          <p:cNvPr id="8" name="Прямоугольник 21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>
              <a:defRPr/>
            </a:pPr>
            <a:endParaRPr lang="en-US"/>
          </a:p>
        </p:txBody>
      </p:sp>
      <p:sp>
        <p:nvSpPr>
          <p:cNvPr id="9" name="Прямоугольник 22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>
              <a:defRPr/>
            </a:pPr>
            <a:endParaRPr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l">
              <a:defRPr/>
            </a:pPr>
            <a:endParaRPr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l">
              <a:defRPr/>
            </a:pPr>
            <a:endParaRPr lang="en-US" dirty="0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l">
              <a:defRPr/>
            </a:pP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Номер слайда 19"/>
          <p:cNvSpPr>
            <a:spLocks noGrp="1"/>
          </p:cNvSpPr>
          <p:nvPr>
            <p:ph type="sldNum" sz="quarter" idx="11"/>
          </p:nvPr>
        </p:nvSpPr>
        <p:spPr>
          <a:xfrm>
            <a:off x="6724650" y="6356350"/>
            <a:ext cx="2133600" cy="365125"/>
          </a:xfrm>
        </p:spPr>
        <p:txBody>
          <a:bodyPr/>
          <a:lstStyle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lang="ru-RU" sz="1200" kern="1200">
                <a:solidFill>
                  <a:srgbClr val="FFFFFF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3A2B0128-6BFA-4F67-B65B-41230442F70A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56260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9915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>
              <a:defRPr/>
            </a:pPr>
            <a:endParaRPr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>
              <a:defRPr/>
            </a:pPr>
            <a:endParaRPr lang="en-US"/>
          </a:p>
        </p:txBody>
      </p:sp>
      <p:sp>
        <p:nvSpPr>
          <p:cNvPr id="10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>
              <a:defRPr/>
            </a:pPr>
            <a:endParaRPr lang="en-US"/>
          </a:p>
        </p:txBody>
      </p:sp>
      <p:sp>
        <p:nvSpPr>
          <p:cNvPr id="11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>
              <a:defRPr/>
            </a:pPr>
            <a:endParaRPr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l">
              <a:defRPr/>
            </a:pPr>
            <a:endParaRPr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l">
              <a:defRPr/>
            </a:pPr>
            <a:endParaRPr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l">
              <a:defRPr/>
            </a:pPr>
            <a:endParaRPr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6" name="Дата 6"/>
          <p:cNvSpPr>
            <a:spLocks noGrp="1"/>
          </p:cNvSpPr>
          <p:nvPr>
            <p:ph type="dt" sz="half" idx="10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1967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6288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l">
              <a:defRPr/>
            </a:pPr>
            <a:endParaRPr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>
              <a:defRPr/>
            </a:pPr>
            <a:endParaRPr lang="en-US"/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>
              <a:defRPr/>
            </a:pPr>
            <a:endParaRPr lang="en-US"/>
          </a:p>
        </p:txBody>
      </p:sp>
      <p:sp>
        <p:nvSpPr>
          <p:cNvPr id="8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>
              <a:defRPr/>
            </a:pPr>
            <a:endParaRPr lang="en-US"/>
          </a:p>
        </p:txBody>
      </p:sp>
      <p:sp>
        <p:nvSpPr>
          <p:cNvPr id="9" name="Прямоугольник 21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>
              <a:defRPr/>
            </a:pPr>
            <a:endParaRPr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l">
              <a:defRPr/>
            </a:pPr>
            <a:endParaRPr lang="en-US" dirty="0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l">
              <a:defRPr/>
            </a:pPr>
            <a:endParaRPr lang="en-US"/>
          </a:p>
        </p:txBody>
      </p:sp>
      <p:sp>
        <p:nvSpPr>
          <p:cNvPr id="13" name="Овал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14" name="Овал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l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6" name="Номер слайда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FA4ECB5C-3909-4540-BF14-96B2A0E9DD1E}" type="slidenum">
              <a:rPr/>
              <a:pPr>
                <a:defRPr/>
              </a:pPr>
              <a:t>‹#›</a:t>
            </a:fld>
            <a:endParaRPr/>
          </a:p>
        </p:txBody>
      </p:sp>
      <p:sp>
        <p:nvSpPr>
          <p:cNvPr id="17" name="Дата 4"/>
          <p:cNvSpPr>
            <a:spLocks noGrp="1"/>
          </p:cNvSpPr>
          <p:nvPr>
            <p:ph type="dt" sz="half" idx="11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ижний колонтитул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7107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l">
              <a:defRPr/>
            </a:pPr>
            <a:endParaRPr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>
              <a:defRPr/>
            </a:pPr>
            <a:endParaRPr lang="en-US"/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>
              <a:defRPr/>
            </a:pPr>
            <a:endParaRPr lang="en-US"/>
          </a:p>
        </p:txBody>
      </p:sp>
      <p:sp>
        <p:nvSpPr>
          <p:cNvPr id="8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>
              <a:defRPr/>
            </a:pPr>
            <a:endParaRPr lang="en-US"/>
          </a:p>
        </p:txBody>
      </p:sp>
      <p:sp>
        <p:nvSpPr>
          <p:cNvPr id="9" name="Прямоугольник 21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>
              <a:defRPr/>
            </a:pPr>
            <a:endParaRPr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l">
              <a:defRPr/>
            </a:pPr>
            <a:endParaRPr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l">
              <a:defRPr/>
            </a:pPr>
            <a:endParaRPr lang="en-US" dirty="0"/>
          </a:p>
        </p:txBody>
      </p:sp>
      <p:sp>
        <p:nvSpPr>
          <p:cNvPr id="13" name="Овал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14" name="Овал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l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Номер слайда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810CB7-AA35-4B19-AE4E-C8AC925081DA}" type="slidenum">
              <a:rPr/>
              <a:pPr>
                <a:defRPr/>
              </a:pPr>
              <a:t>‹#›</a:t>
            </a:fld>
            <a:endParaRPr/>
          </a:p>
        </p:txBody>
      </p:sp>
      <p:sp>
        <p:nvSpPr>
          <p:cNvPr id="17" name="Дата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ижний колонтитул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0609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10398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9F78D3-318B-48F8-9345-17BEC1A1DFFB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98919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>
              <a:defRPr/>
            </a:pPr>
            <a:endParaRPr lang="en-US"/>
          </a:p>
        </p:txBody>
      </p:sp>
      <p:sp>
        <p:nvSpPr>
          <p:cNvPr id="1027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285875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>
              <a:defRPr/>
            </a:pPr>
            <a:endParaRPr lang="en-US"/>
          </a:p>
        </p:txBody>
      </p:sp>
      <p:sp>
        <p:nvSpPr>
          <p:cNvPr id="102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>
              <a:defRPr/>
            </a:pPr>
            <a:endParaRPr lang="en-US"/>
          </a:p>
        </p:txBody>
      </p:sp>
      <p:sp>
        <p:nvSpPr>
          <p:cNvPr id="102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>
              <a:defRPr/>
            </a:pPr>
            <a:endParaRPr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58750" y="6500813"/>
            <a:ext cx="8832850" cy="1968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l">
              <a:defRPr/>
            </a:pPr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l">
              <a:defRPr/>
            </a:pPr>
            <a:endParaRPr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143000"/>
            <a:ext cx="8832850" cy="0"/>
          </a:xfrm>
          <a:prstGeom prst="line">
            <a:avLst/>
          </a:prstGeom>
          <a:noFill/>
          <a:ln w="1587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l">
              <a:defRPr/>
            </a:pPr>
            <a:endParaRPr lang="en-US"/>
          </a:p>
        </p:txBody>
      </p:sp>
      <p:sp>
        <p:nvSpPr>
          <p:cNvPr id="1034" name="Заголовок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35" name="Текст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4"/>
          </p:nvPr>
        </p:nvSpPr>
        <p:spPr>
          <a:xfrm>
            <a:off x="6724650" y="64214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lang="ru-RU" sz="1200" b="1" kern="1200">
                <a:solidFill>
                  <a:srgbClr val="FFFFFF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34D9EADB-758B-429D-89E9-8647D04ED872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55" r:id="rId1"/>
    <p:sldLayoutId id="2147484156" r:id="rId2"/>
    <p:sldLayoutId id="2147484157" r:id="rId3"/>
    <p:sldLayoutId id="2147484158" r:id="rId4"/>
    <p:sldLayoutId id="2147484159" r:id="rId5"/>
    <p:sldLayoutId id="2147484160" r:id="rId6"/>
    <p:sldLayoutId id="2147484161" r:id="rId7"/>
    <p:sldLayoutId id="2147484162" r:id="rId8"/>
    <p:sldLayoutId id="2147484163" r:id="rId9"/>
    <p:sldLayoutId id="2147484164" r:id="rId10"/>
    <p:sldLayoutId id="2147484165" r:id="rId11"/>
    <p:sldLayoutId id="2147484166" r:id="rId12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Arial" charset="0"/>
          <a:cs typeface="Arial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Arial" pitchFamily="34" charset="0"/>
          <a:ea typeface="+mn-ea"/>
          <a:cs typeface="Arial" pitchFamily="34" charset="0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Arial" pitchFamily="34" charset="0"/>
          <a:ea typeface="+mn-ea"/>
          <a:cs typeface="Arial" pitchFamily="34" charset="0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8.png"/><Relationship Id="rId4" Type="http://schemas.openxmlformats.org/officeDocument/2006/relationships/image" Target="../media/image6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9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8.png"/><Relationship Id="rId4" Type="http://schemas.openxmlformats.org/officeDocument/2006/relationships/image" Target="../media/image7.w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2"/>
          <p:cNvSpPr>
            <a:spLocks noGrp="1"/>
          </p:cNvSpPr>
          <p:nvPr>
            <p:ph type="ctrTitle"/>
          </p:nvPr>
        </p:nvSpPr>
        <p:spPr>
          <a:xfrm>
            <a:off x="467544" y="3068960"/>
            <a:ext cx="8429625" cy="1600200"/>
          </a:xfrm>
          <a:noFill/>
        </p:spPr>
        <p:txBody>
          <a:bodyPr/>
          <a:lstStyle/>
          <a:p>
            <a:r>
              <a:rPr lang="ru-RU" altLang="ru-RU" sz="4000" b="1" dirty="0" smtClean="0">
                <a:latin typeface="Arial" charset="0"/>
                <a:cs typeface="Arial" charset="0"/>
              </a:rPr>
              <a:t>Выбор состава включенного генерирующего оборудования</a:t>
            </a:r>
            <a:endParaRPr lang="ru-RU" altLang="ru-RU" sz="3200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95280" y="2200162"/>
            <a:ext cx="4167283" cy="85960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rgbClr val="9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 flipH="1">
            <a:off x="5361949" y="2191953"/>
            <a:ext cx="401227" cy="855046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rgbClr val="920000"/>
            </a:solidFill>
            <a:prstDash val="sysDash"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395279" y="2200162"/>
            <a:ext cx="2137576" cy="8596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b="1" dirty="0" smtClean="0">
                <a:solidFill>
                  <a:schemeClr val="tx1"/>
                </a:solidFill>
              </a:rPr>
              <a:t>ВР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3332500" y="2221610"/>
            <a:ext cx="400046" cy="82538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Двойная стрелка влево/вправо 13"/>
          <p:cNvSpPr/>
          <p:nvPr/>
        </p:nvSpPr>
        <p:spPr>
          <a:xfrm>
            <a:off x="1585576" y="2493824"/>
            <a:ext cx="2032771" cy="562638"/>
          </a:xfrm>
          <a:prstGeom prst="leftRightArrow">
            <a:avLst>
              <a:gd name="adj1" fmla="val 49007"/>
              <a:gd name="adj2" fmla="val 36772"/>
            </a:avLst>
          </a:prstGeom>
          <a:gradFill flip="none" rotWithShape="1">
            <a:gsLst>
              <a:gs pos="0">
                <a:srgbClr val="006600">
                  <a:tint val="66000"/>
                  <a:satMod val="160000"/>
                </a:srgbClr>
              </a:gs>
              <a:gs pos="50000">
                <a:srgbClr val="006600">
                  <a:tint val="44500"/>
                  <a:satMod val="160000"/>
                </a:srgbClr>
              </a:gs>
              <a:gs pos="100000">
                <a:srgbClr val="0066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∑</a:t>
            </a:r>
            <a:r>
              <a:rPr lang="en-US" sz="1400" b="1" dirty="0" err="1" smtClean="0">
                <a:solidFill>
                  <a:schemeClr val="tx1"/>
                </a:solidFill>
              </a:rPr>
              <a:t>P</a:t>
            </a:r>
            <a:r>
              <a:rPr lang="en-US" sz="1000" b="1" dirty="0" err="1" smtClean="0">
                <a:solidFill>
                  <a:schemeClr val="tx1"/>
                </a:solidFill>
              </a:rPr>
              <a:t>min</a:t>
            </a:r>
            <a:endParaRPr lang="ru-RU" sz="1000" b="1" dirty="0">
              <a:solidFill>
                <a:schemeClr val="tx1"/>
              </a:solidFill>
            </a:endParaRPr>
          </a:p>
        </p:txBody>
      </p:sp>
      <p:sp>
        <p:nvSpPr>
          <p:cNvPr id="28" name="Овал 27"/>
          <p:cNvSpPr/>
          <p:nvPr/>
        </p:nvSpPr>
        <p:spPr>
          <a:xfrm flipH="1">
            <a:off x="1184347" y="2200162"/>
            <a:ext cx="401227" cy="85961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rgbClr val="920000"/>
            </a:solidFill>
            <a:prstDash val="sysDash"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5332336" y="2221610"/>
            <a:ext cx="230226" cy="83232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Заголовок 1"/>
          <p:cNvSpPr>
            <a:spLocks noGrp="1"/>
          </p:cNvSpPr>
          <p:nvPr>
            <p:ph type="title"/>
          </p:nvPr>
        </p:nvSpPr>
        <p:spPr>
          <a:xfrm>
            <a:off x="3923928" y="260648"/>
            <a:ext cx="5121408" cy="842946"/>
          </a:xfrm>
        </p:spPr>
        <p:txBody>
          <a:bodyPr>
            <a:noAutofit/>
          </a:bodyPr>
          <a:lstStyle/>
          <a:p>
            <a:r>
              <a:rPr lang="ru-RU" sz="2800" dirty="0">
                <a:solidFill>
                  <a:schemeClr val="bg2">
                    <a:lumMod val="50000"/>
                  </a:schemeClr>
                </a:solidFill>
              </a:rPr>
              <a:t>Оптимизация «под спрос»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99989" y="1196752"/>
            <a:ext cx="86578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06600"/>
                </a:solidFill>
              </a:rPr>
              <a:t>Данный подход обеспечит учет </a:t>
            </a:r>
            <a:r>
              <a:rPr lang="ru-RU" sz="2000" b="1" dirty="0" smtClean="0">
                <a:solidFill>
                  <a:srgbClr val="006600"/>
                </a:solidFill>
              </a:rPr>
              <a:t>на ВСВГО </a:t>
            </a:r>
            <a:r>
              <a:rPr lang="ru-RU" sz="2000" b="1" dirty="0" smtClean="0">
                <a:solidFill>
                  <a:srgbClr val="006600"/>
                </a:solidFill>
              </a:rPr>
              <a:t>ценовых заявок</a:t>
            </a:r>
            <a:r>
              <a:rPr lang="ru-RU" sz="2000" b="1" dirty="0">
                <a:solidFill>
                  <a:srgbClr val="006600"/>
                </a:solidFill>
              </a:rPr>
              <a:t> </a:t>
            </a:r>
            <a:r>
              <a:rPr lang="ru-RU" sz="2000" b="1" dirty="0" smtClean="0">
                <a:solidFill>
                  <a:srgbClr val="006600"/>
                </a:solidFill>
              </a:rPr>
              <a:t>по </a:t>
            </a:r>
            <a:r>
              <a:rPr lang="ru-RU" sz="2000" b="1" dirty="0" err="1" smtClean="0">
                <a:solidFill>
                  <a:srgbClr val="006600"/>
                </a:solidFill>
              </a:rPr>
              <a:t>самозаявленным</a:t>
            </a:r>
            <a:r>
              <a:rPr lang="ru-RU" sz="2000" b="1" dirty="0" smtClean="0">
                <a:solidFill>
                  <a:srgbClr val="006600"/>
                </a:solidFill>
              </a:rPr>
              <a:t> генераторам</a:t>
            </a:r>
            <a:r>
              <a:rPr lang="ru-RU" sz="2000" b="1" dirty="0" smtClean="0">
                <a:solidFill>
                  <a:srgbClr val="006600"/>
                </a:solidFill>
              </a:rPr>
              <a:t>.</a:t>
            </a:r>
            <a:endParaRPr lang="ru-RU" sz="2000" b="1" dirty="0">
              <a:solidFill>
                <a:srgbClr val="006600"/>
              </a:solidFill>
            </a:endParaRPr>
          </a:p>
        </p:txBody>
      </p:sp>
      <p:sp>
        <p:nvSpPr>
          <p:cNvPr id="87" name="Скругленная прямоугольная выноска 86"/>
          <p:cNvSpPr/>
          <p:nvPr/>
        </p:nvSpPr>
        <p:spPr>
          <a:xfrm>
            <a:off x="1783492" y="3414778"/>
            <a:ext cx="2770959" cy="1717319"/>
          </a:xfrm>
          <a:prstGeom prst="wedgeRoundRectCallout">
            <a:avLst>
              <a:gd name="adj1" fmla="val -625"/>
              <a:gd name="adj2" fmla="val -83590"/>
              <a:gd name="adj3" fmla="val 16667"/>
            </a:avLst>
          </a:prstGeom>
          <a:noFill/>
          <a:ln w="28575">
            <a:solidFill>
              <a:srgbClr val="006600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50" b="1" dirty="0">
              <a:solidFill>
                <a:srgbClr val="006600"/>
              </a:solidFill>
            </a:endParaRPr>
          </a:p>
        </p:txBody>
      </p:sp>
      <p:cxnSp>
        <p:nvCxnSpPr>
          <p:cNvPr id="116" name="Прямая со стрелкой 115"/>
          <p:cNvCxnSpPr/>
          <p:nvPr/>
        </p:nvCxnSpPr>
        <p:spPr>
          <a:xfrm>
            <a:off x="2399871" y="4786199"/>
            <a:ext cx="1907207" cy="10142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Прямая со стрелкой 116"/>
          <p:cNvCxnSpPr/>
          <p:nvPr/>
        </p:nvCxnSpPr>
        <p:spPr>
          <a:xfrm flipV="1">
            <a:off x="2399871" y="3595574"/>
            <a:ext cx="0" cy="1189037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Соединительная линия уступом 117"/>
          <p:cNvCxnSpPr/>
          <p:nvPr/>
        </p:nvCxnSpPr>
        <p:spPr>
          <a:xfrm flipV="1">
            <a:off x="2409561" y="4273438"/>
            <a:ext cx="738078" cy="355102"/>
          </a:xfrm>
          <a:prstGeom prst="bentConnector3">
            <a:avLst>
              <a:gd name="adj1" fmla="val 50000"/>
            </a:avLst>
          </a:prstGeom>
          <a:ln w="127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TextBox 64"/>
          <p:cNvSpPr txBox="1">
            <a:spLocks noChangeArrowheads="1"/>
          </p:cNvSpPr>
          <p:nvPr/>
        </p:nvSpPr>
        <p:spPr bwMode="auto">
          <a:xfrm>
            <a:off x="1951438" y="3728924"/>
            <a:ext cx="452368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900" b="1" dirty="0"/>
              <a:t>цена</a:t>
            </a:r>
          </a:p>
        </p:txBody>
      </p:sp>
      <p:sp>
        <p:nvSpPr>
          <p:cNvPr id="120" name="TextBox 65"/>
          <p:cNvSpPr txBox="1">
            <a:spLocks noChangeArrowheads="1"/>
          </p:cNvSpPr>
          <p:nvPr/>
        </p:nvSpPr>
        <p:spPr bwMode="auto">
          <a:xfrm>
            <a:off x="3748912" y="4811730"/>
            <a:ext cx="558166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900" b="1" dirty="0"/>
              <a:t>объем</a:t>
            </a:r>
          </a:p>
        </p:txBody>
      </p:sp>
      <p:cxnSp>
        <p:nvCxnSpPr>
          <p:cNvPr id="121" name="Соединительная линия уступом 120"/>
          <p:cNvCxnSpPr/>
          <p:nvPr/>
        </p:nvCxnSpPr>
        <p:spPr>
          <a:xfrm flipV="1">
            <a:off x="3147639" y="3963823"/>
            <a:ext cx="359641" cy="312921"/>
          </a:xfrm>
          <a:prstGeom prst="bentConnector3">
            <a:avLst>
              <a:gd name="adj1" fmla="val 50000"/>
            </a:avLst>
          </a:prstGeom>
          <a:ln w="127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Соединительная линия уступом 121"/>
          <p:cNvCxnSpPr/>
          <p:nvPr/>
        </p:nvCxnSpPr>
        <p:spPr>
          <a:xfrm flipV="1">
            <a:off x="3380696" y="3686129"/>
            <a:ext cx="418019" cy="273626"/>
          </a:xfrm>
          <a:prstGeom prst="bentConnector3">
            <a:avLst>
              <a:gd name="adj1" fmla="val 50000"/>
            </a:avLst>
          </a:prstGeom>
          <a:ln w="127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Двойная стрелка влево/вправо 122"/>
          <p:cNvSpPr/>
          <p:nvPr/>
        </p:nvSpPr>
        <p:spPr>
          <a:xfrm>
            <a:off x="2399873" y="3789654"/>
            <a:ext cx="742154" cy="348339"/>
          </a:xfrm>
          <a:prstGeom prst="leftRightArrow">
            <a:avLst/>
          </a:prstGeom>
          <a:gradFill flip="none" rotWithShape="1">
            <a:gsLst>
              <a:gs pos="0">
                <a:srgbClr val="006600">
                  <a:tint val="66000"/>
                  <a:satMod val="160000"/>
                </a:srgbClr>
              </a:gs>
              <a:gs pos="50000">
                <a:srgbClr val="006600">
                  <a:tint val="44500"/>
                  <a:satMod val="160000"/>
                </a:srgbClr>
              </a:gs>
              <a:gs pos="100000">
                <a:srgbClr val="00660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4" name="Прямоугольник 123"/>
          <p:cNvSpPr/>
          <p:nvPr/>
        </p:nvSpPr>
        <p:spPr>
          <a:xfrm>
            <a:off x="2409561" y="3836645"/>
            <a:ext cx="736545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b="1" dirty="0" smtClean="0">
                <a:solidFill>
                  <a:srgbClr val="006600"/>
                </a:solidFill>
              </a:rPr>
              <a:t>ВР</a:t>
            </a:r>
            <a:endParaRPr lang="ru-RU" sz="1000" b="1" dirty="0">
              <a:solidFill>
                <a:srgbClr val="006600"/>
              </a:solidFill>
            </a:endParaRPr>
          </a:p>
        </p:txBody>
      </p:sp>
      <p:cxnSp>
        <p:nvCxnSpPr>
          <p:cNvPr id="125" name="Прямая соединительная линия 124"/>
          <p:cNvCxnSpPr/>
          <p:nvPr/>
        </p:nvCxnSpPr>
        <p:spPr>
          <a:xfrm>
            <a:off x="3146106" y="3728924"/>
            <a:ext cx="0" cy="105568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Прямоугольник 125"/>
          <p:cNvSpPr/>
          <p:nvPr/>
        </p:nvSpPr>
        <p:spPr>
          <a:xfrm>
            <a:off x="2796310" y="4796341"/>
            <a:ext cx="736545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b="1" dirty="0" smtClean="0"/>
              <a:t>Р</a:t>
            </a:r>
            <a:r>
              <a:rPr lang="en-US" sz="1000" b="1" dirty="0" smtClean="0"/>
              <a:t>min</a:t>
            </a:r>
            <a:endParaRPr lang="ru-RU" sz="1000" b="1" dirty="0"/>
          </a:p>
        </p:txBody>
      </p:sp>
      <p:sp>
        <p:nvSpPr>
          <p:cNvPr id="7" name="Стрелка вправо 6"/>
          <p:cNvSpPr/>
          <p:nvPr/>
        </p:nvSpPr>
        <p:spPr>
          <a:xfrm flipH="1">
            <a:off x="3763871" y="2255428"/>
            <a:ext cx="1866312" cy="749075"/>
          </a:xfrm>
          <a:prstGeom prst="rightArrow">
            <a:avLst/>
          </a:prstGeom>
          <a:gradFill flip="none" rotWithShape="1">
            <a:gsLst>
              <a:gs pos="0">
                <a:srgbClr val="006600">
                  <a:tint val="66000"/>
                  <a:satMod val="160000"/>
                </a:srgbClr>
              </a:gs>
              <a:gs pos="50000">
                <a:srgbClr val="006600">
                  <a:tint val="44500"/>
                  <a:satMod val="160000"/>
                </a:srgbClr>
              </a:gs>
              <a:gs pos="100000">
                <a:srgbClr val="0066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rgbClr val="006600"/>
                </a:solidFill>
              </a:rPr>
              <a:t>конкуренция</a:t>
            </a:r>
          </a:p>
        </p:txBody>
      </p:sp>
      <p:sp>
        <p:nvSpPr>
          <p:cNvPr id="3" name="Скругленная прямоугольная выноска 2"/>
          <p:cNvSpPr/>
          <p:nvPr/>
        </p:nvSpPr>
        <p:spPr>
          <a:xfrm>
            <a:off x="5804910" y="3212976"/>
            <a:ext cx="2151466" cy="1714170"/>
          </a:xfrm>
          <a:prstGeom prst="wedgeRoundRectCallout">
            <a:avLst>
              <a:gd name="adj1" fmla="val -137934"/>
              <a:gd name="adj2" fmla="val -25534"/>
              <a:gd name="adj3" fmla="val 1666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006600"/>
                </a:solidFill>
              </a:rPr>
              <a:t>Дорогое предложение </a:t>
            </a:r>
            <a:r>
              <a:rPr lang="ru-RU" sz="1400" b="1" dirty="0" err="1" smtClean="0">
                <a:solidFill>
                  <a:srgbClr val="006600"/>
                </a:solidFill>
              </a:rPr>
              <a:t>самозаявленного</a:t>
            </a:r>
            <a:r>
              <a:rPr lang="ru-RU" sz="1400" b="1" dirty="0" smtClean="0">
                <a:solidFill>
                  <a:srgbClr val="006600"/>
                </a:solidFill>
              </a:rPr>
              <a:t> генератора </a:t>
            </a:r>
            <a:r>
              <a:rPr lang="ru-RU" sz="1400" b="1" dirty="0" smtClean="0">
                <a:solidFill>
                  <a:srgbClr val="006600"/>
                </a:solidFill>
              </a:rPr>
              <a:t>ВР сверх </a:t>
            </a:r>
            <a:r>
              <a:rPr lang="ru-RU" sz="1400" b="1" dirty="0" err="1" smtClean="0">
                <a:solidFill>
                  <a:srgbClr val="006600"/>
                </a:solidFill>
              </a:rPr>
              <a:t>Рмин</a:t>
            </a:r>
            <a:r>
              <a:rPr lang="ru-RU" sz="1400" b="1" dirty="0" smtClean="0">
                <a:solidFill>
                  <a:srgbClr val="006600"/>
                </a:solidFill>
              </a:rPr>
              <a:t> будет вытеснено в резерв</a:t>
            </a:r>
            <a:endParaRPr lang="ru-RU" sz="1400" b="1" dirty="0">
              <a:solidFill>
                <a:srgbClr val="0066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63964" y="5373216"/>
            <a:ext cx="85938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920000"/>
                </a:solidFill>
              </a:rPr>
              <a:t>Ценовые заявки по </a:t>
            </a:r>
            <a:r>
              <a:rPr lang="ru-RU" b="1" dirty="0" err="1" smtClean="0">
                <a:solidFill>
                  <a:srgbClr val="920000"/>
                </a:solidFill>
              </a:rPr>
              <a:t>самозаявленному</a:t>
            </a:r>
            <a:r>
              <a:rPr lang="ru-RU" b="1" dirty="0" smtClean="0">
                <a:solidFill>
                  <a:srgbClr val="920000"/>
                </a:solidFill>
              </a:rPr>
              <a:t> ген. оборудованию конкурируют за покрытие спроса с другими участниками, готовыми к включению.</a:t>
            </a:r>
            <a:endParaRPr lang="ru-RU" b="1" dirty="0">
              <a:solidFill>
                <a:srgbClr val="9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7955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6315288"/>
              </p:ext>
            </p:extLst>
          </p:nvPr>
        </p:nvGraphicFramePr>
        <p:xfrm>
          <a:off x="401257" y="2069564"/>
          <a:ext cx="7155644" cy="5684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1" name="Формула" r:id="rId3" imgW="5702300" imgH="469900" progId="Equation.3">
                  <p:embed/>
                </p:oleObj>
              </mc:Choice>
              <mc:Fallback>
                <p:oleObj name="Формула" r:id="rId3" imgW="5702300" imgH="4699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1257" y="2069564"/>
                        <a:ext cx="7155644" cy="56843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52200" y="1268760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6600"/>
                </a:solidFill>
              </a:rPr>
              <a:t>Действующий порядок предусматривает учет стоимости резервов в целевой функции ВСВГО</a:t>
            </a:r>
            <a:endParaRPr lang="ru-RU" b="1" dirty="0">
              <a:solidFill>
                <a:srgbClr val="006600"/>
              </a:solidFill>
            </a:endParaRPr>
          </a:p>
        </p:txBody>
      </p:sp>
      <p:sp>
        <p:nvSpPr>
          <p:cNvPr id="9" name="Правая фигурная скобка 8"/>
          <p:cNvSpPr/>
          <p:nvPr/>
        </p:nvSpPr>
        <p:spPr>
          <a:xfrm rot="5400000">
            <a:off x="5692709" y="1730279"/>
            <a:ext cx="288032" cy="2037846"/>
          </a:xfrm>
          <a:prstGeom prst="rightBrace">
            <a:avLst>
              <a:gd name="adj1" fmla="val 37434"/>
              <a:gd name="adj2" fmla="val 50000"/>
            </a:avLst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4891787" y="2929580"/>
            <a:ext cx="18898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>
                <a:solidFill>
                  <a:srgbClr val="C00000"/>
                </a:solidFill>
              </a:rPr>
              <a:t>с</a:t>
            </a:r>
            <a:r>
              <a:rPr lang="ru-RU" sz="1400" b="1" dirty="0" smtClean="0">
                <a:solidFill>
                  <a:srgbClr val="C00000"/>
                </a:solidFill>
              </a:rPr>
              <a:t>тоимость работы </a:t>
            </a:r>
          </a:p>
          <a:p>
            <a:r>
              <a:rPr lang="ru-RU" sz="1400" b="1" dirty="0" smtClean="0">
                <a:solidFill>
                  <a:srgbClr val="C00000"/>
                </a:solidFill>
              </a:rPr>
              <a:t>на </a:t>
            </a:r>
            <a:r>
              <a:rPr lang="ru-RU" sz="1400" b="1" dirty="0" err="1" smtClean="0">
                <a:solidFill>
                  <a:srgbClr val="C00000"/>
                </a:solidFill>
              </a:rPr>
              <a:t>Рмакс</a:t>
            </a:r>
            <a:endParaRPr lang="ru-RU" sz="1400" b="1" dirty="0">
              <a:solidFill>
                <a:srgbClr val="C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52200" y="3717032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b="1" dirty="0" smtClean="0">
                <a:solidFill>
                  <a:srgbClr val="006600"/>
                </a:solidFill>
              </a:rPr>
              <a:t>Предлагается формирование целевой функции ВСВГО исходя из стоимости покрытия прогнозного потребления:</a:t>
            </a:r>
            <a:endParaRPr lang="ru-RU" b="1" dirty="0">
              <a:solidFill>
                <a:srgbClr val="006600"/>
              </a:solidFill>
            </a:endParaRPr>
          </a:p>
        </p:txBody>
      </p:sp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Правая фигурная скобка 13"/>
          <p:cNvSpPr/>
          <p:nvPr/>
        </p:nvSpPr>
        <p:spPr>
          <a:xfrm rot="5400000">
            <a:off x="4372216" y="4822747"/>
            <a:ext cx="288032" cy="1074307"/>
          </a:xfrm>
          <a:prstGeom prst="rightBrace">
            <a:avLst>
              <a:gd name="adj1" fmla="val 37434"/>
              <a:gd name="adj2" fmla="val 50000"/>
            </a:avLst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3391591" y="5513814"/>
            <a:ext cx="22606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>
                <a:solidFill>
                  <a:srgbClr val="C00000"/>
                </a:solidFill>
              </a:rPr>
              <a:t>с</a:t>
            </a:r>
            <a:r>
              <a:rPr lang="ru-RU" sz="1400" b="1" dirty="0" smtClean="0">
                <a:solidFill>
                  <a:srgbClr val="C00000"/>
                </a:solidFill>
              </a:rPr>
              <a:t>тоимость прогнозной </a:t>
            </a:r>
          </a:p>
          <a:p>
            <a:r>
              <a:rPr lang="ru-RU" sz="1400" b="1" dirty="0" smtClean="0">
                <a:solidFill>
                  <a:srgbClr val="C00000"/>
                </a:solidFill>
              </a:rPr>
              <a:t>выработки э/э</a:t>
            </a:r>
            <a:endParaRPr lang="ru-RU" sz="1400" b="1" dirty="0">
              <a:solidFill>
                <a:srgbClr val="C0000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347863" y="2069564"/>
            <a:ext cx="1262433" cy="504056"/>
          </a:xfrm>
          <a:prstGeom prst="rect">
            <a:avLst/>
          </a:prstGeom>
          <a:noFill/>
          <a:ln w="127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кругленная прямоугольная выноска 16"/>
          <p:cNvSpPr/>
          <p:nvPr/>
        </p:nvSpPr>
        <p:spPr>
          <a:xfrm>
            <a:off x="650836" y="2940238"/>
            <a:ext cx="1728192" cy="440347"/>
          </a:xfrm>
          <a:prstGeom prst="wedgeRoundRectCallout">
            <a:avLst>
              <a:gd name="adj1" fmla="val 108436"/>
              <a:gd name="adj2" fmla="val -137230"/>
              <a:gd name="adj3" fmla="val 16667"/>
            </a:avLst>
          </a:prstGeom>
          <a:noFill/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006600"/>
                </a:solidFill>
              </a:rPr>
              <a:t>«штрафующая за пуск» компонента </a:t>
            </a:r>
            <a:endParaRPr lang="ru-RU" sz="1200" b="1" dirty="0">
              <a:solidFill>
                <a:srgbClr val="006600"/>
              </a:solidFill>
            </a:endParaRPr>
          </a:p>
        </p:txBody>
      </p:sp>
      <p:pic>
        <p:nvPicPr>
          <p:cNvPr id="18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2381" y="4797153"/>
            <a:ext cx="1685387" cy="1451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0711568"/>
              </p:ext>
            </p:extLst>
          </p:nvPr>
        </p:nvGraphicFramePr>
        <p:xfrm>
          <a:off x="395537" y="4581128"/>
          <a:ext cx="5499228" cy="6381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2" name="Формула" r:id="rId6" imgW="3454400" imgH="469900" progId="Equation.3">
                  <p:embed/>
                </p:oleObj>
              </mc:Choice>
              <mc:Fallback>
                <p:oleObj name="Формула" r:id="rId6" imgW="3454400" imgH="4699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7" y="4581128"/>
                        <a:ext cx="5499228" cy="63816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Скругленная прямоугольная выноска 19"/>
          <p:cNvSpPr/>
          <p:nvPr/>
        </p:nvSpPr>
        <p:spPr>
          <a:xfrm>
            <a:off x="2915816" y="2919602"/>
            <a:ext cx="1871526" cy="440347"/>
          </a:xfrm>
          <a:prstGeom prst="wedgeRoundRectCallout">
            <a:avLst>
              <a:gd name="adj1" fmla="val 84083"/>
              <a:gd name="adj2" fmla="val -142421"/>
              <a:gd name="adj3" fmla="val 16667"/>
            </a:avLst>
          </a:prstGeom>
          <a:noFill/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100" b="1" dirty="0">
                <a:solidFill>
                  <a:srgbClr val="006600"/>
                </a:solidFill>
              </a:rPr>
              <a:t>стоимость прогнозной </a:t>
            </a:r>
          </a:p>
          <a:p>
            <a:r>
              <a:rPr lang="ru-RU" sz="1100" b="1" dirty="0">
                <a:solidFill>
                  <a:srgbClr val="006600"/>
                </a:solidFill>
              </a:rPr>
              <a:t>выработки э/э</a:t>
            </a:r>
          </a:p>
        </p:txBody>
      </p:sp>
      <p:sp>
        <p:nvSpPr>
          <p:cNvPr id="21" name="Скругленная прямоугольная выноска 20"/>
          <p:cNvSpPr/>
          <p:nvPr/>
        </p:nvSpPr>
        <p:spPr>
          <a:xfrm>
            <a:off x="6972381" y="2893218"/>
            <a:ext cx="1871526" cy="440347"/>
          </a:xfrm>
          <a:prstGeom prst="wedgeRoundRectCallout">
            <a:avLst>
              <a:gd name="adj1" fmla="val -67378"/>
              <a:gd name="adj2" fmla="val -149343"/>
              <a:gd name="adj3" fmla="val 16667"/>
            </a:avLst>
          </a:prstGeom>
          <a:noFill/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100" b="1" dirty="0">
                <a:solidFill>
                  <a:srgbClr val="006600"/>
                </a:solidFill>
              </a:rPr>
              <a:t>стоимость </a:t>
            </a:r>
            <a:r>
              <a:rPr lang="ru-RU" sz="1100" b="1" dirty="0" smtClean="0">
                <a:solidFill>
                  <a:srgbClr val="006600"/>
                </a:solidFill>
              </a:rPr>
              <a:t>резерва</a:t>
            </a:r>
            <a:endParaRPr lang="ru-RU" sz="1100" b="1" dirty="0">
              <a:solidFill>
                <a:srgbClr val="006600"/>
              </a:solidFill>
            </a:endParaRPr>
          </a:p>
        </p:txBody>
      </p:sp>
      <p:sp>
        <p:nvSpPr>
          <p:cNvPr id="22" name="Заголовок 1"/>
          <p:cNvSpPr txBox="1">
            <a:spLocks/>
          </p:cNvSpPr>
          <p:nvPr/>
        </p:nvSpPr>
        <p:spPr bwMode="auto">
          <a:xfrm>
            <a:off x="3867144" y="260648"/>
            <a:ext cx="5121408" cy="8429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rmAutofit/>
          </a:bodyPr>
          <a:lstStyle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buNone/>
              <a:defRPr kumimoji="0" lang="en-US" sz="2000" b="1" kern="1200">
                <a:solidFill>
                  <a:schemeClr val="accent3">
                    <a:shade val="75000"/>
                  </a:schemeClr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7B9899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7B9899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7B9899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7B9899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rgbClr val="7B9899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rgbClr val="7B9899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rgbClr val="7B9899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rgbClr val="7B9899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sz="2800" dirty="0">
                <a:solidFill>
                  <a:schemeClr val="bg2">
                    <a:lumMod val="50000"/>
                  </a:schemeClr>
                </a:solidFill>
              </a:rPr>
              <a:t>Оптимизация «под спрос»</a:t>
            </a:r>
          </a:p>
        </p:txBody>
      </p:sp>
    </p:spTree>
    <p:extLst>
      <p:ext uri="{BB962C8B-B14F-4D97-AF65-F5344CB8AC3E}">
        <p14:creationId xmlns:p14="http://schemas.microsoft.com/office/powerpoint/2010/main" val="666142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96280" y="1306498"/>
            <a:ext cx="88006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06600"/>
                </a:solidFill>
              </a:rPr>
              <a:t>Предлагается учитывать стоимость резервов с понижающим коэффициентом</a:t>
            </a:r>
            <a:endParaRPr lang="ru-RU" sz="2000" b="1" dirty="0">
              <a:solidFill>
                <a:srgbClr val="006600"/>
              </a:solidFill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1326283" y="4517545"/>
            <a:ext cx="2653059" cy="5071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flipV="1">
            <a:off x="1326283" y="3326920"/>
            <a:ext cx="0" cy="1189037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Соединительная линия уступом 9"/>
          <p:cNvCxnSpPr/>
          <p:nvPr/>
        </p:nvCxnSpPr>
        <p:spPr>
          <a:xfrm flipV="1">
            <a:off x="1361382" y="4311031"/>
            <a:ext cx="698626" cy="211585"/>
          </a:xfrm>
          <a:prstGeom prst="bentConnector3">
            <a:avLst>
              <a:gd name="adj1" fmla="val 50000"/>
            </a:avLst>
          </a:prstGeom>
          <a:ln w="127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64"/>
          <p:cNvSpPr txBox="1">
            <a:spLocks noChangeArrowheads="1"/>
          </p:cNvSpPr>
          <p:nvPr/>
        </p:nvSpPr>
        <p:spPr bwMode="auto">
          <a:xfrm>
            <a:off x="877850" y="3460270"/>
            <a:ext cx="452368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900" b="1" dirty="0"/>
              <a:t>цена</a:t>
            </a:r>
          </a:p>
        </p:txBody>
      </p:sp>
      <p:sp>
        <p:nvSpPr>
          <p:cNvPr id="12" name="TextBox 65"/>
          <p:cNvSpPr txBox="1">
            <a:spLocks noChangeArrowheads="1"/>
          </p:cNvSpPr>
          <p:nvPr/>
        </p:nvSpPr>
        <p:spPr bwMode="auto">
          <a:xfrm>
            <a:off x="3421176" y="4542530"/>
            <a:ext cx="558166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900" b="1" dirty="0"/>
              <a:t>объем</a:t>
            </a:r>
          </a:p>
        </p:txBody>
      </p:sp>
      <p:cxnSp>
        <p:nvCxnSpPr>
          <p:cNvPr id="13" name="Соединительная линия уступом 12"/>
          <p:cNvCxnSpPr/>
          <p:nvPr/>
        </p:nvCxnSpPr>
        <p:spPr>
          <a:xfrm flipV="1">
            <a:off x="1880187" y="3998110"/>
            <a:ext cx="359641" cy="312921"/>
          </a:xfrm>
          <a:prstGeom prst="bentConnector3">
            <a:avLst>
              <a:gd name="adj1" fmla="val 50000"/>
            </a:avLst>
          </a:prstGeom>
          <a:ln w="127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Соединительная линия уступом 13"/>
          <p:cNvCxnSpPr/>
          <p:nvPr/>
        </p:nvCxnSpPr>
        <p:spPr>
          <a:xfrm flipV="1">
            <a:off x="2098098" y="3722275"/>
            <a:ext cx="418019" cy="273626"/>
          </a:xfrm>
          <a:prstGeom prst="bentConnector3">
            <a:avLst>
              <a:gd name="adj1" fmla="val 50000"/>
            </a:avLst>
          </a:prstGeom>
          <a:ln w="127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Соединительная линия уступом 18"/>
          <p:cNvCxnSpPr/>
          <p:nvPr/>
        </p:nvCxnSpPr>
        <p:spPr>
          <a:xfrm flipV="1">
            <a:off x="2346289" y="3448649"/>
            <a:ext cx="418019" cy="273626"/>
          </a:xfrm>
          <a:prstGeom prst="bentConnector3">
            <a:avLst>
              <a:gd name="adj1" fmla="val 50000"/>
            </a:avLst>
          </a:prstGeom>
          <a:ln w="127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Соединительная линия уступом 19"/>
          <p:cNvCxnSpPr/>
          <p:nvPr/>
        </p:nvCxnSpPr>
        <p:spPr>
          <a:xfrm flipV="1">
            <a:off x="2560461" y="3175023"/>
            <a:ext cx="418019" cy="273626"/>
          </a:xfrm>
          <a:prstGeom prst="bentConnector3">
            <a:avLst>
              <a:gd name="adj1" fmla="val 50000"/>
            </a:avLst>
          </a:prstGeom>
          <a:ln w="127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Соединительная линия уступом 20"/>
          <p:cNvCxnSpPr/>
          <p:nvPr/>
        </p:nvCxnSpPr>
        <p:spPr>
          <a:xfrm flipV="1">
            <a:off x="2815471" y="2989082"/>
            <a:ext cx="418019" cy="185942"/>
          </a:xfrm>
          <a:prstGeom prst="bentConnector3">
            <a:avLst>
              <a:gd name="adj1" fmla="val 50000"/>
            </a:avLst>
          </a:prstGeom>
          <a:ln w="127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2395166" y="3722275"/>
            <a:ext cx="0" cy="793682"/>
          </a:xfrm>
          <a:prstGeom prst="line">
            <a:avLst/>
          </a:prstGeom>
          <a:ln>
            <a:solidFill>
              <a:srgbClr val="00823B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Левая фигурная скобка 33"/>
          <p:cNvSpPr/>
          <p:nvPr/>
        </p:nvSpPr>
        <p:spPr>
          <a:xfrm rot="16200000">
            <a:off x="1720059" y="4224562"/>
            <a:ext cx="262931" cy="1050482"/>
          </a:xfrm>
          <a:prstGeom prst="leftBrace">
            <a:avLst>
              <a:gd name="adj1" fmla="val 22823"/>
              <a:gd name="adj2" fmla="val 5000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5" name="TextBox 34"/>
          <p:cNvSpPr txBox="1"/>
          <p:nvPr/>
        </p:nvSpPr>
        <p:spPr>
          <a:xfrm>
            <a:off x="1301214" y="4479839"/>
            <a:ext cx="11084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/>
              <a:t>спрос</a:t>
            </a:r>
            <a:endParaRPr lang="ru-RU" sz="1200" b="1" dirty="0"/>
          </a:p>
        </p:txBody>
      </p:sp>
      <p:cxnSp>
        <p:nvCxnSpPr>
          <p:cNvPr id="42" name="Прямая соединительная линия 41"/>
          <p:cNvCxnSpPr/>
          <p:nvPr/>
        </p:nvCxnSpPr>
        <p:spPr>
          <a:xfrm>
            <a:off x="3024480" y="2989082"/>
            <a:ext cx="396698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>
            <a:off x="1710695" y="4311031"/>
            <a:ext cx="20901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Скругленный прямоугольник 47"/>
          <p:cNvSpPr/>
          <p:nvPr/>
        </p:nvSpPr>
        <p:spPr>
          <a:xfrm>
            <a:off x="539552" y="5038554"/>
            <a:ext cx="1847786" cy="622694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006600"/>
                </a:solidFill>
              </a:rPr>
              <a:t>Целевая функция</a:t>
            </a:r>
          </a:p>
          <a:p>
            <a:pPr algn="ctr"/>
            <a:r>
              <a:rPr lang="ru-RU" sz="1400" b="1" dirty="0" smtClean="0">
                <a:solidFill>
                  <a:srgbClr val="006600"/>
                </a:solidFill>
              </a:rPr>
              <a:t>ВСВГО</a:t>
            </a:r>
            <a:endParaRPr lang="ru-RU" sz="1400" b="1" dirty="0">
              <a:solidFill>
                <a:srgbClr val="006600"/>
              </a:solidFill>
            </a:endParaRPr>
          </a:p>
        </p:txBody>
      </p:sp>
      <p:sp>
        <p:nvSpPr>
          <p:cNvPr id="50" name="Левая фигурная скобка 49"/>
          <p:cNvSpPr/>
          <p:nvPr/>
        </p:nvSpPr>
        <p:spPr>
          <a:xfrm rot="16200000">
            <a:off x="2780672" y="4240761"/>
            <a:ext cx="269542" cy="1011473"/>
          </a:xfrm>
          <a:prstGeom prst="leftBrace">
            <a:avLst>
              <a:gd name="adj1" fmla="val 22823"/>
              <a:gd name="adj2" fmla="val 5000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3" name="Стрелка углом 52"/>
          <p:cNvSpPr/>
          <p:nvPr/>
        </p:nvSpPr>
        <p:spPr>
          <a:xfrm rot="10800000">
            <a:off x="2453059" y="4897696"/>
            <a:ext cx="502535" cy="493388"/>
          </a:xfrm>
          <a:prstGeom prst="bentArrow">
            <a:avLst>
              <a:gd name="adj1" fmla="val 17278"/>
              <a:gd name="adj2" fmla="val 25000"/>
              <a:gd name="adj3" fmla="val 36583"/>
              <a:gd name="adj4" fmla="val 4375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54" name="Прямая соединительная линия 53"/>
          <p:cNvCxnSpPr/>
          <p:nvPr/>
        </p:nvCxnSpPr>
        <p:spPr>
          <a:xfrm>
            <a:off x="3432679" y="2989082"/>
            <a:ext cx="0" cy="1490757"/>
          </a:xfrm>
          <a:prstGeom prst="line">
            <a:avLst/>
          </a:prstGeom>
          <a:ln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Скругленная прямоугольная выноска 57"/>
          <p:cNvSpPr/>
          <p:nvPr/>
        </p:nvSpPr>
        <p:spPr>
          <a:xfrm>
            <a:off x="3190690" y="5066373"/>
            <a:ext cx="1399440" cy="567055"/>
          </a:xfrm>
          <a:prstGeom prst="wedgeRoundRectCallout">
            <a:avLst>
              <a:gd name="adj1" fmla="val -66924"/>
              <a:gd name="adj2" fmla="val -45412"/>
              <a:gd name="adj3" fmla="val 1666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050" b="1" dirty="0" smtClean="0">
                <a:solidFill>
                  <a:srgbClr val="006600"/>
                </a:solidFill>
              </a:rPr>
              <a:t>Учет с коэффициентом </a:t>
            </a:r>
            <a:r>
              <a:rPr lang="en-US" sz="1050" b="1" dirty="0" smtClean="0">
                <a:solidFill>
                  <a:srgbClr val="006600"/>
                </a:solidFill>
              </a:rPr>
              <a:t>k&lt;1</a:t>
            </a:r>
            <a:endParaRPr lang="ru-RU" sz="1050" b="1" dirty="0">
              <a:solidFill>
                <a:srgbClr val="006600"/>
              </a:solidFill>
            </a:endParaRPr>
          </a:p>
        </p:txBody>
      </p:sp>
      <p:sp>
        <p:nvSpPr>
          <p:cNvPr id="59" name="Скругленная прямоугольная выноска 58"/>
          <p:cNvSpPr/>
          <p:nvPr/>
        </p:nvSpPr>
        <p:spPr>
          <a:xfrm>
            <a:off x="4721485" y="2889880"/>
            <a:ext cx="3694303" cy="1031558"/>
          </a:xfrm>
          <a:prstGeom prst="wedgeRoundRectCallout">
            <a:avLst>
              <a:gd name="adj1" fmla="val -87357"/>
              <a:gd name="adj2" fmla="val -39931"/>
              <a:gd name="adj3" fmla="val 1666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400" b="1" dirty="0" smtClean="0">
                <a:solidFill>
                  <a:srgbClr val="006600"/>
                </a:solidFill>
              </a:rPr>
              <a:t>Включение доп. генератора приводит к покрытию спроса более дешевой генерацией, однако увеличивает суммарную стоимость резерва</a:t>
            </a:r>
            <a:endParaRPr lang="ru-RU" sz="1400" b="1" dirty="0">
              <a:solidFill>
                <a:srgbClr val="006600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112306" y="4173198"/>
            <a:ext cx="338437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sz="1400" b="1" dirty="0">
                <a:solidFill>
                  <a:srgbClr val="C00000"/>
                </a:solidFill>
              </a:rPr>
              <a:t>при </a:t>
            </a:r>
            <a:r>
              <a:rPr lang="en-US" sz="1400" b="1" dirty="0" smtClean="0">
                <a:solidFill>
                  <a:srgbClr val="C00000"/>
                </a:solidFill>
              </a:rPr>
              <a:t>k=0 </a:t>
            </a:r>
            <a:r>
              <a:rPr lang="ru-RU" sz="1400" b="1" dirty="0">
                <a:solidFill>
                  <a:srgbClr val="C00000"/>
                </a:solidFill>
              </a:rPr>
              <a:t>–</a:t>
            </a:r>
            <a:r>
              <a:rPr lang="en-US" sz="1400" b="1" dirty="0" smtClean="0">
                <a:solidFill>
                  <a:srgbClr val="C00000"/>
                </a:solidFill>
              </a:rPr>
              <a:t> </a:t>
            </a:r>
            <a:r>
              <a:rPr lang="ru-RU" sz="1400" b="1" dirty="0" smtClean="0">
                <a:solidFill>
                  <a:srgbClr val="C00000"/>
                </a:solidFill>
              </a:rPr>
              <a:t>«оптимизаци</a:t>
            </a:r>
            <a:r>
              <a:rPr lang="ru-RU" sz="1400" b="1" dirty="0">
                <a:solidFill>
                  <a:srgbClr val="C00000"/>
                </a:solidFill>
              </a:rPr>
              <a:t>я</a:t>
            </a:r>
            <a:r>
              <a:rPr lang="ru-RU" sz="1400" b="1" dirty="0" smtClean="0">
                <a:solidFill>
                  <a:srgbClr val="C00000"/>
                </a:solidFill>
              </a:rPr>
              <a:t> под спрос» </a:t>
            </a:r>
          </a:p>
          <a:p>
            <a:pPr algn="l"/>
            <a:r>
              <a:rPr lang="ru-RU" sz="1400" b="1" dirty="0">
                <a:solidFill>
                  <a:srgbClr val="C00000"/>
                </a:solidFill>
              </a:rPr>
              <a:t>п</a:t>
            </a:r>
            <a:r>
              <a:rPr lang="ru-RU" sz="1400" b="1" dirty="0" smtClean="0">
                <a:solidFill>
                  <a:srgbClr val="C00000"/>
                </a:solidFill>
              </a:rPr>
              <a:t>ри </a:t>
            </a:r>
            <a:r>
              <a:rPr lang="en-US" sz="1400" b="1" dirty="0" smtClean="0">
                <a:solidFill>
                  <a:srgbClr val="C00000"/>
                </a:solidFill>
              </a:rPr>
              <a:t>k</a:t>
            </a:r>
            <a:r>
              <a:rPr lang="ru-RU" sz="1400" b="1" dirty="0" smtClean="0">
                <a:solidFill>
                  <a:srgbClr val="C00000"/>
                </a:solidFill>
              </a:rPr>
              <a:t>=1 –«оптимизация под </a:t>
            </a:r>
            <a:r>
              <a:rPr lang="ru-RU" sz="1400" b="1" dirty="0" err="1" smtClean="0">
                <a:solidFill>
                  <a:srgbClr val="C00000"/>
                </a:solidFill>
              </a:rPr>
              <a:t>Рмакс</a:t>
            </a:r>
            <a:r>
              <a:rPr lang="ru-RU" sz="1400" b="1" dirty="0" smtClean="0">
                <a:solidFill>
                  <a:srgbClr val="C00000"/>
                </a:solidFill>
              </a:rPr>
              <a:t>» (действующий порядок)</a:t>
            </a:r>
            <a:endParaRPr lang="ru-RU" sz="1400" b="1" dirty="0">
              <a:solidFill>
                <a:srgbClr val="C00000"/>
              </a:solidFill>
            </a:endParaRPr>
          </a:p>
        </p:txBody>
      </p:sp>
      <p:sp>
        <p:nvSpPr>
          <p:cNvPr id="61" name="Стрелка вправо с вырезом 60"/>
          <p:cNvSpPr/>
          <p:nvPr/>
        </p:nvSpPr>
        <p:spPr>
          <a:xfrm rot="5400000">
            <a:off x="1714601" y="4779176"/>
            <a:ext cx="281716" cy="237040"/>
          </a:xfrm>
          <a:prstGeom prst="notched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70" name="Объект 6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0028280"/>
              </p:ext>
            </p:extLst>
          </p:nvPr>
        </p:nvGraphicFramePr>
        <p:xfrm>
          <a:off x="551754" y="2119895"/>
          <a:ext cx="7736402" cy="6019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9" name="Формула" r:id="rId3" imgW="5892480" imgH="469800" progId="Equation.3">
                  <p:embed/>
                </p:oleObj>
              </mc:Choice>
              <mc:Fallback>
                <p:oleObj name="Формула" r:id="rId3" imgW="589248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754" y="2119895"/>
                        <a:ext cx="7736402" cy="60198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3" name="Прямоугольник 72"/>
          <p:cNvSpPr/>
          <p:nvPr/>
        </p:nvSpPr>
        <p:spPr>
          <a:xfrm>
            <a:off x="6230031" y="2204864"/>
            <a:ext cx="309223" cy="3600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" name="Прямоугольник 74"/>
          <p:cNvSpPr/>
          <p:nvPr/>
        </p:nvSpPr>
        <p:spPr>
          <a:xfrm>
            <a:off x="3670876" y="2212544"/>
            <a:ext cx="1261163" cy="56838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?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4755000" y="5184194"/>
            <a:ext cx="409898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006600"/>
                </a:solidFill>
              </a:rPr>
              <a:t>Необходимость сохранения «штрафующей за пуск» компоненты нужно оценивать дополнительно</a:t>
            </a:r>
            <a:r>
              <a:rPr lang="en-US" sz="1400" b="1" dirty="0" smtClean="0">
                <a:solidFill>
                  <a:srgbClr val="006600"/>
                </a:solidFill>
              </a:rPr>
              <a:t> </a:t>
            </a:r>
            <a:r>
              <a:rPr lang="ru-RU" sz="1400" b="1" dirty="0" smtClean="0">
                <a:solidFill>
                  <a:srgbClr val="006600"/>
                </a:solidFill>
              </a:rPr>
              <a:t>в зависимости от величины коэффициента </a:t>
            </a:r>
            <a:r>
              <a:rPr lang="en-US" sz="1400" b="1" dirty="0" smtClean="0">
                <a:solidFill>
                  <a:srgbClr val="006600"/>
                </a:solidFill>
              </a:rPr>
              <a:t>k</a:t>
            </a:r>
            <a:endParaRPr lang="ru-RU" sz="1400" b="1" dirty="0">
              <a:solidFill>
                <a:srgbClr val="006600"/>
              </a:solidFill>
            </a:endParaRPr>
          </a:p>
        </p:txBody>
      </p:sp>
      <p:sp>
        <p:nvSpPr>
          <p:cNvPr id="32" name="Заголовок 1"/>
          <p:cNvSpPr>
            <a:spLocks noGrp="1"/>
          </p:cNvSpPr>
          <p:nvPr>
            <p:ph type="title"/>
          </p:nvPr>
        </p:nvSpPr>
        <p:spPr>
          <a:xfrm>
            <a:off x="3714744" y="228600"/>
            <a:ext cx="5121408" cy="842946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chemeClr val="bg2">
                    <a:lumMod val="50000"/>
                  </a:schemeClr>
                </a:solidFill>
              </a:rPr>
              <a:t>Оптимизация «под спрос» с учетом стоимости резервов</a:t>
            </a:r>
          </a:p>
        </p:txBody>
      </p:sp>
    </p:spTree>
    <p:extLst>
      <p:ext uri="{BB962C8B-B14F-4D97-AF65-F5344CB8AC3E}">
        <p14:creationId xmlns:p14="http://schemas.microsoft.com/office/powerpoint/2010/main" val="3774320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34674" y="1196752"/>
            <a:ext cx="83110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06600"/>
                </a:solidFill>
              </a:rPr>
              <a:t>Пример выбора генерирующего оборудования для покрытия 100 МВт потребления (спроса)</a:t>
            </a:r>
            <a:endParaRPr lang="ru-RU" sz="2000" b="1" dirty="0">
              <a:solidFill>
                <a:srgbClr val="006600"/>
              </a:solidFill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943735" y="3795653"/>
            <a:ext cx="1907207" cy="10142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flipV="1">
            <a:off x="943735" y="2605028"/>
            <a:ext cx="0" cy="1189037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64"/>
          <p:cNvSpPr txBox="1">
            <a:spLocks noChangeArrowheads="1"/>
          </p:cNvSpPr>
          <p:nvPr/>
        </p:nvSpPr>
        <p:spPr bwMode="auto">
          <a:xfrm>
            <a:off x="295663" y="2456584"/>
            <a:ext cx="634702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900" b="1" dirty="0" smtClean="0"/>
              <a:t>Цена, руб./ МВт*ч</a:t>
            </a:r>
            <a:endParaRPr lang="ru-RU" altLang="ru-RU" sz="900" b="1" dirty="0"/>
          </a:p>
        </p:txBody>
      </p:sp>
      <p:sp>
        <p:nvSpPr>
          <p:cNvPr id="10" name="TextBox 65"/>
          <p:cNvSpPr txBox="1">
            <a:spLocks noChangeArrowheads="1"/>
          </p:cNvSpPr>
          <p:nvPr/>
        </p:nvSpPr>
        <p:spPr bwMode="auto">
          <a:xfrm>
            <a:off x="2293401" y="3836573"/>
            <a:ext cx="98937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900" b="1" dirty="0" smtClean="0"/>
              <a:t>Объем, МВт*ч</a:t>
            </a:r>
            <a:endParaRPr lang="ru-RU" altLang="ru-RU" sz="900" b="1" dirty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2051144" y="2730476"/>
            <a:ext cx="0" cy="105568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1722656" y="3795688"/>
            <a:ext cx="65697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b="1" dirty="0" smtClean="0"/>
              <a:t>Р</a:t>
            </a:r>
            <a:r>
              <a:rPr lang="en-US" sz="1000" b="1" dirty="0" smtClean="0"/>
              <a:t>m</a:t>
            </a:r>
            <a:r>
              <a:rPr lang="ru-RU" sz="1000" b="1" dirty="0" smtClean="0"/>
              <a:t>ах= 200</a:t>
            </a:r>
            <a:endParaRPr lang="ru-RU" sz="1000" b="1" dirty="0"/>
          </a:p>
        </p:txBody>
      </p:sp>
      <p:cxnSp>
        <p:nvCxnSpPr>
          <p:cNvPr id="40" name="Прямая соединительная линия 39"/>
          <p:cNvCxnSpPr/>
          <p:nvPr/>
        </p:nvCxnSpPr>
        <p:spPr>
          <a:xfrm>
            <a:off x="947670" y="3101859"/>
            <a:ext cx="1103473" cy="0"/>
          </a:xfrm>
          <a:prstGeom prst="line">
            <a:avLst/>
          </a:prstGeom>
          <a:ln w="28575">
            <a:solidFill>
              <a:srgbClr val="00823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64"/>
          <p:cNvSpPr txBox="1">
            <a:spLocks noChangeArrowheads="1"/>
          </p:cNvSpPr>
          <p:nvPr/>
        </p:nvSpPr>
        <p:spPr bwMode="auto">
          <a:xfrm>
            <a:off x="489218" y="3005784"/>
            <a:ext cx="441147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900" b="1" dirty="0" smtClean="0"/>
              <a:t>1000</a:t>
            </a:r>
            <a:endParaRPr lang="ru-RU" altLang="ru-RU" sz="900" b="1" dirty="0"/>
          </a:p>
        </p:txBody>
      </p:sp>
      <p:cxnSp>
        <p:nvCxnSpPr>
          <p:cNvPr id="42" name="Прямая со стрелкой 41"/>
          <p:cNvCxnSpPr/>
          <p:nvPr/>
        </p:nvCxnSpPr>
        <p:spPr>
          <a:xfrm>
            <a:off x="3736621" y="3795653"/>
            <a:ext cx="1907207" cy="10142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/>
          <p:nvPr/>
        </p:nvCxnSpPr>
        <p:spPr>
          <a:xfrm flipV="1">
            <a:off x="3736621" y="2605028"/>
            <a:ext cx="0" cy="1189037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64"/>
          <p:cNvSpPr txBox="1">
            <a:spLocks noChangeArrowheads="1"/>
          </p:cNvSpPr>
          <p:nvPr/>
        </p:nvSpPr>
        <p:spPr bwMode="auto">
          <a:xfrm>
            <a:off x="3088549" y="2456584"/>
            <a:ext cx="634702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900" b="1" dirty="0" smtClean="0"/>
              <a:t>Цена, руб./ МВт*ч</a:t>
            </a:r>
            <a:endParaRPr lang="ru-RU" altLang="ru-RU" sz="900" b="1" dirty="0"/>
          </a:p>
        </p:txBody>
      </p:sp>
      <p:sp>
        <p:nvSpPr>
          <p:cNvPr id="45" name="TextBox 65"/>
          <p:cNvSpPr txBox="1">
            <a:spLocks noChangeArrowheads="1"/>
          </p:cNvSpPr>
          <p:nvPr/>
        </p:nvSpPr>
        <p:spPr bwMode="auto">
          <a:xfrm>
            <a:off x="5086287" y="3836573"/>
            <a:ext cx="98937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900" b="1" dirty="0" smtClean="0"/>
              <a:t>Объем, МВт*ч</a:t>
            </a:r>
            <a:endParaRPr lang="ru-RU" altLang="ru-RU" sz="900" b="1" dirty="0"/>
          </a:p>
        </p:txBody>
      </p:sp>
      <p:cxnSp>
        <p:nvCxnSpPr>
          <p:cNvPr id="46" name="Прямая соединительная линия 45"/>
          <p:cNvCxnSpPr/>
          <p:nvPr/>
        </p:nvCxnSpPr>
        <p:spPr>
          <a:xfrm>
            <a:off x="4844030" y="2730476"/>
            <a:ext cx="0" cy="105568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Прямоугольник 46"/>
          <p:cNvSpPr/>
          <p:nvPr/>
        </p:nvSpPr>
        <p:spPr>
          <a:xfrm>
            <a:off x="4543916" y="3821184"/>
            <a:ext cx="60022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b="1" dirty="0" smtClean="0"/>
              <a:t>Р</a:t>
            </a:r>
            <a:r>
              <a:rPr lang="en-US" sz="1000" b="1" dirty="0" smtClean="0"/>
              <a:t>m</a:t>
            </a:r>
            <a:r>
              <a:rPr lang="ru-RU" sz="1000" b="1" dirty="0" smtClean="0"/>
              <a:t>ах= 200</a:t>
            </a:r>
            <a:endParaRPr lang="ru-RU" sz="1000" b="1" dirty="0"/>
          </a:p>
        </p:txBody>
      </p:sp>
      <p:sp>
        <p:nvSpPr>
          <p:cNvPr id="49" name="TextBox 64"/>
          <p:cNvSpPr txBox="1">
            <a:spLocks noChangeArrowheads="1"/>
          </p:cNvSpPr>
          <p:nvPr/>
        </p:nvSpPr>
        <p:spPr bwMode="auto">
          <a:xfrm>
            <a:off x="3282104" y="3005784"/>
            <a:ext cx="441147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900" b="1" dirty="0" smtClean="0"/>
              <a:t>2000</a:t>
            </a:r>
            <a:endParaRPr lang="ru-RU" altLang="ru-RU" sz="900" b="1" dirty="0"/>
          </a:p>
        </p:txBody>
      </p:sp>
      <p:cxnSp>
        <p:nvCxnSpPr>
          <p:cNvPr id="58" name="Прямая со стрелкой 57"/>
          <p:cNvCxnSpPr/>
          <p:nvPr/>
        </p:nvCxnSpPr>
        <p:spPr>
          <a:xfrm>
            <a:off x="6472925" y="3810609"/>
            <a:ext cx="1907207" cy="10142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 стрелкой 58"/>
          <p:cNvCxnSpPr/>
          <p:nvPr/>
        </p:nvCxnSpPr>
        <p:spPr>
          <a:xfrm flipV="1">
            <a:off x="6472925" y="2619984"/>
            <a:ext cx="0" cy="1189037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64"/>
          <p:cNvSpPr txBox="1">
            <a:spLocks noChangeArrowheads="1"/>
          </p:cNvSpPr>
          <p:nvPr/>
        </p:nvSpPr>
        <p:spPr bwMode="auto">
          <a:xfrm>
            <a:off x="5824853" y="2414684"/>
            <a:ext cx="634702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900" b="1" dirty="0" smtClean="0"/>
              <a:t>Цена, руб./ МВт*ч</a:t>
            </a:r>
            <a:endParaRPr lang="ru-RU" altLang="ru-RU" sz="900" b="1" dirty="0"/>
          </a:p>
        </p:txBody>
      </p:sp>
      <p:sp>
        <p:nvSpPr>
          <p:cNvPr id="61" name="TextBox 65"/>
          <p:cNvSpPr txBox="1">
            <a:spLocks noChangeArrowheads="1"/>
          </p:cNvSpPr>
          <p:nvPr/>
        </p:nvSpPr>
        <p:spPr bwMode="auto">
          <a:xfrm>
            <a:off x="7918259" y="3852680"/>
            <a:ext cx="98937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900" b="1" dirty="0" smtClean="0"/>
              <a:t>Объем, МВт*ч</a:t>
            </a:r>
            <a:endParaRPr lang="ru-RU" altLang="ru-RU" sz="900" b="1" dirty="0"/>
          </a:p>
        </p:txBody>
      </p:sp>
      <p:cxnSp>
        <p:nvCxnSpPr>
          <p:cNvPr id="62" name="Прямая соединительная линия 61"/>
          <p:cNvCxnSpPr/>
          <p:nvPr/>
        </p:nvCxnSpPr>
        <p:spPr>
          <a:xfrm>
            <a:off x="7580334" y="2745432"/>
            <a:ext cx="0" cy="105568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Прямоугольник 62"/>
          <p:cNvSpPr/>
          <p:nvPr/>
        </p:nvSpPr>
        <p:spPr>
          <a:xfrm>
            <a:off x="7120329" y="3810609"/>
            <a:ext cx="92001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b="1" dirty="0" smtClean="0"/>
              <a:t>Р</a:t>
            </a:r>
            <a:r>
              <a:rPr lang="en-US" sz="1000" b="1" dirty="0" smtClean="0"/>
              <a:t>m</a:t>
            </a:r>
            <a:r>
              <a:rPr lang="ru-RU" sz="1000" b="1" dirty="0" smtClean="0"/>
              <a:t>ах=</a:t>
            </a:r>
          </a:p>
          <a:p>
            <a:r>
              <a:rPr lang="ru-RU" sz="1000" b="1" dirty="0" smtClean="0"/>
              <a:t>300</a:t>
            </a:r>
            <a:endParaRPr lang="ru-RU" sz="1000" b="1" dirty="0"/>
          </a:p>
        </p:txBody>
      </p:sp>
      <p:sp>
        <p:nvSpPr>
          <p:cNvPr id="65" name="TextBox 64"/>
          <p:cNvSpPr txBox="1">
            <a:spLocks noChangeArrowheads="1"/>
          </p:cNvSpPr>
          <p:nvPr/>
        </p:nvSpPr>
        <p:spPr bwMode="auto">
          <a:xfrm>
            <a:off x="6000350" y="2905324"/>
            <a:ext cx="441147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900" b="1" dirty="0" smtClean="0"/>
              <a:t>6000</a:t>
            </a:r>
            <a:endParaRPr lang="ru-RU" altLang="ru-RU" sz="900" b="1" dirty="0"/>
          </a:p>
        </p:txBody>
      </p:sp>
      <p:sp>
        <p:nvSpPr>
          <p:cNvPr id="66" name="TextBox 64"/>
          <p:cNvSpPr txBox="1">
            <a:spLocks noChangeArrowheads="1"/>
          </p:cNvSpPr>
          <p:nvPr/>
        </p:nvSpPr>
        <p:spPr bwMode="auto">
          <a:xfrm>
            <a:off x="4103778" y="3843834"/>
            <a:ext cx="377026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900" b="1" dirty="0" smtClean="0"/>
              <a:t>100</a:t>
            </a:r>
            <a:endParaRPr lang="ru-RU" altLang="ru-RU" sz="900" b="1" dirty="0"/>
          </a:p>
        </p:txBody>
      </p:sp>
      <p:cxnSp>
        <p:nvCxnSpPr>
          <p:cNvPr id="68" name="Соединительная линия уступом 67"/>
          <p:cNvCxnSpPr/>
          <p:nvPr/>
        </p:nvCxnSpPr>
        <p:spPr>
          <a:xfrm flipV="1">
            <a:off x="3736621" y="3116815"/>
            <a:ext cx="1107408" cy="417181"/>
          </a:xfrm>
          <a:prstGeom prst="bentConnector3">
            <a:avLst/>
          </a:prstGeom>
          <a:ln w="28575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4"/>
          <p:cNvSpPr txBox="1">
            <a:spLocks noChangeArrowheads="1"/>
          </p:cNvSpPr>
          <p:nvPr/>
        </p:nvSpPr>
        <p:spPr bwMode="auto">
          <a:xfrm>
            <a:off x="3326226" y="3418580"/>
            <a:ext cx="377026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900" b="1" dirty="0" smtClean="0"/>
              <a:t>501</a:t>
            </a:r>
            <a:endParaRPr lang="ru-RU" altLang="ru-RU" sz="900" b="1" dirty="0"/>
          </a:p>
        </p:txBody>
      </p:sp>
      <p:sp>
        <p:nvSpPr>
          <p:cNvPr id="70" name="TextBox 64"/>
          <p:cNvSpPr txBox="1">
            <a:spLocks noChangeArrowheads="1"/>
          </p:cNvSpPr>
          <p:nvPr/>
        </p:nvSpPr>
        <p:spPr bwMode="auto">
          <a:xfrm>
            <a:off x="6636233" y="3880327"/>
            <a:ext cx="377026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900" b="1" dirty="0" smtClean="0"/>
              <a:t>100</a:t>
            </a:r>
            <a:endParaRPr lang="ru-RU" altLang="ru-RU" sz="900" b="1" dirty="0"/>
          </a:p>
        </p:txBody>
      </p:sp>
      <p:cxnSp>
        <p:nvCxnSpPr>
          <p:cNvPr id="71" name="Соединительная линия уступом 70"/>
          <p:cNvCxnSpPr/>
          <p:nvPr/>
        </p:nvCxnSpPr>
        <p:spPr>
          <a:xfrm flipV="1">
            <a:off x="6459555" y="3005784"/>
            <a:ext cx="1107408" cy="595003"/>
          </a:xfrm>
          <a:prstGeom prst="bentConnector3">
            <a:avLst>
              <a:gd name="adj1" fmla="val 33944"/>
            </a:avLst>
          </a:prstGeom>
          <a:ln w="28575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64"/>
          <p:cNvSpPr txBox="1">
            <a:spLocks noChangeArrowheads="1"/>
          </p:cNvSpPr>
          <p:nvPr/>
        </p:nvSpPr>
        <p:spPr bwMode="auto">
          <a:xfrm>
            <a:off x="6082528" y="3485371"/>
            <a:ext cx="377027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900" b="1" dirty="0"/>
              <a:t>5</a:t>
            </a:r>
            <a:r>
              <a:rPr lang="ru-RU" altLang="ru-RU" sz="900" b="1" dirty="0" smtClean="0"/>
              <a:t>00</a:t>
            </a:r>
            <a:endParaRPr lang="ru-RU" altLang="ru-RU" sz="900" b="1" dirty="0"/>
          </a:p>
        </p:txBody>
      </p:sp>
      <p:cxnSp>
        <p:nvCxnSpPr>
          <p:cNvPr id="77" name="Прямая соединительная линия 76"/>
          <p:cNvCxnSpPr>
            <a:stCxn id="49" idx="3"/>
          </p:cNvCxnSpPr>
          <p:nvPr/>
        </p:nvCxnSpPr>
        <p:spPr>
          <a:xfrm>
            <a:off x="3723251" y="3121200"/>
            <a:ext cx="569040" cy="0"/>
          </a:xfrm>
          <a:prstGeom prst="line">
            <a:avLst/>
          </a:prstGeom>
          <a:ln>
            <a:solidFill>
              <a:srgbClr val="0066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единительная линия 78"/>
          <p:cNvCxnSpPr/>
          <p:nvPr/>
        </p:nvCxnSpPr>
        <p:spPr>
          <a:xfrm flipH="1">
            <a:off x="4290325" y="3533996"/>
            <a:ext cx="1966" cy="271799"/>
          </a:xfrm>
          <a:prstGeom prst="line">
            <a:avLst/>
          </a:prstGeom>
          <a:ln>
            <a:solidFill>
              <a:srgbClr val="0066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/>
          <p:nvPr/>
        </p:nvCxnSpPr>
        <p:spPr>
          <a:xfrm flipH="1">
            <a:off x="6472925" y="3020740"/>
            <a:ext cx="351822" cy="0"/>
          </a:xfrm>
          <a:prstGeom prst="line">
            <a:avLst/>
          </a:prstGeom>
          <a:ln>
            <a:solidFill>
              <a:srgbClr val="0066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единительная линия 85"/>
          <p:cNvCxnSpPr/>
          <p:nvPr/>
        </p:nvCxnSpPr>
        <p:spPr>
          <a:xfrm>
            <a:off x="6839802" y="3526255"/>
            <a:ext cx="0" cy="279540"/>
          </a:xfrm>
          <a:prstGeom prst="line">
            <a:avLst/>
          </a:prstGeom>
          <a:ln>
            <a:solidFill>
              <a:srgbClr val="0066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Скругленный прямоугольник 89"/>
          <p:cNvSpPr/>
          <p:nvPr/>
        </p:nvSpPr>
        <p:spPr>
          <a:xfrm>
            <a:off x="1407663" y="5746769"/>
            <a:ext cx="400377" cy="287337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900" b="1" dirty="0"/>
              <a:t>OFF</a:t>
            </a:r>
            <a:endParaRPr lang="ru-RU" sz="900" b="1" dirty="0"/>
          </a:p>
        </p:txBody>
      </p:sp>
      <p:sp>
        <p:nvSpPr>
          <p:cNvPr id="94" name="Овал 93"/>
          <p:cNvSpPr/>
          <p:nvPr/>
        </p:nvSpPr>
        <p:spPr>
          <a:xfrm>
            <a:off x="1221515" y="2162802"/>
            <a:ext cx="424453" cy="442226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 smtClean="0">
                <a:solidFill>
                  <a:srgbClr val="006600"/>
                </a:solidFill>
              </a:rPr>
              <a:t>~</a:t>
            </a:r>
          </a:p>
          <a:p>
            <a:pPr algn="ctr">
              <a:defRPr/>
            </a:pPr>
            <a:r>
              <a:rPr lang="ru-RU" sz="1200" b="1" dirty="0" smtClean="0">
                <a:solidFill>
                  <a:srgbClr val="006600"/>
                </a:solidFill>
              </a:rPr>
              <a:t>1</a:t>
            </a:r>
            <a:endParaRPr lang="ru-RU" sz="1200" b="1" dirty="0">
              <a:solidFill>
                <a:srgbClr val="006600"/>
              </a:solidFill>
            </a:endParaRPr>
          </a:p>
        </p:txBody>
      </p:sp>
      <p:sp>
        <p:nvSpPr>
          <p:cNvPr id="97" name="Овал 96"/>
          <p:cNvSpPr/>
          <p:nvPr/>
        </p:nvSpPr>
        <p:spPr>
          <a:xfrm>
            <a:off x="4157340" y="2162802"/>
            <a:ext cx="424453" cy="442226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 smtClean="0">
                <a:solidFill>
                  <a:srgbClr val="006600"/>
                </a:solidFill>
              </a:rPr>
              <a:t>~</a:t>
            </a:r>
          </a:p>
          <a:p>
            <a:pPr algn="ctr">
              <a:defRPr/>
            </a:pPr>
            <a:r>
              <a:rPr lang="ru-RU" sz="1200" b="1" dirty="0" smtClean="0">
                <a:solidFill>
                  <a:srgbClr val="006600"/>
                </a:solidFill>
              </a:rPr>
              <a:t>2</a:t>
            </a:r>
            <a:endParaRPr lang="ru-RU" sz="1200" b="1" dirty="0">
              <a:solidFill>
                <a:srgbClr val="006600"/>
              </a:solidFill>
            </a:endParaRPr>
          </a:p>
        </p:txBody>
      </p:sp>
      <p:sp>
        <p:nvSpPr>
          <p:cNvPr id="98" name="Овал 97"/>
          <p:cNvSpPr/>
          <p:nvPr/>
        </p:nvSpPr>
        <p:spPr>
          <a:xfrm>
            <a:off x="6858983" y="2162802"/>
            <a:ext cx="424453" cy="442226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 smtClean="0">
                <a:solidFill>
                  <a:srgbClr val="006600"/>
                </a:solidFill>
              </a:rPr>
              <a:t>~</a:t>
            </a:r>
          </a:p>
          <a:p>
            <a:pPr algn="ctr">
              <a:defRPr/>
            </a:pPr>
            <a:r>
              <a:rPr lang="ru-RU" sz="1200" b="1" dirty="0" smtClean="0">
                <a:solidFill>
                  <a:srgbClr val="006600"/>
                </a:solidFill>
              </a:rPr>
              <a:t>3</a:t>
            </a:r>
            <a:endParaRPr lang="ru-RU" sz="1200" b="1" dirty="0">
              <a:solidFill>
                <a:srgbClr val="006600"/>
              </a:solidFill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337479" y="4479159"/>
            <a:ext cx="26327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006600"/>
                </a:solidFill>
              </a:rPr>
              <a:t>Действующий порядок: оптимизация «под </a:t>
            </a:r>
            <a:r>
              <a:rPr lang="ru-RU" sz="1400" b="1" dirty="0" err="1" smtClean="0">
                <a:solidFill>
                  <a:srgbClr val="006600"/>
                </a:solidFill>
              </a:rPr>
              <a:t>Рмакс</a:t>
            </a:r>
            <a:r>
              <a:rPr lang="ru-RU" sz="1400" b="1" dirty="0" smtClean="0">
                <a:solidFill>
                  <a:srgbClr val="006600"/>
                </a:solidFill>
              </a:rPr>
              <a:t>»</a:t>
            </a:r>
            <a:endParaRPr lang="ru-RU" sz="1400" b="1" dirty="0">
              <a:solidFill>
                <a:srgbClr val="006600"/>
              </a:solidFill>
            </a:endParaRPr>
          </a:p>
        </p:txBody>
      </p:sp>
      <p:sp>
        <p:nvSpPr>
          <p:cNvPr id="100" name="Овал 99"/>
          <p:cNvSpPr/>
          <p:nvPr/>
        </p:nvSpPr>
        <p:spPr>
          <a:xfrm>
            <a:off x="785023" y="5226340"/>
            <a:ext cx="424453" cy="442226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127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 smtClean="0">
                <a:solidFill>
                  <a:srgbClr val="006600"/>
                </a:solidFill>
              </a:rPr>
              <a:t>~</a:t>
            </a:r>
          </a:p>
          <a:p>
            <a:pPr algn="ctr">
              <a:defRPr/>
            </a:pPr>
            <a:r>
              <a:rPr lang="ru-RU" sz="1200" b="1" dirty="0" smtClean="0">
                <a:solidFill>
                  <a:srgbClr val="006600"/>
                </a:solidFill>
              </a:rPr>
              <a:t>1</a:t>
            </a:r>
            <a:endParaRPr lang="ru-RU" sz="1200" b="1" dirty="0">
              <a:solidFill>
                <a:srgbClr val="006600"/>
              </a:solidFill>
            </a:endParaRPr>
          </a:p>
        </p:txBody>
      </p:sp>
      <p:sp>
        <p:nvSpPr>
          <p:cNvPr id="101" name="Овал 100"/>
          <p:cNvSpPr/>
          <p:nvPr/>
        </p:nvSpPr>
        <p:spPr>
          <a:xfrm>
            <a:off x="1407663" y="5217823"/>
            <a:ext cx="424453" cy="442226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 smtClean="0">
                <a:solidFill>
                  <a:srgbClr val="006600"/>
                </a:solidFill>
              </a:rPr>
              <a:t>~</a:t>
            </a:r>
          </a:p>
          <a:p>
            <a:pPr algn="ctr">
              <a:defRPr/>
            </a:pPr>
            <a:r>
              <a:rPr lang="ru-RU" sz="1200" b="1" dirty="0" smtClean="0">
                <a:solidFill>
                  <a:srgbClr val="006600"/>
                </a:solidFill>
              </a:rPr>
              <a:t>2</a:t>
            </a:r>
            <a:endParaRPr lang="ru-RU" sz="1200" b="1" dirty="0">
              <a:solidFill>
                <a:srgbClr val="006600"/>
              </a:solidFill>
            </a:endParaRPr>
          </a:p>
        </p:txBody>
      </p:sp>
      <p:sp>
        <p:nvSpPr>
          <p:cNvPr id="102" name="Овал 101"/>
          <p:cNvSpPr/>
          <p:nvPr/>
        </p:nvSpPr>
        <p:spPr>
          <a:xfrm>
            <a:off x="1987727" y="5226340"/>
            <a:ext cx="424453" cy="442226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 smtClean="0">
                <a:solidFill>
                  <a:srgbClr val="006600"/>
                </a:solidFill>
              </a:rPr>
              <a:t>~</a:t>
            </a:r>
          </a:p>
          <a:p>
            <a:pPr algn="ctr">
              <a:defRPr/>
            </a:pPr>
            <a:r>
              <a:rPr lang="ru-RU" sz="1200" b="1" dirty="0" smtClean="0">
                <a:solidFill>
                  <a:srgbClr val="006600"/>
                </a:solidFill>
              </a:rPr>
              <a:t>3</a:t>
            </a:r>
            <a:endParaRPr lang="ru-RU" sz="1200" b="1" dirty="0">
              <a:solidFill>
                <a:srgbClr val="006600"/>
              </a:solidFill>
            </a:endParaRPr>
          </a:p>
        </p:txBody>
      </p:sp>
      <p:sp>
        <p:nvSpPr>
          <p:cNvPr id="104" name="Скругленный прямоугольник 103"/>
          <p:cNvSpPr/>
          <p:nvPr/>
        </p:nvSpPr>
        <p:spPr>
          <a:xfrm>
            <a:off x="799380" y="5746770"/>
            <a:ext cx="389527" cy="287337"/>
          </a:xfrm>
          <a:prstGeom prst="round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900" b="1" dirty="0"/>
              <a:t>ON</a:t>
            </a:r>
            <a:endParaRPr lang="ru-RU" sz="900" b="1" dirty="0"/>
          </a:p>
        </p:txBody>
      </p:sp>
      <p:sp>
        <p:nvSpPr>
          <p:cNvPr id="105" name="Скругленный прямоугольник 104"/>
          <p:cNvSpPr/>
          <p:nvPr/>
        </p:nvSpPr>
        <p:spPr>
          <a:xfrm>
            <a:off x="1996683" y="5747961"/>
            <a:ext cx="400377" cy="287337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900" b="1" dirty="0"/>
              <a:t>OFF</a:t>
            </a:r>
            <a:endParaRPr lang="ru-RU" sz="900" b="1" dirty="0"/>
          </a:p>
        </p:txBody>
      </p:sp>
      <p:sp>
        <p:nvSpPr>
          <p:cNvPr id="119" name="TextBox 118"/>
          <p:cNvSpPr txBox="1"/>
          <p:nvPr/>
        </p:nvSpPr>
        <p:spPr>
          <a:xfrm>
            <a:off x="3238072" y="4417604"/>
            <a:ext cx="276542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006600"/>
                </a:solidFill>
              </a:rPr>
              <a:t>Оптимизация «под спрос» с учетом стоимости резервов</a:t>
            </a:r>
          </a:p>
          <a:p>
            <a:r>
              <a:rPr lang="ru-RU" sz="1400" b="1" dirty="0" smtClean="0">
                <a:solidFill>
                  <a:srgbClr val="006600"/>
                </a:solidFill>
              </a:rPr>
              <a:t>при </a:t>
            </a:r>
            <a:r>
              <a:rPr lang="en-US" sz="1400" b="1" dirty="0" smtClean="0">
                <a:solidFill>
                  <a:srgbClr val="006600"/>
                </a:solidFill>
              </a:rPr>
              <a:t>k=0,1</a:t>
            </a:r>
            <a:endParaRPr lang="ru-RU" sz="1400" b="1" dirty="0">
              <a:solidFill>
                <a:srgbClr val="006600"/>
              </a:solidFill>
            </a:endParaRPr>
          </a:p>
        </p:txBody>
      </p:sp>
      <p:sp>
        <p:nvSpPr>
          <p:cNvPr id="126" name="Скругленный прямоугольник 125"/>
          <p:cNvSpPr/>
          <p:nvPr/>
        </p:nvSpPr>
        <p:spPr>
          <a:xfrm>
            <a:off x="3794953" y="5747963"/>
            <a:ext cx="400377" cy="287337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900" b="1" dirty="0"/>
              <a:t>OFF</a:t>
            </a:r>
            <a:endParaRPr lang="ru-RU" sz="900" b="1" dirty="0"/>
          </a:p>
        </p:txBody>
      </p:sp>
      <p:sp>
        <p:nvSpPr>
          <p:cNvPr id="127" name="Овал 126"/>
          <p:cNvSpPr/>
          <p:nvPr/>
        </p:nvSpPr>
        <p:spPr>
          <a:xfrm>
            <a:off x="3770877" y="5217823"/>
            <a:ext cx="424453" cy="442226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 smtClean="0">
                <a:solidFill>
                  <a:srgbClr val="006600"/>
                </a:solidFill>
              </a:rPr>
              <a:t>~</a:t>
            </a:r>
          </a:p>
          <a:p>
            <a:pPr algn="ctr">
              <a:defRPr/>
            </a:pPr>
            <a:r>
              <a:rPr lang="ru-RU" sz="1200" b="1" dirty="0" smtClean="0">
                <a:solidFill>
                  <a:srgbClr val="006600"/>
                </a:solidFill>
              </a:rPr>
              <a:t>1</a:t>
            </a:r>
            <a:endParaRPr lang="ru-RU" sz="1200" b="1" dirty="0">
              <a:solidFill>
                <a:srgbClr val="006600"/>
              </a:solidFill>
            </a:endParaRPr>
          </a:p>
        </p:txBody>
      </p:sp>
      <p:sp>
        <p:nvSpPr>
          <p:cNvPr id="128" name="Овал 127"/>
          <p:cNvSpPr/>
          <p:nvPr/>
        </p:nvSpPr>
        <p:spPr>
          <a:xfrm>
            <a:off x="4393517" y="5209306"/>
            <a:ext cx="424453" cy="442226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127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 smtClean="0">
                <a:solidFill>
                  <a:srgbClr val="006600"/>
                </a:solidFill>
              </a:rPr>
              <a:t>~</a:t>
            </a:r>
          </a:p>
          <a:p>
            <a:pPr algn="ctr">
              <a:defRPr/>
            </a:pPr>
            <a:r>
              <a:rPr lang="ru-RU" sz="1200" b="1" dirty="0" smtClean="0">
                <a:solidFill>
                  <a:srgbClr val="006600"/>
                </a:solidFill>
              </a:rPr>
              <a:t>2</a:t>
            </a:r>
            <a:endParaRPr lang="ru-RU" sz="1200" b="1" dirty="0">
              <a:solidFill>
                <a:srgbClr val="006600"/>
              </a:solidFill>
            </a:endParaRPr>
          </a:p>
        </p:txBody>
      </p:sp>
      <p:sp>
        <p:nvSpPr>
          <p:cNvPr id="129" name="Овал 128"/>
          <p:cNvSpPr/>
          <p:nvPr/>
        </p:nvSpPr>
        <p:spPr>
          <a:xfrm>
            <a:off x="4973581" y="5217823"/>
            <a:ext cx="424453" cy="442226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 smtClean="0">
                <a:solidFill>
                  <a:srgbClr val="006600"/>
                </a:solidFill>
              </a:rPr>
              <a:t>~</a:t>
            </a:r>
          </a:p>
          <a:p>
            <a:pPr algn="ctr">
              <a:defRPr/>
            </a:pPr>
            <a:r>
              <a:rPr lang="ru-RU" sz="1200" b="1" dirty="0" smtClean="0">
                <a:solidFill>
                  <a:srgbClr val="006600"/>
                </a:solidFill>
              </a:rPr>
              <a:t>3</a:t>
            </a:r>
            <a:endParaRPr lang="ru-RU" sz="1200" b="1" dirty="0">
              <a:solidFill>
                <a:srgbClr val="006600"/>
              </a:solidFill>
            </a:endParaRPr>
          </a:p>
        </p:txBody>
      </p:sp>
      <p:sp>
        <p:nvSpPr>
          <p:cNvPr id="130" name="Скругленный прямоугольник 129"/>
          <p:cNvSpPr/>
          <p:nvPr/>
        </p:nvSpPr>
        <p:spPr>
          <a:xfrm>
            <a:off x="4424350" y="5756479"/>
            <a:ext cx="389527" cy="287337"/>
          </a:xfrm>
          <a:prstGeom prst="round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900" b="1" dirty="0"/>
              <a:t>ON</a:t>
            </a:r>
            <a:endParaRPr lang="ru-RU" sz="900" b="1" dirty="0"/>
          </a:p>
        </p:txBody>
      </p:sp>
      <p:sp>
        <p:nvSpPr>
          <p:cNvPr id="131" name="Скругленный прямоугольник 130"/>
          <p:cNvSpPr/>
          <p:nvPr/>
        </p:nvSpPr>
        <p:spPr>
          <a:xfrm>
            <a:off x="4985618" y="5749833"/>
            <a:ext cx="400377" cy="287337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900" b="1" dirty="0"/>
              <a:t>OFF</a:t>
            </a:r>
            <a:endParaRPr lang="ru-RU" sz="900" b="1" dirty="0"/>
          </a:p>
        </p:txBody>
      </p:sp>
      <p:sp>
        <p:nvSpPr>
          <p:cNvPr id="133" name="Скругленный прямоугольник 132"/>
          <p:cNvSpPr/>
          <p:nvPr/>
        </p:nvSpPr>
        <p:spPr>
          <a:xfrm>
            <a:off x="397089" y="4338130"/>
            <a:ext cx="2632748" cy="2053790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4" name="Скругленный прямоугольник 133"/>
          <p:cNvSpPr/>
          <p:nvPr/>
        </p:nvSpPr>
        <p:spPr>
          <a:xfrm>
            <a:off x="3313096" y="4338129"/>
            <a:ext cx="2632748" cy="2053791"/>
          </a:xfrm>
          <a:prstGeom prst="roundRect">
            <a:avLst/>
          </a:prstGeom>
          <a:noFill/>
          <a:ln w="28575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6" name="TextBox 135"/>
          <p:cNvSpPr txBox="1"/>
          <p:nvPr/>
        </p:nvSpPr>
        <p:spPr>
          <a:xfrm>
            <a:off x="6291204" y="4479159"/>
            <a:ext cx="25666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rgbClr val="006600"/>
                </a:solidFill>
              </a:rPr>
              <a:t>О</a:t>
            </a:r>
            <a:r>
              <a:rPr lang="ru-RU" sz="1400" b="1" dirty="0" smtClean="0">
                <a:solidFill>
                  <a:srgbClr val="006600"/>
                </a:solidFill>
              </a:rPr>
              <a:t>птимизация «под спрос»</a:t>
            </a:r>
          </a:p>
        </p:txBody>
      </p:sp>
      <p:sp>
        <p:nvSpPr>
          <p:cNvPr id="137" name="Скругленный прямоугольник 136"/>
          <p:cNvSpPr/>
          <p:nvPr/>
        </p:nvSpPr>
        <p:spPr>
          <a:xfrm>
            <a:off x="7363301" y="5749832"/>
            <a:ext cx="400377" cy="287337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900" b="1" dirty="0"/>
              <a:t>OFF</a:t>
            </a:r>
            <a:endParaRPr lang="ru-RU" sz="900" b="1" dirty="0"/>
          </a:p>
        </p:txBody>
      </p:sp>
      <p:sp>
        <p:nvSpPr>
          <p:cNvPr id="138" name="Овал 137"/>
          <p:cNvSpPr/>
          <p:nvPr/>
        </p:nvSpPr>
        <p:spPr>
          <a:xfrm>
            <a:off x="6731113" y="5235056"/>
            <a:ext cx="424453" cy="442226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 smtClean="0">
                <a:solidFill>
                  <a:srgbClr val="006600"/>
                </a:solidFill>
              </a:rPr>
              <a:t>~</a:t>
            </a:r>
          </a:p>
          <a:p>
            <a:pPr algn="ctr">
              <a:defRPr/>
            </a:pPr>
            <a:r>
              <a:rPr lang="ru-RU" sz="1200" b="1" dirty="0" smtClean="0">
                <a:solidFill>
                  <a:srgbClr val="006600"/>
                </a:solidFill>
              </a:rPr>
              <a:t>1</a:t>
            </a:r>
            <a:endParaRPr lang="ru-RU" sz="1200" b="1" dirty="0">
              <a:solidFill>
                <a:srgbClr val="006600"/>
              </a:solidFill>
            </a:endParaRPr>
          </a:p>
        </p:txBody>
      </p:sp>
      <p:sp>
        <p:nvSpPr>
          <p:cNvPr id="139" name="Овал 138"/>
          <p:cNvSpPr/>
          <p:nvPr/>
        </p:nvSpPr>
        <p:spPr>
          <a:xfrm>
            <a:off x="7353753" y="5226539"/>
            <a:ext cx="424453" cy="442226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 smtClean="0">
                <a:solidFill>
                  <a:srgbClr val="006600"/>
                </a:solidFill>
              </a:rPr>
              <a:t>~</a:t>
            </a:r>
          </a:p>
          <a:p>
            <a:pPr algn="ctr">
              <a:defRPr/>
            </a:pPr>
            <a:r>
              <a:rPr lang="ru-RU" sz="1200" b="1" dirty="0" smtClean="0">
                <a:solidFill>
                  <a:srgbClr val="006600"/>
                </a:solidFill>
              </a:rPr>
              <a:t>2</a:t>
            </a:r>
            <a:endParaRPr lang="ru-RU" sz="1200" b="1" dirty="0">
              <a:solidFill>
                <a:srgbClr val="006600"/>
              </a:solidFill>
            </a:endParaRPr>
          </a:p>
        </p:txBody>
      </p:sp>
      <p:sp>
        <p:nvSpPr>
          <p:cNvPr id="140" name="Овал 139"/>
          <p:cNvSpPr/>
          <p:nvPr/>
        </p:nvSpPr>
        <p:spPr>
          <a:xfrm>
            <a:off x="7933817" y="5235056"/>
            <a:ext cx="424453" cy="442226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127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 smtClean="0">
                <a:solidFill>
                  <a:srgbClr val="006600"/>
                </a:solidFill>
              </a:rPr>
              <a:t>~</a:t>
            </a:r>
          </a:p>
          <a:p>
            <a:pPr algn="ctr">
              <a:defRPr/>
            </a:pPr>
            <a:r>
              <a:rPr lang="ru-RU" sz="1200" b="1" dirty="0" smtClean="0">
                <a:solidFill>
                  <a:srgbClr val="006600"/>
                </a:solidFill>
              </a:rPr>
              <a:t>3</a:t>
            </a:r>
            <a:endParaRPr lang="ru-RU" sz="1200" b="1" dirty="0">
              <a:solidFill>
                <a:srgbClr val="006600"/>
              </a:solidFill>
            </a:endParaRPr>
          </a:p>
        </p:txBody>
      </p:sp>
      <p:sp>
        <p:nvSpPr>
          <p:cNvPr id="141" name="Скругленный прямоугольник 140"/>
          <p:cNvSpPr/>
          <p:nvPr/>
        </p:nvSpPr>
        <p:spPr>
          <a:xfrm>
            <a:off x="7968742" y="5746770"/>
            <a:ext cx="389527" cy="287337"/>
          </a:xfrm>
          <a:prstGeom prst="round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900" b="1" dirty="0"/>
              <a:t>ON</a:t>
            </a:r>
            <a:endParaRPr lang="ru-RU" sz="900" b="1" dirty="0"/>
          </a:p>
        </p:txBody>
      </p:sp>
      <p:sp>
        <p:nvSpPr>
          <p:cNvPr id="142" name="Скругленный прямоугольник 141"/>
          <p:cNvSpPr/>
          <p:nvPr/>
        </p:nvSpPr>
        <p:spPr>
          <a:xfrm>
            <a:off x="6755189" y="5747962"/>
            <a:ext cx="400377" cy="287337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900" b="1" dirty="0"/>
              <a:t>OFF</a:t>
            </a:r>
            <a:endParaRPr lang="ru-RU" sz="900" b="1" dirty="0"/>
          </a:p>
        </p:txBody>
      </p:sp>
      <p:sp>
        <p:nvSpPr>
          <p:cNvPr id="143" name="Скругленный прямоугольник 142"/>
          <p:cNvSpPr/>
          <p:nvPr/>
        </p:nvSpPr>
        <p:spPr>
          <a:xfrm>
            <a:off x="6225089" y="4338129"/>
            <a:ext cx="2632748" cy="2053790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" name="Заголовок 1"/>
          <p:cNvSpPr>
            <a:spLocks noGrp="1"/>
          </p:cNvSpPr>
          <p:nvPr>
            <p:ph type="title"/>
          </p:nvPr>
        </p:nvSpPr>
        <p:spPr>
          <a:xfrm>
            <a:off x="3714744" y="228600"/>
            <a:ext cx="5121408" cy="842946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</a:rPr>
              <a:t>Сравнение возможных вариантов</a:t>
            </a:r>
            <a:endParaRPr lang="ru-RU" sz="24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7383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3339" y="3624479"/>
            <a:ext cx="88569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006600"/>
                </a:solidFill>
              </a:rPr>
              <a:t>Пример выбора генерирующего оборудования для покрытия </a:t>
            </a:r>
            <a:r>
              <a:rPr lang="en-US" sz="1400" b="1" dirty="0" smtClean="0">
                <a:solidFill>
                  <a:srgbClr val="006600"/>
                </a:solidFill>
              </a:rPr>
              <a:t>2</a:t>
            </a:r>
            <a:r>
              <a:rPr lang="ru-RU" sz="1400" b="1" dirty="0" smtClean="0">
                <a:solidFill>
                  <a:srgbClr val="006600"/>
                </a:solidFill>
              </a:rPr>
              <a:t>00 МВт потребления (спроса)</a:t>
            </a:r>
            <a:endParaRPr lang="ru-RU" sz="1400" b="1" dirty="0">
              <a:solidFill>
                <a:srgbClr val="006600"/>
              </a:solidFill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931178" y="3198838"/>
            <a:ext cx="1907207" cy="10142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flipV="1">
            <a:off x="931178" y="2008213"/>
            <a:ext cx="0" cy="1189037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64"/>
          <p:cNvSpPr txBox="1">
            <a:spLocks noChangeArrowheads="1"/>
          </p:cNvSpPr>
          <p:nvPr/>
        </p:nvSpPr>
        <p:spPr bwMode="auto">
          <a:xfrm>
            <a:off x="283106" y="1859769"/>
            <a:ext cx="634702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900" b="1" dirty="0" smtClean="0"/>
              <a:t>Цена, руб./ МВт*ч</a:t>
            </a:r>
            <a:endParaRPr lang="ru-RU" altLang="ru-RU" sz="900" b="1" dirty="0"/>
          </a:p>
        </p:txBody>
      </p:sp>
      <p:sp>
        <p:nvSpPr>
          <p:cNvPr id="10" name="TextBox 65"/>
          <p:cNvSpPr txBox="1">
            <a:spLocks noChangeArrowheads="1"/>
          </p:cNvSpPr>
          <p:nvPr/>
        </p:nvSpPr>
        <p:spPr bwMode="auto">
          <a:xfrm>
            <a:off x="2280844" y="3239758"/>
            <a:ext cx="98937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900" b="1" dirty="0" smtClean="0"/>
              <a:t>Объем, МВт*ч</a:t>
            </a:r>
            <a:endParaRPr lang="ru-RU" altLang="ru-RU" sz="900" b="1" dirty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2038587" y="2133661"/>
            <a:ext cx="0" cy="105568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1710099" y="3198873"/>
            <a:ext cx="65697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b="1" dirty="0" smtClean="0"/>
              <a:t>Р</a:t>
            </a:r>
            <a:r>
              <a:rPr lang="en-US" sz="1000" b="1" dirty="0" smtClean="0"/>
              <a:t>m</a:t>
            </a:r>
            <a:r>
              <a:rPr lang="ru-RU" sz="1000" b="1" dirty="0" smtClean="0"/>
              <a:t>ах= 300</a:t>
            </a:r>
            <a:endParaRPr lang="ru-RU" sz="1000" b="1" dirty="0"/>
          </a:p>
        </p:txBody>
      </p:sp>
      <p:cxnSp>
        <p:nvCxnSpPr>
          <p:cNvPr id="40" name="Прямая соединительная линия 39"/>
          <p:cNvCxnSpPr/>
          <p:nvPr/>
        </p:nvCxnSpPr>
        <p:spPr>
          <a:xfrm>
            <a:off x="935113" y="2505044"/>
            <a:ext cx="1103473" cy="0"/>
          </a:xfrm>
          <a:prstGeom prst="line">
            <a:avLst/>
          </a:prstGeom>
          <a:ln w="28575">
            <a:solidFill>
              <a:srgbClr val="00823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64"/>
          <p:cNvSpPr txBox="1">
            <a:spLocks noChangeArrowheads="1"/>
          </p:cNvSpPr>
          <p:nvPr/>
        </p:nvSpPr>
        <p:spPr bwMode="auto">
          <a:xfrm>
            <a:off x="476661" y="2408969"/>
            <a:ext cx="441147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900" b="1" dirty="0" smtClean="0"/>
              <a:t>1500</a:t>
            </a:r>
            <a:endParaRPr lang="ru-RU" altLang="ru-RU" sz="900" b="1" dirty="0"/>
          </a:p>
        </p:txBody>
      </p:sp>
      <p:cxnSp>
        <p:nvCxnSpPr>
          <p:cNvPr id="42" name="Прямая со стрелкой 41"/>
          <p:cNvCxnSpPr/>
          <p:nvPr/>
        </p:nvCxnSpPr>
        <p:spPr>
          <a:xfrm>
            <a:off x="3724064" y="3198838"/>
            <a:ext cx="1907207" cy="10142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/>
          <p:nvPr/>
        </p:nvCxnSpPr>
        <p:spPr>
          <a:xfrm flipV="1">
            <a:off x="3724064" y="2008213"/>
            <a:ext cx="0" cy="1189037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64"/>
          <p:cNvSpPr txBox="1">
            <a:spLocks noChangeArrowheads="1"/>
          </p:cNvSpPr>
          <p:nvPr/>
        </p:nvSpPr>
        <p:spPr bwMode="auto">
          <a:xfrm>
            <a:off x="3075992" y="1859769"/>
            <a:ext cx="634702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900" b="1" dirty="0" smtClean="0"/>
              <a:t>Цена, руб./ МВт*ч</a:t>
            </a:r>
            <a:endParaRPr lang="ru-RU" altLang="ru-RU" sz="900" b="1" dirty="0"/>
          </a:p>
        </p:txBody>
      </p:sp>
      <p:sp>
        <p:nvSpPr>
          <p:cNvPr id="45" name="TextBox 65"/>
          <p:cNvSpPr txBox="1">
            <a:spLocks noChangeArrowheads="1"/>
          </p:cNvSpPr>
          <p:nvPr/>
        </p:nvSpPr>
        <p:spPr bwMode="auto">
          <a:xfrm>
            <a:off x="5073730" y="3239758"/>
            <a:ext cx="98937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900" b="1" dirty="0" smtClean="0"/>
              <a:t>Объем, МВт*ч</a:t>
            </a:r>
            <a:endParaRPr lang="ru-RU" altLang="ru-RU" sz="900" b="1" dirty="0"/>
          </a:p>
        </p:txBody>
      </p:sp>
      <p:cxnSp>
        <p:nvCxnSpPr>
          <p:cNvPr id="46" name="Прямая соединительная линия 45"/>
          <p:cNvCxnSpPr/>
          <p:nvPr/>
        </p:nvCxnSpPr>
        <p:spPr>
          <a:xfrm>
            <a:off x="4831473" y="2133661"/>
            <a:ext cx="0" cy="105568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Прямоугольник 46"/>
          <p:cNvSpPr/>
          <p:nvPr/>
        </p:nvSpPr>
        <p:spPr>
          <a:xfrm>
            <a:off x="4531359" y="3224369"/>
            <a:ext cx="60022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b="1" dirty="0" smtClean="0"/>
              <a:t>Р</a:t>
            </a:r>
            <a:r>
              <a:rPr lang="en-US" sz="1000" b="1" dirty="0" smtClean="0"/>
              <a:t>m</a:t>
            </a:r>
            <a:r>
              <a:rPr lang="ru-RU" sz="1000" b="1" dirty="0" smtClean="0"/>
              <a:t>ах= </a:t>
            </a:r>
            <a:r>
              <a:rPr lang="en-US" sz="1000" b="1" dirty="0" smtClean="0"/>
              <a:t>50</a:t>
            </a:r>
            <a:endParaRPr lang="ru-RU" sz="1000" b="1" dirty="0"/>
          </a:p>
        </p:txBody>
      </p:sp>
      <p:cxnSp>
        <p:nvCxnSpPr>
          <p:cNvPr id="58" name="Прямая со стрелкой 57"/>
          <p:cNvCxnSpPr/>
          <p:nvPr/>
        </p:nvCxnSpPr>
        <p:spPr>
          <a:xfrm>
            <a:off x="6460368" y="3213794"/>
            <a:ext cx="1907207" cy="10142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 стрелкой 58"/>
          <p:cNvCxnSpPr/>
          <p:nvPr/>
        </p:nvCxnSpPr>
        <p:spPr>
          <a:xfrm flipV="1">
            <a:off x="6460368" y="2023169"/>
            <a:ext cx="0" cy="1189037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64"/>
          <p:cNvSpPr txBox="1">
            <a:spLocks noChangeArrowheads="1"/>
          </p:cNvSpPr>
          <p:nvPr/>
        </p:nvSpPr>
        <p:spPr bwMode="auto">
          <a:xfrm>
            <a:off x="5812296" y="1817869"/>
            <a:ext cx="634702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900" b="1" dirty="0" smtClean="0"/>
              <a:t>Цена, руб./ МВт*ч</a:t>
            </a:r>
            <a:endParaRPr lang="ru-RU" altLang="ru-RU" sz="900" b="1" dirty="0"/>
          </a:p>
        </p:txBody>
      </p:sp>
      <p:sp>
        <p:nvSpPr>
          <p:cNvPr id="61" name="TextBox 65"/>
          <p:cNvSpPr txBox="1">
            <a:spLocks noChangeArrowheads="1"/>
          </p:cNvSpPr>
          <p:nvPr/>
        </p:nvSpPr>
        <p:spPr bwMode="auto">
          <a:xfrm>
            <a:off x="7863378" y="3274738"/>
            <a:ext cx="98937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900" b="1" dirty="0" smtClean="0"/>
              <a:t>Объем, МВт*ч</a:t>
            </a:r>
            <a:endParaRPr lang="ru-RU" altLang="ru-RU" sz="900" b="1" dirty="0"/>
          </a:p>
        </p:txBody>
      </p:sp>
      <p:cxnSp>
        <p:nvCxnSpPr>
          <p:cNvPr id="62" name="Прямая соединительная линия 61"/>
          <p:cNvCxnSpPr/>
          <p:nvPr/>
        </p:nvCxnSpPr>
        <p:spPr>
          <a:xfrm>
            <a:off x="7567777" y="2148617"/>
            <a:ext cx="0" cy="105568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Прямоугольник 62"/>
          <p:cNvSpPr/>
          <p:nvPr/>
        </p:nvSpPr>
        <p:spPr>
          <a:xfrm>
            <a:off x="7107772" y="3213794"/>
            <a:ext cx="92001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b="1" dirty="0" smtClean="0"/>
              <a:t>Р</a:t>
            </a:r>
            <a:r>
              <a:rPr lang="en-US" sz="1000" b="1" dirty="0" smtClean="0"/>
              <a:t>m</a:t>
            </a:r>
            <a:r>
              <a:rPr lang="ru-RU" sz="1000" b="1" dirty="0" smtClean="0"/>
              <a:t>ах=</a:t>
            </a:r>
          </a:p>
          <a:p>
            <a:r>
              <a:rPr lang="en-US" sz="1000" b="1" dirty="0" smtClean="0"/>
              <a:t>5</a:t>
            </a:r>
            <a:r>
              <a:rPr lang="ru-RU" sz="1000" b="1" dirty="0" smtClean="0"/>
              <a:t>0</a:t>
            </a:r>
            <a:endParaRPr lang="ru-RU" sz="1000" b="1" dirty="0"/>
          </a:p>
        </p:txBody>
      </p:sp>
      <p:sp>
        <p:nvSpPr>
          <p:cNvPr id="69" name="TextBox 64"/>
          <p:cNvSpPr txBox="1">
            <a:spLocks noChangeArrowheads="1"/>
          </p:cNvSpPr>
          <p:nvPr/>
        </p:nvSpPr>
        <p:spPr bwMode="auto">
          <a:xfrm>
            <a:off x="3313669" y="2602731"/>
            <a:ext cx="377027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900" b="1" dirty="0" smtClean="0"/>
              <a:t>800</a:t>
            </a:r>
            <a:endParaRPr lang="ru-RU" altLang="ru-RU" sz="900" b="1" dirty="0"/>
          </a:p>
        </p:txBody>
      </p:sp>
      <p:sp>
        <p:nvSpPr>
          <p:cNvPr id="75" name="TextBox 64"/>
          <p:cNvSpPr txBox="1">
            <a:spLocks noChangeArrowheads="1"/>
          </p:cNvSpPr>
          <p:nvPr/>
        </p:nvSpPr>
        <p:spPr bwMode="auto">
          <a:xfrm>
            <a:off x="6079103" y="2773140"/>
            <a:ext cx="377027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900" b="1" dirty="0"/>
              <a:t>5</a:t>
            </a:r>
            <a:r>
              <a:rPr lang="ru-RU" altLang="ru-RU" sz="900" b="1" dirty="0" smtClean="0"/>
              <a:t>00</a:t>
            </a:r>
            <a:endParaRPr lang="ru-RU" altLang="ru-RU" sz="900" b="1" dirty="0"/>
          </a:p>
        </p:txBody>
      </p:sp>
      <p:sp>
        <p:nvSpPr>
          <p:cNvPr id="90" name="Скругленный прямоугольник 89"/>
          <p:cNvSpPr/>
          <p:nvPr/>
        </p:nvSpPr>
        <p:spPr>
          <a:xfrm>
            <a:off x="1338708" y="5455729"/>
            <a:ext cx="400377" cy="287337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900" b="1" dirty="0"/>
              <a:t>OFF</a:t>
            </a:r>
            <a:endParaRPr lang="ru-RU" sz="900" b="1" dirty="0"/>
          </a:p>
        </p:txBody>
      </p:sp>
      <p:sp>
        <p:nvSpPr>
          <p:cNvPr id="94" name="Овал 93"/>
          <p:cNvSpPr/>
          <p:nvPr/>
        </p:nvSpPr>
        <p:spPr>
          <a:xfrm>
            <a:off x="1271267" y="1966743"/>
            <a:ext cx="424453" cy="442226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 smtClean="0">
                <a:solidFill>
                  <a:srgbClr val="006600"/>
                </a:solidFill>
              </a:rPr>
              <a:t>~</a:t>
            </a:r>
          </a:p>
          <a:p>
            <a:pPr algn="ctr">
              <a:defRPr/>
            </a:pPr>
            <a:r>
              <a:rPr lang="ru-RU" sz="1200" b="1" dirty="0" smtClean="0">
                <a:solidFill>
                  <a:srgbClr val="006600"/>
                </a:solidFill>
              </a:rPr>
              <a:t>1</a:t>
            </a:r>
            <a:endParaRPr lang="ru-RU" sz="1200" b="1" dirty="0">
              <a:solidFill>
                <a:srgbClr val="006600"/>
              </a:solidFill>
            </a:endParaRPr>
          </a:p>
        </p:txBody>
      </p:sp>
      <p:sp>
        <p:nvSpPr>
          <p:cNvPr id="97" name="Овал 96"/>
          <p:cNvSpPr/>
          <p:nvPr/>
        </p:nvSpPr>
        <p:spPr>
          <a:xfrm>
            <a:off x="4098753" y="1966743"/>
            <a:ext cx="424453" cy="442226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 smtClean="0">
                <a:solidFill>
                  <a:srgbClr val="006600"/>
                </a:solidFill>
              </a:rPr>
              <a:t>~</a:t>
            </a:r>
          </a:p>
          <a:p>
            <a:pPr algn="ctr">
              <a:defRPr/>
            </a:pPr>
            <a:r>
              <a:rPr lang="ru-RU" sz="1200" b="1" dirty="0" smtClean="0">
                <a:solidFill>
                  <a:srgbClr val="006600"/>
                </a:solidFill>
              </a:rPr>
              <a:t>2</a:t>
            </a:r>
            <a:endParaRPr lang="ru-RU" sz="1200" b="1" dirty="0">
              <a:solidFill>
                <a:srgbClr val="006600"/>
              </a:solidFill>
            </a:endParaRPr>
          </a:p>
        </p:txBody>
      </p:sp>
      <p:sp>
        <p:nvSpPr>
          <p:cNvPr id="98" name="Овал 97"/>
          <p:cNvSpPr/>
          <p:nvPr/>
        </p:nvSpPr>
        <p:spPr>
          <a:xfrm>
            <a:off x="6846426" y="1966743"/>
            <a:ext cx="424453" cy="442226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 smtClean="0">
                <a:solidFill>
                  <a:srgbClr val="006600"/>
                </a:solidFill>
              </a:rPr>
              <a:t>~</a:t>
            </a:r>
          </a:p>
          <a:p>
            <a:pPr algn="ctr">
              <a:defRPr/>
            </a:pPr>
            <a:r>
              <a:rPr lang="ru-RU" sz="1200" b="1" dirty="0" smtClean="0">
                <a:solidFill>
                  <a:srgbClr val="006600"/>
                </a:solidFill>
              </a:rPr>
              <a:t>3</a:t>
            </a:r>
            <a:endParaRPr lang="ru-RU" sz="1200" b="1" dirty="0">
              <a:solidFill>
                <a:srgbClr val="006600"/>
              </a:solidFill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268524" y="4188119"/>
            <a:ext cx="26327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006600"/>
                </a:solidFill>
              </a:rPr>
              <a:t>Действующий порядок: оптимизация «под </a:t>
            </a:r>
            <a:r>
              <a:rPr lang="ru-RU" sz="1400" b="1" dirty="0" err="1" smtClean="0">
                <a:solidFill>
                  <a:srgbClr val="006600"/>
                </a:solidFill>
              </a:rPr>
              <a:t>Рмакс</a:t>
            </a:r>
            <a:r>
              <a:rPr lang="ru-RU" sz="1400" b="1" dirty="0" smtClean="0">
                <a:solidFill>
                  <a:srgbClr val="006600"/>
                </a:solidFill>
              </a:rPr>
              <a:t>»</a:t>
            </a:r>
            <a:endParaRPr lang="ru-RU" sz="1400" b="1" dirty="0">
              <a:solidFill>
                <a:srgbClr val="006600"/>
              </a:solidFill>
            </a:endParaRPr>
          </a:p>
        </p:txBody>
      </p:sp>
      <p:sp>
        <p:nvSpPr>
          <p:cNvPr id="100" name="Овал 99"/>
          <p:cNvSpPr/>
          <p:nvPr/>
        </p:nvSpPr>
        <p:spPr>
          <a:xfrm>
            <a:off x="716068" y="4935300"/>
            <a:ext cx="424453" cy="442226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127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 smtClean="0">
                <a:solidFill>
                  <a:srgbClr val="006600"/>
                </a:solidFill>
              </a:rPr>
              <a:t>~</a:t>
            </a:r>
          </a:p>
          <a:p>
            <a:pPr algn="ctr">
              <a:defRPr/>
            </a:pPr>
            <a:r>
              <a:rPr lang="ru-RU" sz="1200" b="1" dirty="0" smtClean="0">
                <a:solidFill>
                  <a:srgbClr val="006600"/>
                </a:solidFill>
              </a:rPr>
              <a:t>1</a:t>
            </a:r>
            <a:endParaRPr lang="ru-RU" sz="1200" b="1" dirty="0">
              <a:solidFill>
                <a:srgbClr val="006600"/>
              </a:solidFill>
            </a:endParaRPr>
          </a:p>
        </p:txBody>
      </p:sp>
      <p:sp>
        <p:nvSpPr>
          <p:cNvPr id="101" name="Овал 100"/>
          <p:cNvSpPr/>
          <p:nvPr/>
        </p:nvSpPr>
        <p:spPr>
          <a:xfrm>
            <a:off x="1338708" y="4926783"/>
            <a:ext cx="424453" cy="442226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 smtClean="0">
                <a:solidFill>
                  <a:srgbClr val="006600"/>
                </a:solidFill>
              </a:rPr>
              <a:t>~</a:t>
            </a:r>
          </a:p>
          <a:p>
            <a:pPr algn="ctr">
              <a:defRPr/>
            </a:pPr>
            <a:r>
              <a:rPr lang="ru-RU" sz="1200" b="1" dirty="0" smtClean="0">
                <a:solidFill>
                  <a:srgbClr val="006600"/>
                </a:solidFill>
              </a:rPr>
              <a:t>2</a:t>
            </a:r>
            <a:endParaRPr lang="ru-RU" sz="1200" b="1" dirty="0">
              <a:solidFill>
                <a:srgbClr val="006600"/>
              </a:solidFill>
            </a:endParaRPr>
          </a:p>
        </p:txBody>
      </p:sp>
      <p:sp>
        <p:nvSpPr>
          <p:cNvPr id="102" name="Овал 101"/>
          <p:cNvSpPr/>
          <p:nvPr/>
        </p:nvSpPr>
        <p:spPr>
          <a:xfrm>
            <a:off x="1918772" y="4935300"/>
            <a:ext cx="424453" cy="442226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 smtClean="0">
                <a:solidFill>
                  <a:srgbClr val="006600"/>
                </a:solidFill>
              </a:rPr>
              <a:t>~</a:t>
            </a:r>
          </a:p>
          <a:p>
            <a:pPr algn="ctr">
              <a:defRPr/>
            </a:pPr>
            <a:r>
              <a:rPr lang="ru-RU" sz="1200" b="1" dirty="0" smtClean="0">
                <a:solidFill>
                  <a:srgbClr val="006600"/>
                </a:solidFill>
              </a:rPr>
              <a:t>3</a:t>
            </a:r>
            <a:endParaRPr lang="ru-RU" sz="1200" b="1" dirty="0">
              <a:solidFill>
                <a:srgbClr val="006600"/>
              </a:solidFill>
            </a:endParaRPr>
          </a:p>
        </p:txBody>
      </p:sp>
      <p:sp>
        <p:nvSpPr>
          <p:cNvPr id="104" name="Скругленный прямоугольник 103"/>
          <p:cNvSpPr/>
          <p:nvPr/>
        </p:nvSpPr>
        <p:spPr>
          <a:xfrm>
            <a:off x="730425" y="5455730"/>
            <a:ext cx="389527" cy="287337"/>
          </a:xfrm>
          <a:prstGeom prst="round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900" b="1" dirty="0"/>
              <a:t>ON</a:t>
            </a:r>
            <a:endParaRPr lang="ru-RU" sz="900" b="1" dirty="0"/>
          </a:p>
        </p:txBody>
      </p:sp>
      <p:sp>
        <p:nvSpPr>
          <p:cNvPr id="105" name="Скругленный прямоугольник 104"/>
          <p:cNvSpPr/>
          <p:nvPr/>
        </p:nvSpPr>
        <p:spPr>
          <a:xfrm>
            <a:off x="1927728" y="5456921"/>
            <a:ext cx="400377" cy="287337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900" b="1" dirty="0"/>
              <a:t>OFF</a:t>
            </a:r>
            <a:endParaRPr lang="ru-RU" sz="900" b="1" dirty="0"/>
          </a:p>
        </p:txBody>
      </p:sp>
      <p:sp>
        <p:nvSpPr>
          <p:cNvPr id="119" name="TextBox 118"/>
          <p:cNvSpPr txBox="1"/>
          <p:nvPr/>
        </p:nvSpPr>
        <p:spPr>
          <a:xfrm>
            <a:off x="3169117" y="4126564"/>
            <a:ext cx="276542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006600"/>
                </a:solidFill>
              </a:rPr>
              <a:t>Оптимизация «под спрос» с учетом стоимости резервов</a:t>
            </a:r>
          </a:p>
          <a:p>
            <a:r>
              <a:rPr lang="ru-RU" sz="1400" b="1" dirty="0" smtClean="0">
                <a:solidFill>
                  <a:srgbClr val="006600"/>
                </a:solidFill>
              </a:rPr>
              <a:t>при </a:t>
            </a:r>
            <a:r>
              <a:rPr lang="en-US" sz="1400" b="1" dirty="0" smtClean="0">
                <a:solidFill>
                  <a:srgbClr val="920000"/>
                </a:solidFill>
              </a:rPr>
              <a:t>k=0,9</a:t>
            </a:r>
            <a:endParaRPr lang="ru-RU" sz="1400" b="1" dirty="0">
              <a:solidFill>
                <a:srgbClr val="920000"/>
              </a:solidFill>
            </a:endParaRPr>
          </a:p>
        </p:txBody>
      </p:sp>
      <p:sp>
        <p:nvSpPr>
          <p:cNvPr id="128" name="Овал 127"/>
          <p:cNvSpPr/>
          <p:nvPr/>
        </p:nvSpPr>
        <p:spPr>
          <a:xfrm>
            <a:off x="4324562" y="4918266"/>
            <a:ext cx="424453" cy="442226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127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 smtClean="0">
                <a:solidFill>
                  <a:srgbClr val="006600"/>
                </a:solidFill>
              </a:rPr>
              <a:t>~</a:t>
            </a:r>
          </a:p>
          <a:p>
            <a:pPr algn="ctr">
              <a:defRPr/>
            </a:pPr>
            <a:r>
              <a:rPr lang="ru-RU" sz="1200" b="1" dirty="0" smtClean="0">
                <a:solidFill>
                  <a:srgbClr val="006600"/>
                </a:solidFill>
              </a:rPr>
              <a:t>2</a:t>
            </a:r>
            <a:endParaRPr lang="ru-RU" sz="1200" b="1" dirty="0">
              <a:solidFill>
                <a:srgbClr val="006600"/>
              </a:solidFill>
            </a:endParaRPr>
          </a:p>
        </p:txBody>
      </p:sp>
      <p:sp>
        <p:nvSpPr>
          <p:cNvPr id="129" name="Овал 128"/>
          <p:cNvSpPr/>
          <p:nvPr/>
        </p:nvSpPr>
        <p:spPr>
          <a:xfrm>
            <a:off x="4904626" y="4926783"/>
            <a:ext cx="424453" cy="442226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127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 smtClean="0">
                <a:solidFill>
                  <a:srgbClr val="006600"/>
                </a:solidFill>
              </a:rPr>
              <a:t>~</a:t>
            </a:r>
          </a:p>
          <a:p>
            <a:pPr algn="ctr">
              <a:defRPr/>
            </a:pPr>
            <a:r>
              <a:rPr lang="ru-RU" sz="1200" b="1" dirty="0" smtClean="0">
                <a:solidFill>
                  <a:srgbClr val="006600"/>
                </a:solidFill>
              </a:rPr>
              <a:t>3</a:t>
            </a:r>
            <a:endParaRPr lang="ru-RU" sz="1200" b="1" dirty="0">
              <a:solidFill>
                <a:srgbClr val="006600"/>
              </a:solidFill>
            </a:endParaRPr>
          </a:p>
        </p:txBody>
      </p:sp>
      <p:sp>
        <p:nvSpPr>
          <p:cNvPr id="130" name="Скругленный прямоугольник 129"/>
          <p:cNvSpPr/>
          <p:nvPr/>
        </p:nvSpPr>
        <p:spPr>
          <a:xfrm>
            <a:off x="4939552" y="5479743"/>
            <a:ext cx="389527" cy="287337"/>
          </a:xfrm>
          <a:prstGeom prst="round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900" b="1" dirty="0"/>
              <a:t>ON</a:t>
            </a:r>
            <a:endParaRPr lang="ru-RU" sz="900" b="1" dirty="0"/>
          </a:p>
        </p:txBody>
      </p:sp>
      <p:sp>
        <p:nvSpPr>
          <p:cNvPr id="131" name="Скругленный прямоугольник 130"/>
          <p:cNvSpPr/>
          <p:nvPr/>
        </p:nvSpPr>
        <p:spPr>
          <a:xfrm>
            <a:off x="4348638" y="5479744"/>
            <a:ext cx="400377" cy="287337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900" b="1" dirty="0"/>
              <a:t>OFF</a:t>
            </a:r>
            <a:endParaRPr lang="ru-RU" sz="900" b="1" dirty="0"/>
          </a:p>
        </p:txBody>
      </p:sp>
      <p:sp>
        <p:nvSpPr>
          <p:cNvPr id="133" name="Скругленный прямоугольник 132"/>
          <p:cNvSpPr/>
          <p:nvPr/>
        </p:nvSpPr>
        <p:spPr>
          <a:xfrm>
            <a:off x="328134" y="4047090"/>
            <a:ext cx="2632748" cy="1830182"/>
          </a:xfrm>
          <a:prstGeom prst="roundRect">
            <a:avLst/>
          </a:prstGeom>
          <a:noFill/>
          <a:ln w="28575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4" name="Скругленный прямоугольник 133"/>
          <p:cNvSpPr/>
          <p:nvPr/>
        </p:nvSpPr>
        <p:spPr>
          <a:xfrm>
            <a:off x="3244141" y="4047089"/>
            <a:ext cx="2632748" cy="1830183"/>
          </a:xfrm>
          <a:prstGeom prst="roundRect">
            <a:avLst/>
          </a:prstGeom>
          <a:noFill/>
          <a:ln w="28575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6" name="TextBox 135"/>
          <p:cNvSpPr txBox="1"/>
          <p:nvPr/>
        </p:nvSpPr>
        <p:spPr>
          <a:xfrm>
            <a:off x="6073250" y="4117543"/>
            <a:ext cx="272144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rgbClr val="006600"/>
                </a:solidFill>
              </a:rPr>
              <a:t>О</a:t>
            </a:r>
            <a:r>
              <a:rPr lang="ru-RU" sz="1400" b="1" dirty="0" smtClean="0">
                <a:solidFill>
                  <a:srgbClr val="006600"/>
                </a:solidFill>
              </a:rPr>
              <a:t>птимизация </a:t>
            </a:r>
            <a:r>
              <a:rPr lang="ru-RU" sz="1400" b="1" dirty="0">
                <a:solidFill>
                  <a:srgbClr val="006600"/>
                </a:solidFill>
              </a:rPr>
              <a:t>«под спрос» с учетом стоимости резервов</a:t>
            </a:r>
          </a:p>
          <a:p>
            <a:r>
              <a:rPr lang="ru-RU" sz="1400" b="1" dirty="0">
                <a:solidFill>
                  <a:srgbClr val="006600"/>
                </a:solidFill>
              </a:rPr>
              <a:t>при </a:t>
            </a:r>
            <a:r>
              <a:rPr lang="en-US" sz="1400" b="1" dirty="0" smtClean="0">
                <a:solidFill>
                  <a:srgbClr val="920000"/>
                </a:solidFill>
              </a:rPr>
              <a:t>k=0,1</a:t>
            </a:r>
            <a:endParaRPr lang="ru-RU" sz="1400" b="1" dirty="0">
              <a:solidFill>
                <a:srgbClr val="920000"/>
              </a:solidFill>
            </a:endParaRPr>
          </a:p>
        </p:txBody>
      </p:sp>
      <p:sp>
        <p:nvSpPr>
          <p:cNvPr id="138" name="Овал 137"/>
          <p:cNvSpPr/>
          <p:nvPr/>
        </p:nvSpPr>
        <p:spPr>
          <a:xfrm>
            <a:off x="6662158" y="4944016"/>
            <a:ext cx="424453" cy="442226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127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 smtClean="0">
                <a:solidFill>
                  <a:srgbClr val="006600"/>
                </a:solidFill>
              </a:rPr>
              <a:t>~</a:t>
            </a:r>
          </a:p>
          <a:p>
            <a:pPr algn="ctr">
              <a:defRPr/>
            </a:pPr>
            <a:r>
              <a:rPr lang="ru-RU" sz="1200" b="1" dirty="0" smtClean="0">
                <a:solidFill>
                  <a:srgbClr val="006600"/>
                </a:solidFill>
              </a:rPr>
              <a:t>1</a:t>
            </a:r>
            <a:endParaRPr lang="ru-RU" sz="1200" b="1" dirty="0">
              <a:solidFill>
                <a:srgbClr val="006600"/>
              </a:solidFill>
            </a:endParaRPr>
          </a:p>
        </p:txBody>
      </p:sp>
      <p:sp>
        <p:nvSpPr>
          <p:cNvPr id="139" name="Овал 138"/>
          <p:cNvSpPr/>
          <p:nvPr/>
        </p:nvSpPr>
        <p:spPr>
          <a:xfrm>
            <a:off x="7284798" y="4935499"/>
            <a:ext cx="424453" cy="442226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127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 smtClean="0">
                <a:solidFill>
                  <a:srgbClr val="006600"/>
                </a:solidFill>
              </a:rPr>
              <a:t>~</a:t>
            </a:r>
          </a:p>
          <a:p>
            <a:pPr algn="ctr">
              <a:defRPr/>
            </a:pPr>
            <a:r>
              <a:rPr lang="ru-RU" sz="1200" b="1" dirty="0" smtClean="0">
                <a:solidFill>
                  <a:srgbClr val="006600"/>
                </a:solidFill>
              </a:rPr>
              <a:t>2</a:t>
            </a:r>
            <a:endParaRPr lang="ru-RU" sz="1200" b="1" dirty="0">
              <a:solidFill>
                <a:srgbClr val="006600"/>
              </a:solidFill>
            </a:endParaRPr>
          </a:p>
        </p:txBody>
      </p:sp>
      <p:sp>
        <p:nvSpPr>
          <p:cNvPr id="140" name="Овал 139"/>
          <p:cNvSpPr/>
          <p:nvPr/>
        </p:nvSpPr>
        <p:spPr>
          <a:xfrm>
            <a:off x="7863378" y="4944016"/>
            <a:ext cx="424453" cy="442226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127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 smtClean="0">
                <a:solidFill>
                  <a:srgbClr val="006600"/>
                </a:solidFill>
              </a:rPr>
              <a:t>~</a:t>
            </a:r>
          </a:p>
          <a:p>
            <a:pPr algn="ctr">
              <a:defRPr/>
            </a:pPr>
            <a:r>
              <a:rPr lang="ru-RU" sz="1200" b="1" dirty="0" smtClean="0">
                <a:solidFill>
                  <a:srgbClr val="006600"/>
                </a:solidFill>
              </a:rPr>
              <a:t>3</a:t>
            </a:r>
            <a:endParaRPr lang="ru-RU" sz="1200" b="1" dirty="0">
              <a:solidFill>
                <a:srgbClr val="006600"/>
              </a:solidFill>
            </a:endParaRPr>
          </a:p>
        </p:txBody>
      </p:sp>
      <p:sp>
        <p:nvSpPr>
          <p:cNvPr id="141" name="Скругленный прямоугольник 140"/>
          <p:cNvSpPr/>
          <p:nvPr/>
        </p:nvSpPr>
        <p:spPr>
          <a:xfrm>
            <a:off x="7899787" y="5455730"/>
            <a:ext cx="389527" cy="287337"/>
          </a:xfrm>
          <a:prstGeom prst="round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900" b="1" dirty="0"/>
              <a:t>ON</a:t>
            </a:r>
            <a:endParaRPr lang="ru-RU" sz="900" b="1" dirty="0"/>
          </a:p>
        </p:txBody>
      </p:sp>
      <p:sp>
        <p:nvSpPr>
          <p:cNvPr id="143" name="Скругленный прямоугольник 142"/>
          <p:cNvSpPr/>
          <p:nvPr/>
        </p:nvSpPr>
        <p:spPr>
          <a:xfrm>
            <a:off x="6073250" y="4047089"/>
            <a:ext cx="2765428" cy="1830183"/>
          </a:xfrm>
          <a:prstGeom prst="roundRect">
            <a:avLst/>
          </a:prstGeom>
          <a:noFill/>
          <a:ln w="28575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Прямоугольник 63"/>
          <p:cNvSpPr/>
          <p:nvPr/>
        </p:nvSpPr>
        <p:spPr>
          <a:xfrm>
            <a:off x="942781" y="3190099"/>
            <a:ext cx="65697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b="1" dirty="0" smtClean="0"/>
              <a:t>Р</a:t>
            </a:r>
            <a:r>
              <a:rPr lang="en-US" sz="1000" b="1" dirty="0" smtClean="0"/>
              <a:t>min</a:t>
            </a:r>
            <a:r>
              <a:rPr lang="ru-RU" sz="1000" b="1" dirty="0" smtClean="0"/>
              <a:t>= </a:t>
            </a:r>
            <a:r>
              <a:rPr lang="en-US" sz="1000" b="1" dirty="0" smtClean="0"/>
              <a:t>1</a:t>
            </a:r>
            <a:r>
              <a:rPr lang="ru-RU" sz="1000" b="1" dirty="0" smtClean="0"/>
              <a:t>00</a:t>
            </a:r>
            <a:endParaRPr lang="ru-RU" sz="1000" b="1" dirty="0"/>
          </a:p>
        </p:txBody>
      </p:sp>
      <p:cxnSp>
        <p:nvCxnSpPr>
          <p:cNvPr id="67" name="Прямая соединительная линия 66"/>
          <p:cNvCxnSpPr/>
          <p:nvPr/>
        </p:nvCxnSpPr>
        <p:spPr>
          <a:xfrm>
            <a:off x="3728783" y="2676460"/>
            <a:ext cx="1103473" cy="0"/>
          </a:xfrm>
          <a:prstGeom prst="line">
            <a:avLst/>
          </a:prstGeom>
          <a:ln w="28575">
            <a:solidFill>
              <a:srgbClr val="00823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Прямоугольник 71"/>
          <p:cNvSpPr/>
          <p:nvPr/>
        </p:nvSpPr>
        <p:spPr>
          <a:xfrm>
            <a:off x="3815491" y="3209092"/>
            <a:ext cx="60022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b="1" dirty="0" smtClean="0"/>
              <a:t>Р</a:t>
            </a:r>
            <a:r>
              <a:rPr lang="en-US" sz="1000" b="1" dirty="0" smtClean="0"/>
              <a:t>min</a:t>
            </a:r>
            <a:r>
              <a:rPr lang="ru-RU" sz="1000" b="1" dirty="0" smtClean="0"/>
              <a:t>= </a:t>
            </a:r>
            <a:r>
              <a:rPr lang="en-US" sz="1000" b="1" dirty="0" smtClean="0"/>
              <a:t>25</a:t>
            </a:r>
            <a:endParaRPr lang="ru-RU" sz="1000" b="1" dirty="0"/>
          </a:p>
        </p:txBody>
      </p:sp>
      <p:sp>
        <p:nvSpPr>
          <p:cNvPr id="73" name="Прямоугольник 72"/>
          <p:cNvSpPr/>
          <p:nvPr/>
        </p:nvSpPr>
        <p:spPr>
          <a:xfrm>
            <a:off x="6386421" y="3216134"/>
            <a:ext cx="92001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b="1" dirty="0" smtClean="0"/>
              <a:t>Р</a:t>
            </a:r>
            <a:r>
              <a:rPr lang="en-US" sz="1000" b="1" dirty="0" smtClean="0"/>
              <a:t>min</a:t>
            </a:r>
            <a:r>
              <a:rPr lang="ru-RU" sz="1000" b="1" dirty="0" smtClean="0"/>
              <a:t>=</a:t>
            </a:r>
          </a:p>
          <a:p>
            <a:r>
              <a:rPr lang="en-US" sz="1000" b="1" dirty="0" smtClean="0"/>
              <a:t>25</a:t>
            </a:r>
            <a:endParaRPr lang="ru-RU" sz="1000" b="1" dirty="0"/>
          </a:p>
        </p:txBody>
      </p:sp>
      <p:cxnSp>
        <p:nvCxnSpPr>
          <p:cNvPr id="74" name="Прямая соединительная линия 73"/>
          <p:cNvCxnSpPr/>
          <p:nvPr/>
        </p:nvCxnSpPr>
        <p:spPr>
          <a:xfrm>
            <a:off x="6464304" y="2862371"/>
            <a:ext cx="1103473" cy="0"/>
          </a:xfrm>
          <a:prstGeom prst="line">
            <a:avLst/>
          </a:prstGeom>
          <a:ln w="28575">
            <a:solidFill>
              <a:srgbClr val="00823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Овал 75"/>
          <p:cNvSpPr/>
          <p:nvPr/>
        </p:nvSpPr>
        <p:spPr>
          <a:xfrm>
            <a:off x="3739008" y="4933469"/>
            <a:ext cx="424453" cy="442226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127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 smtClean="0">
                <a:solidFill>
                  <a:srgbClr val="006600"/>
                </a:solidFill>
              </a:rPr>
              <a:t>~</a:t>
            </a:r>
          </a:p>
          <a:p>
            <a:pPr algn="ctr">
              <a:defRPr/>
            </a:pPr>
            <a:r>
              <a:rPr lang="ru-RU" sz="1200" b="1" dirty="0" smtClean="0">
                <a:solidFill>
                  <a:srgbClr val="006600"/>
                </a:solidFill>
              </a:rPr>
              <a:t>1</a:t>
            </a:r>
            <a:endParaRPr lang="ru-RU" sz="1200" b="1" dirty="0">
              <a:solidFill>
                <a:srgbClr val="006600"/>
              </a:solidFill>
            </a:endParaRPr>
          </a:p>
        </p:txBody>
      </p:sp>
      <p:sp>
        <p:nvSpPr>
          <p:cNvPr id="78" name="Скругленный прямоугольник 77"/>
          <p:cNvSpPr/>
          <p:nvPr/>
        </p:nvSpPr>
        <p:spPr>
          <a:xfrm>
            <a:off x="3753365" y="5453899"/>
            <a:ext cx="389527" cy="287337"/>
          </a:xfrm>
          <a:prstGeom prst="round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900" b="1" dirty="0"/>
              <a:t>ON</a:t>
            </a:r>
            <a:endParaRPr lang="ru-RU" sz="900" b="1" dirty="0"/>
          </a:p>
        </p:txBody>
      </p:sp>
      <p:sp>
        <p:nvSpPr>
          <p:cNvPr id="80" name="Скругленный прямоугольник 79"/>
          <p:cNvSpPr/>
          <p:nvPr/>
        </p:nvSpPr>
        <p:spPr>
          <a:xfrm>
            <a:off x="6679620" y="5472260"/>
            <a:ext cx="389527" cy="287337"/>
          </a:xfrm>
          <a:prstGeom prst="round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900" b="1" dirty="0"/>
              <a:t>ON</a:t>
            </a:r>
            <a:endParaRPr lang="ru-RU" sz="900" b="1" dirty="0"/>
          </a:p>
        </p:txBody>
      </p:sp>
      <p:sp>
        <p:nvSpPr>
          <p:cNvPr id="81" name="Скругленный прямоугольник 80"/>
          <p:cNvSpPr/>
          <p:nvPr/>
        </p:nvSpPr>
        <p:spPr>
          <a:xfrm>
            <a:off x="7302260" y="5473193"/>
            <a:ext cx="389527" cy="287337"/>
          </a:xfrm>
          <a:prstGeom prst="round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900" b="1" dirty="0"/>
              <a:t>ON</a:t>
            </a:r>
            <a:endParaRPr lang="ru-RU" sz="9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107682" y="1164273"/>
            <a:ext cx="883104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900" b="1" dirty="0" smtClean="0">
                <a:solidFill>
                  <a:srgbClr val="006600"/>
                </a:solidFill>
              </a:rPr>
              <a:t>Величина коэффициента </a:t>
            </a:r>
            <a:r>
              <a:rPr lang="en-US" sz="1900" b="1" dirty="0" smtClean="0">
                <a:solidFill>
                  <a:srgbClr val="006600"/>
                </a:solidFill>
              </a:rPr>
              <a:t>k</a:t>
            </a:r>
            <a:r>
              <a:rPr lang="ru-RU" sz="1900" b="1" dirty="0" smtClean="0">
                <a:solidFill>
                  <a:srgbClr val="006600"/>
                </a:solidFill>
              </a:rPr>
              <a:t> определяет минимальную разницу цен в заявках ВСВГО, необходимую для доп. включения ген. оборудования</a:t>
            </a:r>
            <a:endParaRPr lang="ru-RU" sz="1900" b="1" dirty="0">
              <a:solidFill>
                <a:srgbClr val="006600"/>
              </a:solidFill>
            </a:endParaRPr>
          </a:p>
        </p:txBody>
      </p:sp>
      <p:sp>
        <p:nvSpPr>
          <p:cNvPr id="70" name="Заголовок 1"/>
          <p:cNvSpPr txBox="1">
            <a:spLocks/>
          </p:cNvSpPr>
          <p:nvPr/>
        </p:nvSpPr>
        <p:spPr bwMode="auto">
          <a:xfrm>
            <a:off x="3834937" y="188640"/>
            <a:ext cx="5121408" cy="8429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Autofit/>
          </a:bodyPr>
          <a:lstStyle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buNone/>
              <a:defRPr kumimoji="0" lang="en-US" sz="2000" b="1" kern="1200">
                <a:solidFill>
                  <a:schemeClr val="accent3">
                    <a:shade val="75000"/>
                  </a:schemeClr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7B9899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7B9899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7B9899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7B9899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rgbClr val="7B9899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rgbClr val="7B9899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rgbClr val="7B9899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rgbClr val="7B9899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</a:rPr>
              <a:t>Сравнение возможных вариантов</a:t>
            </a:r>
            <a:endParaRPr lang="ru-RU" sz="24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511" y="5919225"/>
            <a:ext cx="8800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920000"/>
                </a:solidFill>
              </a:rPr>
              <a:t>В случаях, когда ценовые заявки отдельных участников не отражают фактические топливные затраты, возможно возникновение убытков данных участников </a:t>
            </a:r>
            <a:endParaRPr lang="ru-RU" sz="1600" b="1" dirty="0">
              <a:solidFill>
                <a:srgbClr val="9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5344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>
                <a:solidFill>
                  <a:schemeClr val="bg2">
                    <a:lumMod val="50000"/>
                  </a:schemeClr>
                </a:solidFill>
              </a:rPr>
              <a:t>Имитационные </a:t>
            </a:r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</a:rPr>
              <a:t>расчеты:</a:t>
            </a:r>
            <a:br>
              <a:rPr lang="ru-RU" sz="2800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</a:rPr>
              <a:t>оптимизация «под спрос»</a:t>
            </a:r>
            <a:endParaRPr lang="ru-RU" sz="28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195616" y="1195983"/>
            <a:ext cx="8784976" cy="8429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Autofit/>
          </a:bodyPr>
          <a:lstStyle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buNone/>
              <a:defRPr kumimoji="0" lang="en-US" sz="2000" b="1" kern="1200">
                <a:solidFill>
                  <a:schemeClr val="accent3">
                    <a:shade val="75000"/>
                  </a:schemeClr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7B9899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7B9899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7B9899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7B9899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rgbClr val="7B9899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rgbClr val="7B9899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rgbClr val="7B9899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rgbClr val="7B9899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ru-RU" sz="1600" dirty="0" smtClean="0">
                <a:solidFill>
                  <a:srgbClr val="006600"/>
                </a:solidFill>
              </a:rPr>
              <a:t>Для оценки эффекта изменения действующего подхода ВСВГО на оптимизацию «под спрос» </a:t>
            </a:r>
            <a:r>
              <a:rPr lang="ru-RU" sz="1600" dirty="0">
                <a:solidFill>
                  <a:srgbClr val="006600"/>
                </a:solidFill>
              </a:rPr>
              <a:t>ОАО «СО ЕЭС</a:t>
            </a:r>
            <a:r>
              <a:rPr lang="ru-RU" sz="1600" dirty="0" smtClean="0">
                <a:solidFill>
                  <a:srgbClr val="006600"/>
                </a:solidFill>
              </a:rPr>
              <a:t>»</a:t>
            </a:r>
            <a:r>
              <a:rPr lang="ru-RU" sz="1600" dirty="0">
                <a:solidFill>
                  <a:srgbClr val="006600"/>
                </a:solidFill>
              </a:rPr>
              <a:t> </a:t>
            </a:r>
            <a:r>
              <a:rPr lang="ru-RU" sz="1600" dirty="0" smtClean="0">
                <a:solidFill>
                  <a:srgbClr val="006600"/>
                </a:solidFill>
              </a:rPr>
              <a:t>и ОАО «АТС» совместно с        НП «Совет рынка» планируется проведение имитационных торгов</a:t>
            </a:r>
            <a:endParaRPr lang="ru-RU" sz="1600" dirty="0">
              <a:solidFill>
                <a:srgbClr val="006600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341848"/>
              </p:ext>
            </p:extLst>
          </p:nvPr>
        </p:nvGraphicFramePr>
        <p:xfrm>
          <a:off x="395536" y="2685782"/>
          <a:ext cx="5499100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Формула" r:id="rId3" imgW="3454400" imgH="469900" progId="Equation.3">
                  <p:embed/>
                </p:oleObj>
              </mc:Choice>
              <mc:Fallback>
                <p:oleObj name="Формула" r:id="rId3" imgW="3454400" imgH="469900" progId="Equation.3">
                  <p:embed/>
                  <p:pic>
                    <p:nvPicPr>
                      <p:cNvPr id="0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2685782"/>
                        <a:ext cx="5499100" cy="63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18827" y="2204864"/>
            <a:ext cx="63593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sz="1400" b="1" dirty="0" smtClean="0">
                <a:solidFill>
                  <a:srgbClr val="006600"/>
                </a:solidFill>
              </a:rPr>
              <a:t>При проведении имитационного расчета ВСВГО задача решается в следующей постановке:</a:t>
            </a:r>
            <a:endParaRPr lang="ru-RU" sz="1400" b="1" dirty="0">
              <a:solidFill>
                <a:srgbClr val="0066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3627" y="3429000"/>
            <a:ext cx="8568953" cy="30623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920000"/>
                </a:solidFill>
              </a:rPr>
              <a:t>Итоги проведения «имитационных» расчетов будут представлены на Наблюдательном совете в июле. </a:t>
            </a:r>
          </a:p>
          <a:p>
            <a:r>
              <a:rPr lang="ru-RU" b="1" dirty="0" smtClean="0">
                <a:solidFill>
                  <a:srgbClr val="920000"/>
                </a:solidFill>
              </a:rPr>
              <a:t>На основе полученных результатов будет приниматься решение о внесении соответствующих изменений в регламенты оптового рынка. </a:t>
            </a:r>
          </a:p>
          <a:p>
            <a:pPr algn="just"/>
            <a:endParaRPr lang="ru-RU" sz="900" b="1" dirty="0" smtClean="0">
              <a:solidFill>
                <a:srgbClr val="920000"/>
              </a:solidFill>
            </a:endParaRPr>
          </a:p>
          <a:p>
            <a:pPr algn="just"/>
            <a:r>
              <a:rPr lang="ru-RU" sz="1600" b="1" dirty="0" smtClean="0">
                <a:solidFill>
                  <a:srgbClr val="006600"/>
                </a:solidFill>
              </a:rPr>
              <a:t>Для получения наиболее точных результатов «имитационных» торгов необходимо участие всех поставщиков. В случае отсутствия «имитационных» ценовых заявок будут использованы «боевые» заявки либо сформировано </a:t>
            </a:r>
            <a:r>
              <a:rPr lang="ru-RU" sz="1600" b="1" dirty="0" err="1" smtClean="0">
                <a:solidFill>
                  <a:srgbClr val="006600"/>
                </a:solidFill>
              </a:rPr>
              <a:t>ценопринимание</a:t>
            </a:r>
            <a:r>
              <a:rPr lang="ru-RU" sz="1600" b="1" dirty="0" smtClean="0">
                <a:solidFill>
                  <a:srgbClr val="006600"/>
                </a:solidFill>
              </a:rPr>
              <a:t> на </a:t>
            </a:r>
            <a:r>
              <a:rPr lang="ru-RU" sz="1600" b="1" dirty="0" err="1" smtClean="0">
                <a:solidFill>
                  <a:srgbClr val="006600"/>
                </a:solidFill>
              </a:rPr>
              <a:t>Рмин</a:t>
            </a:r>
            <a:r>
              <a:rPr lang="ru-RU" sz="1600" b="1" dirty="0" smtClean="0">
                <a:solidFill>
                  <a:srgbClr val="006600"/>
                </a:solidFill>
              </a:rPr>
              <a:t>, что будет приводить к искажению результатов.</a:t>
            </a:r>
          </a:p>
          <a:p>
            <a:pPr algn="just"/>
            <a:endParaRPr lang="ru-RU" sz="1600" b="1" dirty="0" smtClean="0">
              <a:solidFill>
                <a:srgbClr val="006600"/>
              </a:solidFill>
            </a:endParaRPr>
          </a:p>
          <a:p>
            <a:pPr algn="just"/>
            <a:r>
              <a:rPr lang="ru-RU" sz="1600" b="1" dirty="0" smtClean="0">
                <a:solidFill>
                  <a:srgbClr val="006600"/>
                </a:solidFill>
              </a:rPr>
              <a:t>Покупатели не участвуют в имитационных торгах. Объемы потребления и ценовые заявки используются из «боевых» расчетов. </a:t>
            </a:r>
            <a:endParaRPr lang="ru-RU" sz="1600" b="1" dirty="0">
              <a:solidFill>
                <a:srgbClr val="006600"/>
              </a:solidFill>
            </a:endParaRPr>
          </a:p>
        </p:txBody>
      </p:sp>
      <p:pic>
        <p:nvPicPr>
          <p:cNvPr id="11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0515" y="2085361"/>
            <a:ext cx="1306686" cy="11257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37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>
                <a:solidFill>
                  <a:schemeClr val="bg2">
                    <a:lumMod val="50000"/>
                  </a:schemeClr>
                </a:solidFill>
              </a:rPr>
              <a:t>Порядок проведения </a:t>
            </a:r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</a:rPr>
              <a:t>«имитационных» </a:t>
            </a:r>
            <a:r>
              <a:rPr lang="ru-RU" sz="2800" dirty="0">
                <a:solidFill>
                  <a:schemeClr val="bg2">
                    <a:lumMod val="50000"/>
                  </a:schemeClr>
                </a:solidFill>
              </a:rPr>
              <a:t>расчетов</a:t>
            </a:r>
            <a:endParaRPr lang="ru-RU" sz="28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1124744"/>
            <a:ext cx="8784976" cy="1862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6600"/>
                </a:solidFill>
              </a:rPr>
              <a:t>Имитационные расчеты проводятся в </a:t>
            </a:r>
            <a:r>
              <a:rPr lang="ru-RU" sz="1600" b="1" dirty="0" smtClean="0">
                <a:solidFill>
                  <a:srgbClr val="006600"/>
                </a:solidFill>
              </a:rPr>
              <a:t>4 – 5 циклов </a:t>
            </a:r>
            <a:r>
              <a:rPr lang="ru-RU" sz="1600" b="1" dirty="0">
                <a:solidFill>
                  <a:srgbClr val="006600"/>
                </a:solidFill>
              </a:rPr>
              <a:t>в отношении операционных суток периода с 1 по 4 июля 2015 </a:t>
            </a:r>
            <a:r>
              <a:rPr lang="ru-RU" sz="1600" b="1" dirty="0" smtClean="0">
                <a:solidFill>
                  <a:srgbClr val="006600"/>
                </a:solidFill>
              </a:rPr>
              <a:t>года</a:t>
            </a:r>
          </a:p>
          <a:p>
            <a:endParaRPr lang="ru-RU" sz="700" b="1" dirty="0" smtClean="0">
              <a:solidFill>
                <a:srgbClr val="006600"/>
              </a:solidFill>
            </a:endParaRPr>
          </a:p>
          <a:p>
            <a:r>
              <a:rPr lang="ru-RU" sz="1600" b="1" dirty="0" smtClean="0">
                <a:solidFill>
                  <a:srgbClr val="920000"/>
                </a:solidFill>
              </a:rPr>
              <a:t>Проведение нескольких циклов расчетов позволит участникам выработать стратегии подачи ценовых заявок и обеспечит корректную оценку эффекта от принятия изменений в ДОП</a:t>
            </a:r>
          </a:p>
          <a:p>
            <a:endParaRPr lang="ru-RU" sz="800" b="1" dirty="0" smtClean="0">
              <a:solidFill>
                <a:srgbClr val="006600"/>
              </a:solidFill>
            </a:endParaRPr>
          </a:p>
          <a:p>
            <a:r>
              <a:rPr lang="ru-RU" sz="1600" b="1" dirty="0" smtClean="0">
                <a:solidFill>
                  <a:srgbClr val="006600"/>
                </a:solidFill>
              </a:rPr>
              <a:t>Каждый цикл расчетов проводится в течение двух рабочих дней</a:t>
            </a:r>
            <a:endParaRPr lang="ru-RU" sz="1600" b="1" dirty="0">
              <a:solidFill>
                <a:srgbClr val="0066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99841" y="2955250"/>
            <a:ext cx="4698196" cy="3493264"/>
          </a:xfrm>
          <a:prstGeom prst="rect">
            <a:avLst/>
          </a:prstGeom>
          <a:noFill/>
          <a:ln>
            <a:solidFill>
              <a:srgbClr val="920000"/>
            </a:solidFill>
          </a:ln>
        </p:spPr>
        <p:txBody>
          <a:bodyPr wrap="square" rtlCol="0">
            <a:spAutoFit/>
          </a:bodyPr>
          <a:lstStyle/>
          <a:p>
            <a:r>
              <a:rPr lang="ru-RU" sz="1600" b="1" u="sng" dirty="0" smtClean="0">
                <a:solidFill>
                  <a:srgbClr val="006600"/>
                </a:solidFill>
              </a:rPr>
              <a:t>День 1</a:t>
            </a:r>
          </a:p>
          <a:p>
            <a:endParaRPr lang="ru-RU" sz="4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b="1" dirty="0" smtClean="0">
                <a:solidFill>
                  <a:srgbClr val="006600"/>
                </a:solidFill>
              </a:rPr>
              <a:t>Подача поставщиками в КО </a:t>
            </a:r>
            <a:r>
              <a:rPr lang="ru-RU" sz="1400" b="1" dirty="0">
                <a:solidFill>
                  <a:srgbClr val="006600"/>
                </a:solidFill>
              </a:rPr>
              <a:t>«имитационных» ценовых заявок </a:t>
            </a:r>
            <a:r>
              <a:rPr lang="ru-RU" sz="1400" b="1" dirty="0" smtClean="0">
                <a:solidFill>
                  <a:srgbClr val="006600"/>
                </a:solidFill>
              </a:rPr>
              <a:t>ВСВГО в отношении каждых суток периода с 1 по 4 июля 2015 года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400" b="1" dirty="0" smtClean="0">
              <a:solidFill>
                <a:srgbClr val="006600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b="1" dirty="0" smtClean="0">
                <a:solidFill>
                  <a:srgbClr val="006600"/>
                </a:solidFill>
              </a:rPr>
              <a:t>Подготовка и передача «</a:t>
            </a:r>
            <a:r>
              <a:rPr lang="ru-RU" sz="1400" b="1" dirty="0">
                <a:solidFill>
                  <a:srgbClr val="006600"/>
                </a:solidFill>
              </a:rPr>
              <a:t>имитационных» ценовых заявок </a:t>
            </a:r>
            <a:r>
              <a:rPr lang="ru-RU" sz="1400" b="1" dirty="0" smtClean="0">
                <a:solidFill>
                  <a:srgbClr val="006600"/>
                </a:solidFill>
              </a:rPr>
              <a:t>ВСВГО из КО в СО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500" b="1" dirty="0" smtClean="0">
              <a:solidFill>
                <a:srgbClr val="006600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b="1" dirty="0" smtClean="0">
                <a:solidFill>
                  <a:srgbClr val="006600"/>
                </a:solidFill>
              </a:rPr>
              <a:t>Проведение СО </a:t>
            </a:r>
            <a:r>
              <a:rPr lang="ru-RU" sz="1400" b="1" dirty="0">
                <a:solidFill>
                  <a:srgbClr val="006600"/>
                </a:solidFill>
              </a:rPr>
              <a:t>двух расчетов ВСВГО в отношении двух трехдневных </a:t>
            </a:r>
            <a:r>
              <a:rPr lang="ru-RU" sz="1400" b="1" dirty="0" smtClean="0">
                <a:solidFill>
                  <a:srgbClr val="006600"/>
                </a:solidFill>
              </a:rPr>
              <a:t>периодов: </a:t>
            </a:r>
            <a:r>
              <a:rPr lang="ru-RU" sz="1400" b="1" dirty="0">
                <a:solidFill>
                  <a:srgbClr val="006600"/>
                </a:solidFill>
              </a:rPr>
              <a:t>с 1 по 3 и со 2 по 4 июля 2015 </a:t>
            </a:r>
            <a:r>
              <a:rPr lang="ru-RU" sz="1400" b="1" dirty="0" smtClean="0">
                <a:solidFill>
                  <a:srgbClr val="006600"/>
                </a:solidFill>
              </a:rPr>
              <a:t>года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500" b="1" dirty="0" smtClean="0">
              <a:solidFill>
                <a:srgbClr val="006600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b="1" dirty="0">
                <a:solidFill>
                  <a:srgbClr val="006600"/>
                </a:solidFill>
              </a:rPr>
              <a:t>Доведение </a:t>
            </a:r>
            <a:r>
              <a:rPr lang="ru-RU" sz="1400" b="1" dirty="0" smtClean="0">
                <a:solidFill>
                  <a:srgbClr val="006600"/>
                </a:solidFill>
              </a:rPr>
              <a:t>до </a:t>
            </a:r>
            <a:r>
              <a:rPr lang="ru-RU" sz="1400" b="1" dirty="0">
                <a:solidFill>
                  <a:srgbClr val="006600"/>
                </a:solidFill>
              </a:rPr>
              <a:t>участников информации о включенном </a:t>
            </a:r>
            <a:r>
              <a:rPr lang="ru-RU" sz="1400" b="1" dirty="0" smtClean="0">
                <a:solidFill>
                  <a:srgbClr val="006600"/>
                </a:solidFill>
              </a:rPr>
              <a:t>по ВСВГО «имитационном</a:t>
            </a:r>
            <a:r>
              <a:rPr lang="ru-RU" sz="1400" b="1" dirty="0">
                <a:solidFill>
                  <a:srgbClr val="006600"/>
                </a:solidFill>
              </a:rPr>
              <a:t>» составе генерирующего </a:t>
            </a:r>
            <a:r>
              <a:rPr lang="ru-RU" sz="1400" b="1" dirty="0" smtClean="0">
                <a:solidFill>
                  <a:srgbClr val="006600"/>
                </a:solidFill>
              </a:rPr>
              <a:t>оборудования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500" b="1" dirty="0" smtClean="0">
              <a:solidFill>
                <a:srgbClr val="006600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b="1" dirty="0">
                <a:solidFill>
                  <a:srgbClr val="006600"/>
                </a:solidFill>
              </a:rPr>
              <a:t>Доведение до участников </a:t>
            </a:r>
            <a:r>
              <a:rPr lang="ru-RU" sz="1400" b="1" dirty="0" smtClean="0">
                <a:solidFill>
                  <a:srgbClr val="006600"/>
                </a:solidFill>
              </a:rPr>
              <a:t>ПДГ на операционные сутки 2 июля 2015 года</a:t>
            </a:r>
            <a:endParaRPr lang="ru-RU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5163558" y="2957927"/>
            <a:ext cx="3528392" cy="3354765"/>
          </a:xfrm>
          <a:prstGeom prst="rect">
            <a:avLst/>
          </a:prstGeom>
          <a:noFill/>
          <a:ln>
            <a:solidFill>
              <a:srgbClr val="920000"/>
            </a:solidFill>
          </a:ln>
        </p:spPr>
        <p:txBody>
          <a:bodyPr wrap="square" rtlCol="0">
            <a:spAutoFit/>
          </a:bodyPr>
          <a:lstStyle/>
          <a:p>
            <a:r>
              <a:rPr lang="ru-RU" sz="1600" b="1" u="sng" dirty="0" smtClean="0">
                <a:solidFill>
                  <a:srgbClr val="006600"/>
                </a:solidFill>
              </a:rPr>
              <a:t>День 2</a:t>
            </a:r>
          </a:p>
          <a:p>
            <a:endParaRPr lang="ru-RU" sz="4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b="1" dirty="0" smtClean="0">
                <a:solidFill>
                  <a:srgbClr val="006600"/>
                </a:solidFill>
              </a:rPr>
              <a:t>Подача поставщиками в КО </a:t>
            </a:r>
            <a:r>
              <a:rPr lang="ru-RU" sz="1400" b="1" dirty="0">
                <a:solidFill>
                  <a:srgbClr val="006600"/>
                </a:solidFill>
              </a:rPr>
              <a:t>«имитационных» ценовых заявок </a:t>
            </a:r>
            <a:r>
              <a:rPr lang="ru-RU" sz="1400" b="1" dirty="0" smtClean="0">
                <a:solidFill>
                  <a:srgbClr val="006600"/>
                </a:solidFill>
              </a:rPr>
              <a:t>на РСВ в отношении суток 2 июля 2015 года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500" b="1" dirty="0" smtClean="0">
              <a:solidFill>
                <a:srgbClr val="006600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b="1" dirty="0" smtClean="0">
                <a:solidFill>
                  <a:srgbClr val="006600"/>
                </a:solidFill>
              </a:rPr>
              <a:t>Проведение КО «имитационного» расчета РСВ </a:t>
            </a:r>
            <a:r>
              <a:rPr lang="ru-RU" sz="1400" b="1" dirty="0">
                <a:solidFill>
                  <a:srgbClr val="006600"/>
                </a:solidFill>
              </a:rPr>
              <a:t>в отношении </a:t>
            </a:r>
            <a:r>
              <a:rPr lang="ru-RU" sz="1400" b="1" dirty="0" smtClean="0">
                <a:solidFill>
                  <a:srgbClr val="006600"/>
                </a:solidFill>
              </a:rPr>
              <a:t>операционных суток 2 июля 2015 года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500" b="1" dirty="0" smtClean="0">
              <a:solidFill>
                <a:srgbClr val="006600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b="1" dirty="0" smtClean="0">
                <a:solidFill>
                  <a:srgbClr val="006600"/>
                </a:solidFill>
              </a:rPr>
              <a:t>Доведение результатов до участников оптового рынка</a:t>
            </a:r>
            <a:endParaRPr lang="ru-RU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400" dirty="0"/>
          </a:p>
          <a:p>
            <a:endParaRPr lang="ru-RU" sz="1400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5585386"/>
            <a:ext cx="936104" cy="863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2666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Номер слайда 19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Clr>
                <a:srgbClr val="35436A"/>
              </a:buClr>
              <a:buSzPct val="85000"/>
              <a:buFont typeface="Arial" charset="0"/>
              <a:buChar char="●"/>
              <a:defRPr sz="27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35436A"/>
              </a:buClr>
              <a:buSzPct val="85000"/>
              <a:buFont typeface="Arial" charset="0"/>
              <a:buChar char="●"/>
              <a:defRPr sz="22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35436A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35436A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35436A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5436A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5436A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5436A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5436A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7095493A-6ED0-4367-9622-B656333FADB9}" type="slidenum">
              <a:rPr altLang="ru-RU" sz="1400" smtClean="0">
                <a:solidFill>
                  <a:srgbClr val="FFFFFF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altLang="ru-RU" sz="1400" smtClean="0">
              <a:solidFill>
                <a:srgbClr val="FFFFFF"/>
              </a:solidFill>
            </a:endParaRPr>
          </a:p>
        </p:txBody>
      </p:sp>
      <p:sp>
        <p:nvSpPr>
          <p:cNvPr id="5123" name="Номер слайда 19"/>
          <p:cNvSpPr txBox="1">
            <a:spLocks noGrp="1"/>
          </p:cNvSpPr>
          <p:nvPr/>
        </p:nvSpPr>
        <p:spPr bwMode="auto">
          <a:xfrm>
            <a:off x="6724650" y="6421438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lr>
                <a:srgbClr val="35436A"/>
              </a:buClr>
              <a:buSzPct val="85000"/>
              <a:buFont typeface="Arial" charset="0"/>
              <a:buChar char="●"/>
              <a:defRPr sz="27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35436A"/>
              </a:buClr>
              <a:buSzPct val="85000"/>
              <a:buFont typeface="Arial" charset="0"/>
              <a:buChar char="●"/>
              <a:defRPr sz="22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35436A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35436A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35436A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5436A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5436A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5436A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5436A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4140A326-E4D5-410D-96A6-CAF718BAA2C4}" type="slidenum">
              <a:rPr lang="ru-RU" altLang="ru-RU" sz="1400" b="1">
                <a:solidFill>
                  <a:srgbClr val="FFFFFF"/>
                </a:solidFill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ru-RU" altLang="ru-RU" sz="1400" b="1">
              <a:solidFill>
                <a:srgbClr val="FFFFFF"/>
              </a:solidFill>
            </a:endParaRPr>
          </a:p>
        </p:txBody>
      </p:sp>
      <p:sp>
        <p:nvSpPr>
          <p:cNvPr id="5124" name="Номер слайда 19"/>
          <p:cNvSpPr txBox="1">
            <a:spLocks noGrp="1"/>
          </p:cNvSpPr>
          <p:nvPr/>
        </p:nvSpPr>
        <p:spPr bwMode="auto">
          <a:xfrm>
            <a:off x="6724650" y="6421438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lr>
                <a:srgbClr val="35436A"/>
              </a:buClr>
              <a:buSzPct val="85000"/>
              <a:buFont typeface="Arial" charset="0"/>
              <a:buChar char="●"/>
              <a:defRPr sz="27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35436A"/>
              </a:buClr>
              <a:buSzPct val="85000"/>
              <a:buFont typeface="Arial" charset="0"/>
              <a:buChar char="●"/>
              <a:defRPr sz="22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35436A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35436A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35436A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5436A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5436A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5436A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5436A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021C5C4A-665F-42BC-8830-721A9C05FA85}" type="slidenum">
              <a:rPr lang="ru-RU" altLang="ru-RU" sz="1400" b="1">
                <a:solidFill>
                  <a:srgbClr val="FFFFFF"/>
                </a:solidFill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ru-RU" altLang="ru-RU" sz="1400" b="1">
              <a:solidFill>
                <a:srgbClr val="FFFFFF"/>
              </a:solidFill>
            </a:endParaRPr>
          </a:p>
        </p:txBody>
      </p:sp>
      <p:sp>
        <p:nvSpPr>
          <p:cNvPr id="5125" name="Rectangle 2"/>
          <p:cNvSpPr>
            <a:spLocks noGrp="1"/>
          </p:cNvSpPr>
          <p:nvPr>
            <p:ph type="title" idx="4294967295"/>
          </p:nvPr>
        </p:nvSpPr>
        <p:spPr>
          <a:xfrm>
            <a:off x="647700" y="46038"/>
            <a:ext cx="8332788" cy="927100"/>
          </a:xfrm>
        </p:spPr>
        <p:txBody>
          <a:bodyPr/>
          <a:lstStyle/>
          <a:p>
            <a:pPr algn="r"/>
            <a:r>
              <a:rPr lang="ru-RU" altLang="ru-RU" sz="2900" b="1" smtClean="0">
                <a:solidFill>
                  <a:srgbClr val="475A8D"/>
                </a:solidFill>
                <a:latin typeface="Arial" charset="0"/>
                <a:cs typeface="Arial" charset="0"/>
              </a:rPr>
              <a:t/>
            </a:r>
            <a:br>
              <a:rPr lang="ru-RU" altLang="ru-RU" sz="2900" b="1" smtClean="0">
                <a:solidFill>
                  <a:srgbClr val="475A8D"/>
                </a:solidFill>
                <a:latin typeface="Arial" charset="0"/>
                <a:cs typeface="Arial" charset="0"/>
              </a:rPr>
            </a:br>
            <a:r>
              <a:rPr lang="ru-RU" altLang="ru-RU" sz="2900" b="1" smtClean="0">
                <a:solidFill>
                  <a:srgbClr val="475A8D"/>
                </a:solidFill>
                <a:latin typeface="Arial" charset="0"/>
                <a:cs typeface="Arial" charset="0"/>
              </a:rPr>
              <a:t/>
            </a:r>
            <a:br>
              <a:rPr lang="ru-RU" altLang="ru-RU" sz="2900" b="1" smtClean="0">
                <a:solidFill>
                  <a:srgbClr val="475A8D"/>
                </a:solidFill>
                <a:latin typeface="Arial" charset="0"/>
                <a:cs typeface="Arial" charset="0"/>
              </a:rPr>
            </a:br>
            <a:endParaRPr lang="ru-RU" altLang="ru-RU" sz="2900" b="1" smtClean="0">
              <a:solidFill>
                <a:srgbClr val="475A8D"/>
              </a:solidFill>
              <a:latin typeface="Arial" charset="0"/>
              <a:cs typeface="Arial" charset="0"/>
            </a:endParaRPr>
          </a:p>
        </p:txBody>
      </p:sp>
      <p:sp>
        <p:nvSpPr>
          <p:cNvPr id="5126" name="Rectangle 5"/>
          <p:cNvSpPr>
            <a:spLocks noChangeArrowheads="1"/>
          </p:cNvSpPr>
          <p:nvPr/>
        </p:nvSpPr>
        <p:spPr bwMode="auto">
          <a:xfrm>
            <a:off x="76200" y="260350"/>
            <a:ext cx="894556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35436A"/>
              </a:buClr>
              <a:buSzPct val="85000"/>
              <a:buFont typeface="Arial" charset="0"/>
              <a:buChar char="●"/>
              <a:defRPr sz="27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35436A"/>
              </a:buClr>
              <a:buSzPct val="85000"/>
              <a:buFont typeface="Arial" charset="0"/>
              <a:buChar char="●"/>
              <a:defRPr sz="22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35436A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35436A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35436A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5436A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5436A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5436A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5436A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 b="1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Выбор </a:t>
            </a:r>
            <a:r>
              <a:rPr lang="ru-RU" altLang="ru-RU" sz="2400" b="1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состава включенного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 b="1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генерирующего оборудования</a:t>
            </a:r>
            <a:endParaRPr lang="en-US" altLang="ru-RU" sz="2400" b="1" dirty="0">
              <a:solidFill>
                <a:schemeClr val="bg2">
                  <a:lumMod val="50000"/>
                </a:schemeClr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127" name="Rectangle 6"/>
          <p:cNvSpPr>
            <a:spLocks noChangeArrowheads="1"/>
          </p:cNvSpPr>
          <p:nvPr/>
        </p:nvSpPr>
        <p:spPr bwMode="auto">
          <a:xfrm>
            <a:off x="506413" y="2336800"/>
            <a:ext cx="4160837" cy="9906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1400"/>
              <a:t>Блоки (неблочная часть) ТЭС, состояние </a:t>
            </a:r>
          </a:p>
          <a:p>
            <a:pPr algn="ctr">
              <a:defRPr/>
            </a:pPr>
            <a:r>
              <a:rPr lang="ru-RU" sz="1400"/>
              <a:t>которых может определяться по итогам</a:t>
            </a:r>
          </a:p>
          <a:p>
            <a:pPr algn="ctr">
              <a:defRPr/>
            </a:pPr>
            <a:r>
              <a:rPr lang="ru-RU" sz="1400"/>
              <a:t>оптимизационного расчета ВСВГО</a:t>
            </a:r>
            <a:endParaRPr lang="en-US" sz="1400"/>
          </a:p>
        </p:txBody>
      </p:sp>
      <p:sp>
        <p:nvSpPr>
          <p:cNvPr id="5128" name="Rectangle 7"/>
          <p:cNvSpPr>
            <a:spLocks noChangeArrowheads="1"/>
          </p:cNvSpPr>
          <p:nvPr/>
        </p:nvSpPr>
        <p:spPr bwMode="auto">
          <a:xfrm>
            <a:off x="4838700" y="2327275"/>
            <a:ext cx="4027488" cy="10064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1400"/>
              <a:t>Блоки (неблочная часть), </a:t>
            </a:r>
          </a:p>
          <a:p>
            <a:pPr algn="ctr">
              <a:defRPr/>
            </a:pPr>
            <a:r>
              <a:rPr lang="ru-RU" sz="1400"/>
              <a:t>состояние которых в оптимизационном </a:t>
            </a:r>
          </a:p>
          <a:p>
            <a:pPr algn="ctr">
              <a:defRPr/>
            </a:pPr>
            <a:r>
              <a:rPr lang="ru-RU" sz="1400"/>
              <a:t>расчете ВСВГО всегда является заданным </a:t>
            </a:r>
            <a:endParaRPr lang="en-US" sz="1400"/>
          </a:p>
        </p:txBody>
      </p:sp>
      <p:sp>
        <p:nvSpPr>
          <p:cNvPr id="5129" name="Rectangle 8"/>
          <p:cNvSpPr>
            <a:spLocks noChangeArrowheads="1"/>
          </p:cNvSpPr>
          <p:nvPr/>
        </p:nvSpPr>
        <p:spPr bwMode="auto">
          <a:xfrm>
            <a:off x="2613025" y="1268760"/>
            <a:ext cx="3603625" cy="436563"/>
          </a:xfrm>
          <a:prstGeom prst="rect">
            <a:avLst/>
          </a:prstGeom>
          <a:ln>
            <a:noFill/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1400"/>
              <a:t>Генерирующее оборудование на ОРЭ</a:t>
            </a:r>
            <a:endParaRPr lang="en-US" sz="1400"/>
          </a:p>
        </p:txBody>
      </p:sp>
      <p:sp>
        <p:nvSpPr>
          <p:cNvPr id="5130" name="Line 9"/>
          <p:cNvSpPr>
            <a:spLocks noChangeShapeType="1"/>
          </p:cNvSpPr>
          <p:nvPr/>
        </p:nvSpPr>
        <p:spPr bwMode="auto">
          <a:xfrm flipH="1">
            <a:off x="2492374" y="1705322"/>
            <a:ext cx="1791592" cy="606077"/>
          </a:xfrm>
          <a:prstGeom prst="line">
            <a:avLst/>
          </a:prstGeom>
          <a:noFill/>
          <a:ln w="57150">
            <a:solidFill>
              <a:srgbClr val="0066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>
              <a:solidFill>
                <a:srgbClr val="006600"/>
              </a:solidFill>
            </a:endParaRPr>
          </a:p>
        </p:txBody>
      </p:sp>
      <p:sp>
        <p:nvSpPr>
          <p:cNvPr id="5131" name="Line 10"/>
          <p:cNvSpPr>
            <a:spLocks noChangeShapeType="1"/>
          </p:cNvSpPr>
          <p:nvPr/>
        </p:nvSpPr>
        <p:spPr bwMode="auto">
          <a:xfrm>
            <a:off x="4283967" y="1713092"/>
            <a:ext cx="2063750" cy="609252"/>
          </a:xfrm>
          <a:prstGeom prst="line">
            <a:avLst/>
          </a:prstGeom>
          <a:noFill/>
          <a:ln w="57150">
            <a:solidFill>
              <a:srgbClr val="0066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>
              <a:solidFill>
                <a:srgbClr val="006600"/>
              </a:solidFill>
            </a:endParaRPr>
          </a:p>
        </p:txBody>
      </p:sp>
      <p:sp>
        <p:nvSpPr>
          <p:cNvPr id="5132" name="Text Box 11"/>
          <p:cNvSpPr txBox="1">
            <a:spLocks noChangeArrowheads="1"/>
          </p:cNvSpPr>
          <p:nvPr/>
        </p:nvSpPr>
        <p:spPr bwMode="auto">
          <a:xfrm>
            <a:off x="7198519" y="3826828"/>
            <a:ext cx="102711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35436A"/>
              </a:buClr>
              <a:buSzPct val="85000"/>
              <a:buFont typeface="Arial" charset="0"/>
              <a:buChar char="●"/>
              <a:defRPr sz="27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35436A"/>
              </a:buClr>
              <a:buSzPct val="85000"/>
              <a:buFont typeface="Arial" charset="0"/>
              <a:buChar char="●"/>
              <a:defRPr sz="22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35436A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35436A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35436A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5436A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5436A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5436A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5436A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r>
              <a:rPr lang="ru-RU" altLang="ru-RU" sz="1400" b="1" dirty="0">
                <a:solidFill>
                  <a:srgbClr val="006600"/>
                </a:solidFill>
              </a:rPr>
              <a:t>АЭС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r>
              <a:rPr lang="ru-RU" altLang="ru-RU" sz="1400" b="1" dirty="0">
                <a:solidFill>
                  <a:srgbClr val="006600"/>
                </a:solidFill>
              </a:rPr>
              <a:t>ГЭС</a:t>
            </a:r>
          </a:p>
        </p:txBody>
      </p:sp>
      <p:sp>
        <p:nvSpPr>
          <p:cNvPr id="5133" name="AutoShape 12"/>
          <p:cNvSpPr>
            <a:spLocks/>
          </p:cNvSpPr>
          <p:nvPr/>
        </p:nvSpPr>
        <p:spPr bwMode="auto">
          <a:xfrm rot="5379093" flipH="1">
            <a:off x="7536096" y="2538413"/>
            <a:ext cx="344488" cy="2266950"/>
          </a:xfrm>
          <a:prstGeom prst="leftBrace">
            <a:avLst>
              <a:gd name="adj1" fmla="val 54839"/>
              <a:gd name="adj2" fmla="val 50000"/>
            </a:avLst>
          </a:prstGeom>
          <a:noFill/>
          <a:ln w="38100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rgbClr val="35436A"/>
              </a:buClr>
              <a:buSzPct val="85000"/>
              <a:buFont typeface="Arial" charset="0"/>
              <a:buChar char="●"/>
              <a:defRPr sz="27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35436A"/>
              </a:buClr>
              <a:buSzPct val="85000"/>
              <a:buFont typeface="Arial" charset="0"/>
              <a:buChar char="●"/>
              <a:defRPr sz="22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35436A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35436A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35436A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5436A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5436A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5436A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5436A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ru-RU" sz="1200">
              <a:solidFill>
                <a:schemeClr val="tx1"/>
              </a:solidFill>
            </a:endParaRPr>
          </a:p>
        </p:txBody>
      </p:sp>
      <p:sp>
        <p:nvSpPr>
          <p:cNvPr id="5134" name="Rectangle 13"/>
          <p:cNvSpPr>
            <a:spLocks noChangeArrowheads="1"/>
          </p:cNvSpPr>
          <p:nvPr/>
        </p:nvSpPr>
        <p:spPr bwMode="auto">
          <a:xfrm>
            <a:off x="2366963" y="4189413"/>
            <a:ext cx="1584325" cy="719137"/>
          </a:xfrm>
          <a:prstGeom prst="rect">
            <a:avLst/>
          </a:prstGeom>
          <a:ln>
            <a:noFill/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1400"/>
              <a:t>Режимные </a:t>
            </a:r>
          </a:p>
          <a:p>
            <a:pPr algn="ctr">
              <a:defRPr/>
            </a:pPr>
            <a:r>
              <a:rPr lang="ru-RU" sz="1400"/>
              <a:t>генераторы</a:t>
            </a:r>
            <a:endParaRPr lang="en-US" sz="1400"/>
          </a:p>
        </p:txBody>
      </p:sp>
      <p:sp>
        <p:nvSpPr>
          <p:cNvPr id="5135" name="Rectangle 14"/>
          <p:cNvSpPr>
            <a:spLocks noChangeArrowheads="1"/>
          </p:cNvSpPr>
          <p:nvPr/>
        </p:nvSpPr>
        <p:spPr bwMode="auto">
          <a:xfrm>
            <a:off x="4549775" y="4088438"/>
            <a:ext cx="1568450" cy="823287"/>
          </a:xfrm>
          <a:prstGeom prst="rect">
            <a:avLst/>
          </a:prstGeom>
          <a:ln>
            <a:noFill/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1400" dirty="0"/>
              <a:t>Вынужденные </a:t>
            </a:r>
          </a:p>
          <a:p>
            <a:pPr algn="ctr">
              <a:defRPr/>
            </a:pPr>
            <a:r>
              <a:rPr lang="ru-RU" sz="1400" dirty="0"/>
              <a:t>р</a:t>
            </a:r>
            <a:r>
              <a:rPr lang="ru-RU" sz="1400" dirty="0" smtClean="0"/>
              <a:t>ежимы</a:t>
            </a:r>
            <a:r>
              <a:rPr lang="en-US" sz="1400" dirty="0" smtClean="0"/>
              <a:t> </a:t>
            </a:r>
            <a:r>
              <a:rPr lang="ru-RU" sz="1400" dirty="0" smtClean="0"/>
              <a:t>работы</a:t>
            </a:r>
          </a:p>
          <a:p>
            <a:pPr algn="ctr">
              <a:defRPr/>
            </a:pPr>
            <a:r>
              <a:rPr lang="ru-RU" sz="1400" dirty="0" smtClean="0"/>
              <a:t>(</a:t>
            </a:r>
            <a:r>
              <a:rPr lang="ru-RU" sz="1400" dirty="0" err="1" smtClean="0"/>
              <a:t>самозаявленные</a:t>
            </a:r>
            <a:r>
              <a:rPr lang="ru-RU" sz="1400" dirty="0" smtClean="0"/>
              <a:t>)</a:t>
            </a:r>
            <a:endParaRPr lang="en-US" sz="1400" dirty="0"/>
          </a:p>
        </p:txBody>
      </p:sp>
      <p:sp>
        <p:nvSpPr>
          <p:cNvPr id="5136" name="Rectangle 15"/>
          <p:cNvSpPr>
            <a:spLocks noChangeArrowheads="1"/>
          </p:cNvSpPr>
          <p:nvPr/>
        </p:nvSpPr>
        <p:spPr bwMode="auto">
          <a:xfrm>
            <a:off x="465138" y="4168775"/>
            <a:ext cx="1609725" cy="744538"/>
          </a:xfrm>
          <a:prstGeom prst="rect">
            <a:avLst/>
          </a:prstGeom>
          <a:ln>
            <a:noFill/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1400"/>
              <a:t>Состояние </a:t>
            </a:r>
          </a:p>
          <a:p>
            <a:pPr algn="ctr">
              <a:defRPr/>
            </a:pPr>
            <a:r>
              <a:rPr lang="ru-RU" sz="1400"/>
              <a:t>определяется </a:t>
            </a:r>
          </a:p>
          <a:p>
            <a:pPr algn="ctr">
              <a:defRPr/>
            </a:pPr>
            <a:r>
              <a:rPr lang="ru-RU" sz="1400"/>
              <a:t>по заявке</a:t>
            </a:r>
            <a:endParaRPr lang="en-US" sz="1400"/>
          </a:p>
        </p:txBody>
      </p:sp>
      <p:sp>
        <p:nvSpPr>
          <p:cNvPr id="5137" name="Line 16"/>
          <p:cNvSpPr>
            <a:spLocks noChangeShapeType="1"/>
          </p:cNvSpPr>
          <p:nvPr/>
        </p:nvSpPr>
        <p:spPr bwMode="auto">
          <a:xfrm flipH="1">
            <a:off x="1218248" y="3395663"/>
            <a:ext cx="1036638" cy="722312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>
              <a:solidFill>
                <a:srgbClr val="006600"/>
              </a:solidFill>
            </a:endParaRPr>
          </a:p>
        </p:txBody>
      </p:sp>
      <p:sp>
        <p:nvSpPr>
          <p:cNvPr id="5138" name="Line 17"/>
          <p:cNvSpPr>
            <a:spLocks noChangeShapeType="1"/>
          </p:cNvSpPr>
          <p:nvPr/>
        </p:nvSpPr>
        <p:spPr bwMode="auto">
          <a:xfrm>
            <a:off x="2254886" y="3395663"/>
            <a:ext cx="904239" cy="773112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>
              <a:solidFill>
                <a:srgbClr val="006600"/>
              </a:solidFill>
            </a:endParaRPr>
          </a:p>
        </p:txBody>
      </p:sp>
      <p:sp>
        <p:nvSpPr>
          <p:cNvPr id="5139" name="Line 18"/>
          <p:cNvSpPr>
            <a:spLocks noChangeShapeType="1"/>
          </p:cNvSpPr>
          <p:nvPr/>
        </p:nvSpPr>
        <p:spPr bwMode="auto">
          <a:xfrm>
            <a:off x="2254886" y="3413697"/>
            <a:ext cx="3016250" cy="674741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>
              <a:solidFill>
                <a:srgbClr val="006600"/>
              </a:solidFill>
            </a:endParaRPr>
          </a:p>
        </p:txBody>
      </p:sp>
      <p:sp>
        <p:nvSpPr>
          <p:cNvPr id="5140" name="Text Box 19"/>
          <p:cNvSpPr txBox="1">
            <a:spLocks noChangeArrowheads="1"/>
          </p:cNvSpPr>
          <p:nvPr/>
        </p:nvSpPr>
        <p:spPr bwMode="auto">
          <a:xfrm>
            <a:off x="2097088" y="4930775"/>
            <a:ext cx="2276475" cy="938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35436A"/>
              </a:buClr>
              <a:buSzPct val="85000"/>
              <a:buFont typeface="Arial" charset="0"/>
              <a:buChar char="●"/>
              <a:defRPr sz="27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35436A"/>
              </a:buClr>
              <a:buSzPct val="85000"/>
              <a:buFont typeface="Arial" charset="0"/>
              <a:buChar char="●"/>
              <a:defRPr sz="22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35436A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35436A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35436A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5436A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5436A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5436A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5436A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100" b="1" dirty="0">
                <a:solidFill>
                  <a:srgbClr val="006600"/>
                </a:solidFill>
              </a:rPr>
              <a:t>Состояние вкл. фиксируется </a:t>
            </a:r>
            <a:r>
              <a:rPr lang="ru-RU" altLang="ru-RU" sz="1100" b="1" u="sng" dirty="0">
                <a:solidFill>
                  <a:srgbClr val="006600"/>
                </a:solidFill>
              </a:rPr>
              <a:t>до</a:t>
            </a:r>
            <a:r>
              <a:rPr lang="ru-RU" altLang="ru-RU" sz="1100" b="1" dirty="0">
                <a:solidFill>
                  <a:srgbClr val="006600"/>
                </a:solidFill>
              </a:rPr>
              <a:t> оптимизационного расчета в связи с обеспечением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100" b="1" dirty="0">
                <a:solidFill>
                  <a:srgbClr val="006600"/>
                </a:solidFill>
              </a:rPr>
              <a:t>системной надежности</a:t>
            </a:r>
            <a:endParaRPr lang="en-US" altLang="ru-RU" sz="1100" b="1" dirty="0">
              <a:solidFill>
                <a:srgbClr val="006600"/>
              </a:solidFill>
            </a:endParaRPr>
          </a:p>
        </p:txBody>
      </p:sp>
      <p:sp>
        <p:nvSpPr>
          <p:cNvPr id="5141" name="Text Box 20"/>
          <p:cNvSpPr txBox="1">
            <a:spLocks noChangeArrowheads="1"/>
          </p:cNvSpPr>
          <p:nvPr/>
        </p:nvSpPr>
        <p:spPr bwMode="auto">
          <a:xfrm>
            <a:off x="4225925" y="4924425"/>
            <a:ext cx="2314575" cy="12772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35436A"/>
              </a:buClr>
              <a:buSzPct val="85000"/>
              <a:buFont typeface="Arial" charset="0"/>
              <a:buChar char="●"/>
              <a:defRPr sz="27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35436A"/>
              </a:buClr>
              <a:buSzPct val="85000"/>
              <a:buFont typeface="Arial" charset="0"/>
              <a:buChar char="●"/>
              <a:defRPr sz="22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35436A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35436A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35436A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5436A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5436A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5436A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5436A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100" b="1">
                <a:solidFill>
                  <a:srgbClr val="006600"/>
                </a:solidFill>
              </a:rPr>
              <a:t>Состояние вкл.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100" b="1">
                <a:solidFill>
                  <a:srgbClr val="006600"/>
                </a:solidFill>
              </a:rPr>
              <a:t>фиксируется </a:t>
            </a:r>
            <a:r>
              <a:rPr lang="ru-RU" altLang="ru-RU" sz="1100" b="1" u="sng">
                <a:solidFill>
                  <a:srgbClr val="006600"/>
                </a:solidFill>
              </a:rPr>
              <a:t>до</a:t>
            </a:r>
            <a:r>
              <a:rPr lang="ru-RU" altLang="ru-RU" sz="1100" b="1">
                <a:solidFill>
                  <a:srgbClr val="006600"/>
                </a:solidFill>
              </a:rPr>
              <a:t> оптимизационного  расчета по иным причинам, (напр., в связи с производством тепловой энергии, состоянием оборудования)</a:t>
            </a:r>
            <a:endParaRPr lang="en-US" altLang="ru-RU" sz="1100" b="1">
              <a:solidFill>
                <a:srgbClr val="006600"/>
              </a:solidFill>
            </a:endParaRPr>
          </a:p>
        </p:txBody>
      </p:sp>
      <p:sp>
        <p:nvSpPr>
          <p:cNvPr id="5142" name="Text Box 21"/>
          <p:cNvSpPr txBox="1">
            <a:spLocks noChangeArrowheads="1"/>
          </p:cNvSpPr>
          <p:nvPr/>
        </p:nvSpPr>
        <p:spPr bwMode="auto">
          <a:xfrm>
            <a:off x="177800" y="5022850"/>
            <a:ext cx="2314575" cy="600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35436A"/>
              </a:buClr>
              <a:buSzPct val="85000"/>
              <a:buFont typeface="Arial" charset="0"/>
              <a:buChar char="●"/>
              <a:defRPr sz="27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35436A"/>
              </a:buClr>
              <a:buSzPct val="85000"/>
              <a:buFont typeface="Arial" charset="0"/>
              <a:buChar char="●"/>
              <a:defRPr sz="22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35436A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35436A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35436A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5436A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5436A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5436A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5436A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100" b="1" dirty="0">
                <a:solidFill>
                  <a:srgbClr val="006600"/>
                </a:solidFill>
              </a:rPr>
              <a:t>Состояние вкл./</a:t>
            </a:r>
            <a:r>
              <a:rPr lang="ru-RU" altLang="ru-RU" sz="1100" b="1" dirty="0" err="1">
                <a:solidFill>
                  <a:srgbClr val="006600"/>
                </a:solidFill>
              </a:rPr>
              <a:t>откл</a:t>
            </a:r>
            <a:r>
              <a:rPr lang="ru-RU" altLang="ru-RU" sz="1100" b="1" dirty="0">
                <a:solidFill>
                  <a:srgbClr val="006600"/>
                </a:solidFill>
              </a:rPr>
              <a:t>. определяется по итогам  оптимизационного расчета</a:t>
            </a:r>
            <a:endParaRPr lang="en-US" altLang="ru-RU" sz="1100" b="1" dirty="0">
              <a:solidFill>
                <a:srgbClr val="006600"/>
              </a:solidFill>
            </a:endParaRPr>
          </a:p>
        </p:txBody>
      </p:sp>
      <p:sp>
        <p:nvSpPr>
          <p:cNvPr id="5143" name="Text Box 22"/>
          <p:cNvSpPr txBox="1">
            <a:spLocks noChangeArrowheads="1"/>
          </p:cNvSpPr>
          <p:nvPr/>
        </p:nvSpPr>
        <p:spPr bwMode="auto">
          <a:xfrm>
            <a:off x="6598429" y="4349116"/>
            <a:ext cx="2276475" cy="600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35436A"/>
              </a:buClr>
              <a:buSzPct val="85000"/>
              <a:buFont typeface="Arial" charset="0"/>
              <a:buChar char="●"/>
              <a:defRPr sz="27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35436A"/>
              </a:buClr>
              <a:buSzPct val="85000"/>
              <a:buFont typeface="Arial" charset="0"/>
              <a:buChar char="●"/>
              <a:defRPr sz="22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35436A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35436A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35436A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5436A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5436A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5436A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5436A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100" b="1">
                <a:solidFill>
                  <a:srgbClr val="006600"/>
                </a:solidFill>
              </a:rPr>
              <a:t>Состояние вкл./выкл. фиксируется </a:t>
            </a:r>
            <a:r>
              <a:rPr lang="ru-RU" altLang="ru-RU" sz="1100" b="1" u="sng">
                <a:solidFill>
                  <a:srgbClr val="006600"/>
                </a:solidFill>
              </a:rPr>
              <a:t>до </a:t>
            </a:r>
            <a:r>
              <a:rPr lang="ru-RU" altLang="ru-RU" sz="1100" b="1">
                <a:solidFill>
                  <a:srgbClr val="006600"/>
                </a:solidFill>
              </a:rPr>
              <a:t>оптимизационного  расчета</a:t>
            </a:r>
            <a:endParaRPr lang="en-US" altLang="ru-RU" sz="1100" b="1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2607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Номер слайда 19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Clr>
                <a:srgbClr val="35436A"/>
              </a:buClr>
              <a:buSzPct val="85000"/>
              <a:buFont typeface="Arial" charset="0"/>
              <a:buChar char="●"/>
              <a:defRPr sz="27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35436A"/>
              </a:buClr>
              <a:buSzPct val="85000"/>
              <a:buFont typeface="Arial" charset="0"/>
              <a:buChar char="●"/>
              <a:defRPr sz="22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35436A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35436A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35436A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5436A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5436A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5436A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5436A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E6C20575-8CAF-4FF1-B590-4B584B8AB926}" type="slidenum">
              <a:rPr altLang="ru-RU" sz="1400" smtClean="0">
                <a:solidFill>
                  <a:srgbClr val="FFFFFF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altLang="ru-RU" sz="1400" smtClean="0">
              <a:solidFill>
                <a:srgbClr val="FFFFFF"/>
              </a:solidFill>
            </a:endParaRPr>
          </a:p>
        </p:txBody>
      </p:sp>
      <p:sp>
        <p:nvSpPr>
          <p:cNvPr id="6147" name="Номер слайда 19"/>
          <p:cNvSpPr txBox="1">
            <a:spLocks noGrp="1"/>
          </p:cNvSpPr>
          <p:nvPr/>
        </p:nvSpPr>
        <p:spPr bwMode="auto">
          <a:xfrm>
            <a:off x="6724650" y="6421438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lr>
                <a:srgbClr val="35436A"/>
              </a:buClr>
              <a:buSzPct val="85000"/>
              <a:buFont typeface="Arial" charset="0"/>
              <a:buChar char="●"/>
              <a:defRPr sz="27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35436A"/>
              </a:buClr>
              <a:buSzPct val="85000"/>
              <a:buFont typeface="Arial" charset="0"/>
              <a:buChar char="●"/>
              <a:defRPr sz="22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35436A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35436A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35436A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5436A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5436A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5436A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5436A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A5C1CD85-68B0-41FB-806B-0C72E562FA69}" type="slidenum">
              <a:rPr lang="ru-RU" altLang="ru-RU" sz="1400" b="1">
                <a:solidFill>
                  <a:srgbClr val="FFFFFF"/>
                </a:solidFill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ru-RU" altLang="ru-RU" sz="1400" b="1">
              <a:solidFill>
                <a:srgbClr val="FFFFFF"/>
              </a:solidFill>
            </a:endParaRPr>
          </a:p>
        </p:txBody>
      </p:sp>
      <p:sp>
        <p:nvSpPr>
          <p:cNvPr id="6148" name="Номер слайда 19"/>
          <p:cNvSpPr txBox="1">
            <a:spLocks noGrp="1"/>
          </p:cNvSpPr>
          <p:nvPr/>
        </p:nvSpPr>
        <p:spPr bwMode="auto">
          <a:xfrm>
            <a:off x="6724650" y="6421438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lr>
                <a:srgbClr val="35436A"/>
              </a:buClr>
              <a:buSzPct val="85000"/>
              <a:buFont typeface="Arial" charset="0"/>
              <a:buChar char="●"/>
              <a:defRPr sz="27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35436A"/>
              </a:buClr>
              <a:buSzPct val="85000"/>
              <a:buFont typeface="Arial" charset="0"/>
              <a:buChar char="●"/>
              <a:defRPr sz="22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35436A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35436A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35436A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5436A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5436A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5436A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5436A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7DEE1428-D33D-47A2-8F11-E72C0AE04B91}" type="slidenum">
              <a:rPr lang="ru-RU" altLang="ru-RU" sz="1400" b="1">
                <a:solidFill>
                  <a:srgbClr val="FFFFFF"/>
                </a:solidFill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ru-RU" altLang="ru-RU" sz="1400" b="1">
              <a:solidFill>
                <a:srgbClr val="FFFFFF"/>
              </a:solidFill>
            </a:endParaRPr>
          </a:p>
        </p:txBody>
      </p:sp>
      <p:sp>
        <p:nvSpPr>
          <p:cNvPr id="6149" name="Rectangle 2"/>
          <p:cNvSpPr>
            <a:spLocks noGrp="1"/>
          </p:cNvSpPr>
          <p:nvPr>
            <p:ph type="title" idx="4294967295"/>
          </p:nvPr>
        </p:nvSpPr>
        <p:spPr>
          <a:xfrm>
            <a:off x="684213" y="17463"/>
            <a:ext cx="8332787" cy="927100"/>
          </a:xfrm>
        </p:spPr>
        <p:txBody>
          <a:bodyPr/>
          <a:lstStyle/>
          <a:p>
            <a:pPr algn="r"/>
            <a:r>
              <a:rPr lang="ru-RU" altLang="ru-RU" b="1" dirty="0" smtClean="0">
                <a:latin typeface="Arial" charset="0"/>
                <a:cs typeface="Arial" charset="0"/>
              </a:rPr>
              <a:t/>
            </a:r>
            <a:br>
              <a:rPr lang="ru-RU" altLang="ru-RU" b="1" dirty="0" smtClean="0">
                <a:latin typeface="Arial" charset="0"/>
                <a:cs typeface="Arial" charset="0"/>
              </a:rPr>
            </a:br>
            <a:r>
              <a:rPr lang="ru-RU" altLang="ru-RU" sz="3600" b="1" dirty="0">
                <a:solidFill>
                  <a:schemeClr val="bg2">
                    <a:lumMod val="50000"/>
                  </a:schemeClr>
                </a:solidFill>
              </a:rPr>
              <a:t>ВСВГО</a:t>
            </a:r>
          </a:p>
        </p:txBody>
      </p:sp>
      <p:sp>
        <p:nvSpPr>
          <p:cNvPr id="16390" name="Rectangle 8"/>
          <p:cNvSpPr>
            <a:spLocks noGrp="1"/>
          </p:cNvSpPr>
          <p:nvPr>
            <p:ph type="body" idx="4294967295"/>
          </p:nvPr>
        </p:nvSpPr>
        <p:spPr>
          <a:xfrm>
            <a:off x="251520" y="1274763"/>
            <a:ext cx="8694737" cy="5146675"/>
          </a:xfrm>
        </p:spPr>
        <p:txBody>
          <a:bodyPr/>
          <a:lstStyle/>
          <a:p>
            <a:pPr marL="0" indent="3175" algn="ctr" defTabSz="985838">
              <a:lnSpc>
                <a:spcPct val="80000"/>
              </a:lnSpc>
              <a:spcBef>
                <a:spcPct val="0"/>
              </a:spcBef>
              <a:buClr>
                <a:srgbClr val="008000"/>
              </a:buClr>
              <a:buSzPct val="120000"/>
              <a:buFont typeface="Wingdings 2" pitchFamily="18" charset="2"/>
              <a:buNone/>
              <a:defRPr/>
            </a:pPr>
            <a:r>
              <a:rPr lang="ru-RU" sz="1800" b="1" dirty="0" smtClean="0">
                <a:solidFill>
                  <a:srgbClr val="006600"/>
                </a:solidFill>
                <a:latin typeface="Arial" charset="0"/>
                <a:cs typeface="Arial" charset="0"/>
              </a:rPr>
              <a:t>Выбор состава включенного генерирующего оборудования проводится Системным оператором ежедневно на трехдневный период в сутки Х-2 в отношении суток Х, Х+1, Х+2</a:t>
            </a:r>
            <a:r>
              <a:rPr lang="ru-RU" sz="1800" dirty="0" smtClean="0">
                <a:solidFill>
                  <a:srgbClr val="006600"/>
                </a:solidFill>
                <a:latin typeface="Arial" charset="0"/>
                <a:cs typeface="Arial" charset="0"/>
              </a:rPr>
              <a:t>. </a:t>
            </a:r>
          </a:p>
          <a:p>
            <a:pPr marL="0" indent="3175" algn="ctr" defTabSz="985838">
              <a:lnSpc>
                <a:spcPct val="80000"/>
              </a:lnSpc>
              <a:spcBef>
                <a:spcPct val="0"/>
              </a:spcBef>
              <a:buClr>
                <a:srgbClr val="008000"/>
              </a:buClr>
              <a:buSzPct val="120000"/>
              <a:buFont typeface="Wingdings 2" pitchFamily="18" charset="2"/>
              <a:buNone/>
              <a:defRPr/>
            </a:pPr>
            <a:endParaRPr lang="ru-RU" sz="1800" dirty="0" smtClean="0">
              <a:solidFill>
                <a:srgbClr val="475A8D"/>
              </a:solidFill>
              <a:latin typeface="Arial" charset="0"/>
              <a:cs typeface="Arial" charset="0"/>
            </a:endParaRPr>
          </a:p>
          <a:p>
            <a:pPr marL="0" indent="3175" algn="just" defTabSz="985838">
              <a:lnSpc>
                <a:spcPct val="80000"/>
              </a:lnSpc>
              <a:spcBef>
                <a:spcPct val="0"/>
              </a:spcBef>
              <a:buClr>
                <a:srgbClr val="008000"/>
              </a:buClr>
              <a:buSzPct val="120000"/>
              <a:buFont typeface="Wingdings 2" pitchFamily="18" charset="2"/>
              <a:buNone/>
              <a:defRPr/>
            </a:pPr>
            <a:endParaRPr lang="ru-RU" sz="1600" b="1" dirty="0" smtClean="0">
              <a:solidFill>
                <a:srgbClr val="4B5064"/>
              </a:solidFill>
              <a:latin typeface="Arial" charset="0"/>
              <a:cs typeface="Arial" charset="0"/>
            </a:endParaRPr>
          </a:p>
          <a:p>
            <a:pPr marL="0" indent="3175" algn="just" defTabSz="985838">
              <a:lnSpc>
                <a:spcPct val="80000"/>
              </a:lnSpc>
              <a:spcBef>
                <a:spcPct val="0"/>
              </a:spcBef>
              <a:buClr>
                <a:srgbClr val="008000"/>
              </a:buClr>
              <a:buSzPct val="120000"/>
              <a:buFont typeface="Wingdings 2" pitchFamily="18" charset="2"/>
              <a:buNone/>
              <a:defRPr/>
            </a:pPr>
            <a:endParaRPr lang="en-US" sz="1600" b="1" u="sng" dirty="0" smtClean="0">
              <a:solidFill>
                <a:srgbClr val="4B5064"/>
              </a:solidFill>
              <a:latin typeface="Arial" charset="0"/>
              <a:cs typeface="Arial" charset="0"/>
            </a:endParaRPr>
          </a:p>
          <a:p>
            <a:pPr marL="0" indent="3175" algn="just" defTabSz="985838">
              <a:lnSpc>
                <a:spcPct val="80000"/>
              </a:lnSpc>
              <a:spcBef>
                <a:spcPct val="0"/>
              </a:spcBef>
              <a:buClr>
                <a:srgbClr val="008000"/>
              </a:buClr>
              <a:buSzPct val="120000"/>
              <a:buFont typeface="Wingdings 2" pitchFamily="18" charset="2"/>
              <a:buNone/>
              <a:defRPr/>
            </a:pPr>
            <a:endParaRPr lang="en-US" sz="1600" b="1" u="sng" dirty="0">
              <a:solidFill>
                <a:srgbClr val="4B5064"/>
              </a:solidFill>
              <a:latin typeface="Arial" charset="0"/>
              <a:cs typeface="Arial" charset="0"/>
            </a:endParaRPr>
          </a:p>
          <a:p>
            <a:pPr marL="0" indent="3175" algn="just" defTabSz="985838">
              <a:lnSpc>
                <a:spcPct val="80000"/>
              </a:lnSpc>
              <a:spcBef>
                <a:spcPct val="0"/>
              </a:spcBef>
              <a:buClr>
                <a:srgbClr val="008000"/>
              </a:buClr>
              <a:buSzPct val="120000"/>
              <a:buFont typeface="Wingdings 2" pitchFamily="18" charset="2"/>
              <a:buNone/>
              <a:defRPr/>
            </a:pPr>
            <a:endParaRPr lang="en-US" sz="1600" b="1" u="sng" dirty="0" smtClean="0">
              <a:solidFill>
                <a:srgbClr val="4B5064"/>
              </a:solidFill>
              <a:latin typeface="Arial" charset="0"/>
              <a:cs typeface="Arial" charset="0"/>
            </a:endParaRPr>
          </a:p>
          <a:p>
            <a:pPr marL="0" indent="3175" algn="just" defTabSz="985838">
              <a:lnSpc>
                <a:spcPct val="80000"/>
              </a:lnSpc>
              <a:spcBef>
                <a:spcPct val="0"/>
              </a:spcBef>
              <a:buClr>
                <a:srgbClr val="008000"/>
              </a:buClr>
              <a:buSzPct val="120000"/>
              <a:buFont typeface="Wingdings 2" pitchFamily="18" charset="2"/>
              <a:buNone/>
              <a:defRPr/>
            </a:pPr>
            <a:endParaRPr lang="en-US" sz="1600" b="1" u="sng" dirty="0">
              <a:solidFill>
                <a:srgbClr val="4B5064"/>
              </a:solidFill>
              <a:latin typeface="Arial" charset="0"/>
              <a:cs typeface="Arial" charset="0"/>
            </a:endParaRPr>
          </a:p>
          <a:p>
            <a:pPr marL="0" indent="3175" algn="just" defTabSz="985838">
              <a:lnSpc>
                <a:spcPct val="80000"/>
              </a:lnSpc>
              <a:spcBef>
                <a:spcPct val="0"/>
              </a:spcBef>
              <a:buClr>
                <a:srgbClr val="008000"/>
              </a:buClr>
              <a:buSzPct val="120000"/>
              <a:buFont typeface="Wingdings 2" pitchFamily="18" charset="2"/>
              <a:buNone/>
              <a:defRPr/>
            </a:pPr>
            <a:endParaRPr lang="en-US" sz="1600" u="sng" dirty="0" smtClean="0">
              <a:solidFill>
                <a:srgbClr val="4B5064"/>
              </a:solidFill>
              <a:latin typeface="Arial" charset="0"/>
              <a:cs typeface="Arial" charset="0"/>
            </a:endParaRPr>
          </a:p>
          <a:p>
            <a:pPr marL="0" indent="3175" algn="just" defTabSz="985838">
              <a:lnSpc>
                <a:spcPct val="80000"/>
              </a:lnSpc>
              <a:spcBef>
                <a:spcPct val="0"/>
              </a:spcBef>
              <a:buClr>
                <a:srgbClr val="008000"/>
              </a:buClr>
              <a:buSzPct val="120000"/>
              <a:buFont typeface="Wingdings 2" pitchFamily="18" charset="2"/>
              <a:buNone/>
              <a:defRPr/>
            </a:pPr>
            <a:endParaRPr lang="ru-RU" sz="1600" b="1" u="sng" dirty="0" smtClean="0">
              <a:solidFill>
                <a:srgbClr val="4B5064"/>
              </a:solidFill>
              <a:latin typeface="Arial" charset="0"/>
              <a:cs typeface="Arial" charset="0"/>
            </a:endParaRPr>
          </a:p>
          <a:p>
            <a:pPr marL="693738" indent="-514350" algn="just" defTabSz="985838">
              <a:lnSpc>
                <a:spcPct val="80000"/>
              </a:lnSpc>
              <a:spcBef>
                <a:spcPct val="0"/>
              </a:spcBef>
              <a:buClr>
                <a:srgbClr val="008000"/>
              </a:buClr>
              <a:buSzPct val="120000"/>
              <a:buFont typeface="Wingdings 2" pitchFamily="18" charset="2"/>
              <a:buNone/>
              <a:defRPr/>
            </a:pPr>
            <a:endParaRPr lang="ru-RU" sz="1600" b="1" dirty="0" smtClean="0">
              <a:solidFill>
                <a:srgbClr val="4B5064"/>
              </a:solidFill>
              <a:latin typeface="Arial" charset="0"/>
              <a:cs typeface="Arial" charset="0"/>
            </a:endParaRPr>
          </a:p>
          <a:p>
            <a:pPr marL="0" indent="0" algn="just" defTabSz="985838">
              <a:lnSpc>
                <a:spcPct val="80000"/>
              </a:lnSpc>
              <a:spcBef>
                <a:spcPct val="0"/>
              </a:spcBef>
              <a:buClr>
                <a:srgbClr val="008000"/>
              </a:buClr>
              <a:buSzPct val="120000"/>
              <a:buFont typeface="Wingdings 2" pitchFamily="18" charset="2"/>
              <a:buNone/>
              <a:defRPr/>
            </a:pPr>
            <a:endParaRPr lang="ru-RU" sz="1600" b="1" dirty="0" smtClean="0">
              <a:solidFill>
                <a:srgbClr val="4B5064"/>
              </a:solidFill>
              <a:latin typeface="Arial" charset="0"/>
              <a:cs typeface="Arial" charset="0"/>
            </a:endParaRPr>
          </a:p>
          <a:p>
            <a:pPr marL="693738" indent="-514350" defTabSz="985838">
              <a:lnSpc>
                <a:spcPct val="80000"/>
              </a:lnSpc>
              <a:spcBef>
                <a:spcPct val="0"/>
              </a:spcBef>
              <a:buClr>
                <a:srgbClr val="008000"/>
              </a:buClr>
              <a:buSzPct val="120000"/>
              <a:buFont typeface="Arial" charset="0"/>
              <a:buNone/>
              <a:defRPr/>
            </a:pPr>
            <a:endParaRPr lang="ru-RU" sz="1600" b="1" dirty="0" smtClean="0">
              <a:solidFill>
                <a:srgbClr val="4B5064"/>
              </a:solidFill>
              <a:latin typeface="Arial" charset="0"/>
              <a:cs typeface="Arial" charset="0"/>
            </a:endParaRPr>
          </a:p>
          <a:p>
            <a:pPr marL="693738" indent="-514350" defTabSz="985838">
              <a:lnSpc>
                <a:spcPct val="80000"/>
              </a:lnSpc>
              <a:spcBef>
                <a:spcPct val="0"/>
              </a:spcBef>
              <a:buClr>
                <a:srgbClr val="008000"/>
              </a:buClr>
              <a:buSzPct val="120000"/>
              <a:buFont typeface="Wingdings 2" pitchFamily="18" charset="2"/>
              <a:buNone/>
              <a:defRPr/>
            </a:pPr>
            <a:endParaRPr lang="ru-RU" sz="1600" b="1" u="sng" dirty="0" smtClean="0">
              <a:solidFill>
                <a:srgbClr val="4B5064"/>
              </a:solidFill>
              <a:latin typeface="Arial" charset="0"/>
              <a:cs typeface="Arial" charset="0"/>
            </a:endParaRPr>
          </a:p>
          <a:p>
            <a:pPr marL="693738" indent="-514350" algn="ctr" defTabSz="985838">
              <a:lnSpc>
                <a:spcPct val="80000"/>
              </a:lnSpc>
              <a:spcBef>
                <a:spcPct val="0"/>
              </a:spcBef>
              <a:buClr>
                <a:srgbClr val="008000"/>
              </a:buClr>
              <a:buSzPct val="120000"/>
              <a:buFont typeface="Wingdings 2" pitchFamily="18" charset="2"/>
              <a:buNone/>
              <a:defRPr/>
            </a:pPr>
            <a:endParaRPr lang="ru-RU" sz="1600" b="1" dirty="0" smtClean="0">
              <a:solidFill>
                <a:srgbClr val="008000"/>
              </a:solidFill>
              <a:latin typeface="Arial" charset="0"/>
              <a:cs typeface="Arial" charset="0"/>
            </a:endParaRPr>
          </a:p>
          <a:p>
            <a:pPr marL="693738" indent="-514350" defTabSz="985838">
              <a:lnSpc>
                <a:spcPct val="80000"/>
              </a:lnSpc>
              <a:spcBef>
                <a:spcPct val="0"/>
              </a:spcBef>
              <a:buClr>
                <a:srgbClr val="008000"/>
              </a:buClr>
              <a:buSzPct val="120000"/>
              <a:buFont typeface="Arial" charset="0"/>
              <a:buNone/>
              <a:defRPr/>
            </a:pPr>
            <a:r>
              <a:rPr lang="ru-RU" sz="1200" b="1" dirty="0" smtClean="0">
                <a:solidFill>
                  <a:srgbClr val="008000"/>
                </a:solidFill>
                <a:latin typeface="Arial" charset="0"/>
                <a:cs typeface="Arial" charset="0"/>
              </a:rPr>
              <a:t>	</a:t>
            </a:r>
          </a:p>
          <a:p>
            <a:pPr marL="693738" indent="-514350" defTabSz="985838">
              <a:lnSpc>
                <a:spcPct val="80000"/>
              </a:lnSpc>
              <a:spcBef>
                <a:spcPct val="0"/>
              </a:spcBef>
              <a:buClr>
                <a:srgbClr val="008000"/>
              </a:buClr>
              <a:buSzPct val="120000"/>
              <a:buFont typeface="Arial" charset="0"/>
              <a:buNone/>
              <a:defRPr/>
            </a:pPr>
            <a:r>
              <a:rPr lang="ru-RU" sz="1200" b="1" dirty="0" smtClean="0">
                <a:latin typeface="Arial" charset="0"/>
                <a:cs typeface="Arial" charset="0"/>
              </a:rPr>
              <a:t>	</a:t>
            </a:r>
            <a:endParaRPr lang="ru-RU" sz="1800" b="1" dirty="0" smtClean="0">
              <a:solidFill>
                <a:srgbClr val="4B5064"/>
              </a:solidFill>
              <a:latin typeface="Arial" charset="0"/>
              <a:cs typeface="Arial" charset="0"/>
            </a:endParaRPr>
          </a:p>
          <a:p>
            <a:pPr marL="693738" indent="-514350" defTabSz="985838">
              <a:lnSpc>
                <a:spcPct val="80000"/>
              </a:lnSpc>
              <a:spcBef>
                <a:spcPct val="0"/>
              </a:spcBef>
              <a:buClr>
                <a:srgbClr val="008000"/>
              </a:buClr>
              <a:buSzPct val="120000"/>
              <a:buFont typeface="Arial" charset="0"/>
              <a:buNone/>
              <a:defRPr/>
            </a:pPr>
            <a:endParaRPr lang="ru-RU" sz="1200" b="1" dirty="0" smtClean="0">
              <a:latin typeface="Arial" charset="0"/>
              <a:cs typeface="Arial" charset="0"/>
            </a:endParaRPr>
          </a:p>
          <a:p>
            <a:pPr marL="693738" indent="-514350" defTabSz="985838">
              <a:lnSpc>
                <a:spcPct val="80000"/>
              </a:lnSpc>
              <a:spcBef>
                <a:spcPct val="0"/>
              </a:spcBef>
              <a:buClr>
                <a:srgbClr val="008000"/>
              </a:buClr>
              <a:buSzPct val="120000"/>
              <a:buFont typeface="Arial" charset="0"/>
              <a:buNone/>
              <a:defRPr/>
            </a:pPr>
            <a:endParaRPr lang="ru-RU" sz="1200" b="1" dirty="0" smtClean="0">
              <a:latin typeface="Arial" charset="0"/>
              <a:cs typeface="Arial" charset="0"/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411163" y="2659063"/>
            <a:ext cx="3779837" cy="0"/>
          </a:xfrm>
          <a:prstGeom prst="line">
            <a:avLst/>
          </a:prstGeom>
          <a:ln w="381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1949450" y="2590800"/>
            <a:ext cx="0" cy="114300"/>
          </a:xfrm>
          <a:prstGeom prst="line">
            <a:avLst/>
          </a:prstGeom>
          <a:ln w="381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2652713" y="2590800"/>
            <a:ext cx="0" cy="114300"/>
          </a:xfrm>
          <a:prstGeom prst="line">
            <a:avLst/>
          </a:prstGeom>
          <a:ln w="381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3378200" y="2595563"/>
            <a:ext cx="0" cy="114300"/>
          </a:xfrm>
          <a:prstGeom prst="line">
            <a:avLst/>
          </a:prstGeom>
          <a:ln w="381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4070350" y="2603500"/>
            <a:ext cx="0" cy="114300"/>
          </a:xfrm>
          <a:prstGeom prst="line">
            <a:avLst/>
          </a:prstGeom>
          <a:ln w="381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1209675" y="2590800"/>
            <a:ext cx="0" cy="114300"/>
          </a:xfrm>
          <a:prstGeom prst="line">
            <a:avLst/>
          </a:prstGeom>
          <a:ln w="381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495300" y="2590800"/>
            <a:ext cx="0" cy="114300"/>
          </a:xfrm>
          <a:prstGeom prst="line">
            <a:avLst/>
          </a:prstGeom>
          <a:ln w="381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58" name="TextBox 9"/>
          <p:cNvSpPr txBox="1">
            <a:spLocks noChangeArrowheads="1"/>
          </p:cNvSpPr>
          <p:nvPr/>
        </p:nvSpPr>
        <p:spPr bwMode="auto">
          <a:xfrm>
            <a:off x="495300" y="2660650"/>
            <a:ext cx="7143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35436A"/>
              </a:buClr>
              <a:buSzPct val="85000"/>
              <a:buFont typeface="Arial" charset="0"/>
              <a:buChar char="●"/>
              <a:defRPr sz="27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35436A"/>
              </a:buClr>
              <a:buSzPct val="85000"/>
              <a:buFont typeface="Arial" charset="0"/>
              <a:buChar char="●"/>
              <a:defRPr sz="22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35436A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35436A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35436A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5436A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5436A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5436A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5436A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ru-RU" sz="1600">
                <a:solidFill>
                  <a:schemeClr val="tx1"/>
                </a:solidFill>
              </a:rPr>
              <a:t>X-2</a:t>
            </a:r>
            <a:endParaRPr lang="ru-RU" altLang="ru-RU" sz="1600">
              <a:solidFill>
                <a:schemeClr val="tx1"/>
              </a:solidFill>
            </a:endParaRPr>
          </a:p>
        </p:txBody>
      </p:sp>
      <p:sp>
        <p:nvSpPr>
          <p:cNvPr id="6159" name="TextBox 22"/>
          <p:cNvSpPr txBox="1">
            <a:spLocks noChangeArrowheads="1"/>
          </p:cNvSpPr>
          <p:nvPr/>
        </p:nvSpPr>
        <p:spPr bwMode="auto">
          <a:xfrm>
            <a:off x="1209675" y="2657475"/>
            <a:ext cx="7397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35436A"/>
              </a:buClr>
              <a:buSzPct val="85000"/>
              <a:buFont typeface="Arial" charset="0"/>
              <a:buChar char="●"/>
              <a:defRPr sz="27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35436A"/>
              </a:buClr>
              <a:buSzPct val="85000"/>
              <a:buFont typeface="Arial" charset="0"/>
              <a:buChar char="●"/>
              <a:defRPr sz="22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35436A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35436A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35436A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5436A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5436A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5436A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5436A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ru-RU" sz="1600">
                <a:solidFill>
                  <a:schemeClr val="tx1"/>
                </a:solidFill>
              </a:rPr>
              <a:t>X-1</a:t>
            </a:r>
            <a:endParaRPr lang="ru-RU" altLang="ru-RU" sz="1600">
              <a:solidFill>
                <a:schemeClr val="tx1"/>
              </a:solidFill>
            </a:endParaRPr>
          </a:p>
        </p:txBody>
      </p:sp>
      <p:sp>
        <p:nvSpPr>
          <p:cNvPr id="6160" name="TextBox 23"/>
          <p:cNvSpPr txBox="1">
            <a:spLocks noChangeArrowheads="1"/>
          </p:cNvSpPr>
          <p:nvPr/>
        </p:nvSpPr>
        <p:spPr bwMode="auto">
          <a:xfrm>
            <a:off x="1949450" y="2657475"/>
            <a:ext cx="7032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35436A"/>
              </a:buClr>
              <a:buSzPct val="85000"/>
              <a:buFont typeface="Arial" charset="0"/>
              <a:buChar char="●"/>
              <a:defRPr sz="27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35436A"/>
              </a:buClr>
              <a:buSzPct val="85000"/>
              <a:buFont typeface="Arial" charset="0"/>
              <a:buChar char="●"/>
              <a:defRPr sz="22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35436A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35436A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35436A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5436A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5436A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5436A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5436A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ru-RU" sz="1600">
                <a:solidFill>
                  <a:schemeClr val="tx1"/>
                </a:solidFill>
              </a:rPr>
              <a:t>X</a:t>
            </a:r>
            <a:endParaRPr lang="ru-RU" altLang="ru-RU" sz="1600">
              <a:solidFill>
                <a:schemeClr val="tx1"/>
              </a:solidFill>
            </a:endParaRPr>
          </a:p>
        </p:txBody>
      </p:sp>
      <p:sp>
        <p:nvSpPr>
          <p:cNvPr id="6161" name="TextBox 24"/>
          <p:cNvSpPr txBox="1">
            <a:spLocks noChangeArrowheads="1"/>
          </p:cNvSpPr>
          <p:nvPr/>
        </p:nvSpPr>
        <p:spPr bwMode="auto">
          <a:xfrm>
            <a:off x="2652713" y="2673350"/>
            <a:ext cx="7397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35436A"/>
              </a:buClr>
              <a:buSzPct val="85000"/>
              <a:buFont typeface="Arial" charset="0"/>
              <a:buChar char="●"/>
              <a:defRPr sz="27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35436A"/>
              </a:buClr>
              <a:buSzPct val="85000"/>
              <a:buFont typeface="Arial" charset="0"/>
              <a:buChar char="●"/>
              <a:defRPr sz="22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35436A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35436A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35436A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5436A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5436A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5436A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5436A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ru-RU" sz="1600">
                <a:solidFill>
                  <a:schemeClr val="tx1"/>
                </a:solidFill>
              </a:rPr>
              <a:t>X+1</a:t>
            </a:r>
            <a:endParaRPr lang="ru-RU" altLang="ru-RU" sz="1600">
              <a:solidFill>
                <a:schemeClr val="tx1"/>
              </a:solidFill>
            </a:endParaRPr>
          </a:p>
        </p:txBody>
      </p:sp>
      <p:sp>
        <p:nvSpPr>
          <p:cNvPr id="6162" name="TextBox 25"/>
          <p:cNvSpPr txBox="1">
            <a:spLocks noChangeArrowheads="1"/>
          </p:cNvSpPr>
          <p:nvPr/>
        </p:nvSpPr>
        <p:spPr bwMode="auto">
          <a:xfrm>
            <a:off x="3378200" y="2660650"/>
            <a:ext cx="6921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35436A"/>
              </a:buClr>
              <a:buSzPct val="85000"/>
              <a:buFont typeface="Arial" charset="0"/>
              <a:buChar char="●"/>
              <a:defRPr sz="27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35436A"/>
              </a:buClr>
              <a:buSzPct val="85000"/>
              <a:buFont typeface="Arial" charset="0"/>
              <a:buChar char="●"/>
              <a:defRPr sz="22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35436A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35436A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35436A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5436A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5436A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5436A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5436A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ru-RU" sz="1600">
                <a:solidFill>
                  <a:schemeClr val="tx1"/>
                </a:solidFill>
              </a:rPr>
              <a:t>X+2</a:t>
            </a:r>
            <a:endParaRPr lang="ru-RU" altLang="ru-RU" sz="1600">
              <a:solidFill>
                <a:schemeClr val="tx1"/>
              </a:solidFill>
            </a:endParaRPr>
          </a:p>
        </p:txBody>
      </p:sp>
      <p:sp>
        <p:nvSpPr>
          <p:cNvPr id="19" name="Выгнутая влево стрелка 18"/>
          <p:cNvSpPr/>
          <p:nvPr/>
        </p:nvSpPr>
        <p:spPr>
          <a:xfrm rot="16200000">
            <a:off x="1779069" y="2333502"/>
            <a:ext cx="622748" cy="2525713"/>
          </a:xfrm>
          <a:prstGeom prst="curvedRightArrow">
            <a:avLst>
              <a:gd name="adj1" fmla="val 37792"/>
              <a:gd name="adj2" fmla="val 109220"/>
              <a:gd name="adj3" fmla="val 25000"/>
            </a:avLst>
          </a:prstGeom>
          <a:ln>
            <a:solidFill>
              <a:srgbClr val="C000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2" name="Левая фигурная скобка 21"/>
          <p:cNvSpPr/>
          <p:nvPr/>
        </p:nvSpPr>
        <p:spPr>
          <a:xfrm rot="16200000">
            <a:off x="2749550" y="1905000"/>
            <a:ext cx="520700" cy="2120900"/>
          </a:xfrm>
          <a:prstGeom prst="leftBrace">
            <a:avLst>
              <a:gd name="adj1" fmla="val 33211"/>
              <a:gd name="adj2" fmla="val 50000"/>
            </a:avLst>
          </a:prstGeom>
          <a:noFill/>
          <a:ln w="28575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556125" y="2601913"/>
            <a:ext cx="4337050" cy="31516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693738" indent="-514350" algn="just" defTabSz="985838">
              <a:lnSpc>
                <a:spcPct val="80000"/>
              </a:lnSpc>
              <a:buClr>
                <a:srgbClr val="008000"/>
              </a:buClr>
              <a:buSzPct val="120000"/>
              <a:defRPr/>
            </a:pPr>
            <a:r>
              <a:rPr lang="ru-RU" sz="1600" dirty="0">
                <a:solidFill>
                  <a:srgbClr val="006600"/>
                </a:solidFill>
              </a:rPr>
              <a:t>При проведении расчетов ВСВГО Системный оператор использует:</a:t>
            </a:r>
          </a:p>
          <a:p>
            <a:pPr marL="693738" indent="-514350" algn="just" defTabSz="985838">
              <a:lnSpc>
                <a:spcPct val="80000"/>
              </a:lnSpc>
              <a:buClr>
                <a:srgbClr val="008000"/>
              </a:buClr>
              <a:buSzPct val="120000"/>
              <a:buFont typeface="Wingdings" pitchFamily="2" charset="2"/>
              <a:buChar char="Ø"/>
              <a:defRPr/>
            </a:pPr>
            <a:endParaRPr lang="ru-RU" sz="1600" dirty="0">
              <a:solidFill>
                <a:srgbClr val="006600"/>
              </a:solidFill>
            </a:endParaRPr>
          </a:p>
          <a:p>
            <a:pPr marL="522288" indent="-342900" algn="just" defTabSz="985838">
              <a:lnSpc>
                <a:spcPct val="80000"/>
              </a:lnSpc>
              <a:buClr>
                <a:srgbClr val="006600"/>
              </a:buClr>
              <a:buSzPct val="120000"/>
              <a:buFont typeface="Wingdings" panose="05000000000000000000" pitchFamily="2" charset="2"/>
              <a:buChar char="Ø"/>
              <a:defRPr/>
            </a:pPr>
            <a:r>
              <a:rPr lang="ru-RU" sz="1600" dirty="0">
                <a:solidFill>
                  <a:srgbClr val="006600"/>
                </a:solidFill>
              </a:rPr>
              <a:t>информацию из уведомлений поставщиков о составе и параметрах генерирующего оборудования;</a:t>
            </a:r>
          </a:p>
          <a:p>
            <a:pPr marL="522288" indent="-342900" algn="just" defTabSz="985838">
              <a:lnSpc>
                <a:spcPct val="80000"/>
              </a:lnSpc>
              <a:buClr>
                <a:srgbClr val="006600"/>
              </a:buClr>
              <a:buSzPct val="120000"/>
              <a:buFont typeface="Wingdings" panose="05000000000000000000" pitchFamily="2" charset="2"/>
              <a:buChar char="Ø"/>
              <a:defRPr/>
            </a:pPr>
            <a:endParaRPr lang="ru-RU" sz="1600" dirty="0">
              <a:solidFill>
                <a:srgbClr val="006600"/>
              </a:solidFill>
            </a:endParaRPr>
          </a:p>
          <a:p>
            <a:pPr marL="522288" indent="-342900" algn="just" defTabSz="985838">
              <a:lnSpc>
                <a:spcPct val="80000"/>
              </a:lnSpc>
              <a:buClr>
                <a:srgbClr val="006600"/>
              </a:buClr>
              <a:buSzPct val="120000"/>
              <a:buFont typeface="Wingdings" panose="05000000000000000000" pitchFamily="2" charset="2"/>
              <a:buChar char="Ø"/>
              <a:defRPr/>
            </a:pPr>
            <a:r>
              <a:rPr lang="ru-RU" sz="1600" dirty="0">
                <a:solidFill>
                  <a:srgbClr val="006600"/>
                </a:solidFill>
              </a:rPr>
              <a:t>ценовые заявки поставщиков;</a:t>
            </a:r>
          </a:p>
          <a:p>
            <a:pPr marL="522288" indent="-342900" algn="just" defTabSz="985838">
              <a:lnSpc>
                <a:spcPct val="80000"/>
              </a:lnSpc>
              <a:buClr>
                <a:srgbClr val="006600"/>
              </a:buClr>
              <a:buSzPct val="120000"/>
              <a:buFont typeface="Wingdings" panose="05000000000000000000" pitchFamily="2" charset="2"/>
              <a:buChar char="Ø"/>
              <a:defRPr/>
            </a:pPr>
            <a:endParaRPr lang="ru-RU" sz="1600" dirty="0">
              <a:solidFill>
                <a:srgbClr val="006600"/>
              </a:solidFill>
            </a:endParaRPr>
          </a:p>
          <a:p>
            <a:pPr marL="522288" indent="-342900" algn="just" defTabSz="985838">
              <a:lnSpc>
                <a:spcPct val="80000"/>
              </a:lnSpc>
              <a:buClr>
                <a:srgbClr val="006600"/>
              </a:buClr>
              <a:buSzPct val="120000"/>
              <a:buFont typeface="Wingdings" panose="05000000000000000000" pitchFamily="2" charset="2"/>
              <a:buChar char="Ø"/>
              <a:defRPr/>
            </a:pPr>
            <a:r>
              <a:rPr lang="ru-RU" sz="1600" dirty="0">
                <a:solidFill>
                  <a:srgbClr val="006600"/>
                </a:solidFill>
              </a:rPr>
              <a:t>актуальные данные по ожидаемому потреблению э/э, топологии сети, системным ограничениям, необходимым объемам резервов.</a:t>
            </a:r>
          </a:p>
          <a:p>
            <a:pPr marL="693738" indent="-514350" algn="just" defTabSz="985838">
              <a:lnSpc>
                <a:spcPct val="80000"/>
              </a:lnSpc>
              <a:buClr>
                <a:srgbClr val="008000"/>
              </a:buClr>
              <a:buSzPct val="120000"/>
              <a:buFont typeface="Wingdings" pitchFamily="2" charset="2"/>
              <a:buChar char="Ø"/>
              <a:defRPr/>
            </a:pPr>
            <a:endParaRPr lang="ru-RU" dirty="0">
              <a:solidFill>
                <a:srgbClr val="4B5064"/>
              </a:solidFill>
            </a:endParaRPr>
          </a:p>
          <a:p>
            <a:pPr>
              <a:defRPr/>
            </a:pPr>
            <a:endParaRPr lang="ru-RU" dirty="0"/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466734" y="4284007"/>
            <a:ext cx="3672408" cy="1483519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altLang="ru-RU" sz="1600" b="1" dirty="0">
                <a:solidFill>
                  <a:srgbClr val="C00000"/>
                </a:solidFill>
              </a:rPr>
              <a:t>Результаты ВСВГО являются окончательными в отношении суток Х и прогнозными в отношении суток Х+1 и суток </a:t>
            </a:r>
            <a:r>
              <a:rPr lang="ru-RU" altLang="ru-RU" sz="1600" b="1" dirty="0" smtClean="0">
                <a:solidFill>
                  <a:srgbClr val="C00000"/>
                </a:solidFill>
              </a:rPr>
              <a:t>Х+2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000005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51920" y="260648"/>
            <a:ext cx="5121408" cy="842946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chemeClr val="bg2">
                    <a:lumMod val="50000"/>
                  </a:schemeClr>
                </a:solidFill>
              </a:rPr>
              <a:t>Уведомления и ценовые заявки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70424" y="1370277"/>
            <a:ext cx="3569528" cy="31162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 smtClean="0">
                <a:solidFill>
                  <a:srgbClr val="006600"/>
                </a:solidFill>
              </a:rPr>
              <a:t>Уведомления о составе и параметрах генерирующего оборудования </a:t>
            </a:r>
            <a:r>
              <a:rPr lang="ru-RU" b="1" dirty="0">
                <a:solidFill>
                  <a:srgbClr val="006600"/>
                </a:solidFill>
              </a:rPr>
              <a:t>содержат</a:t>
            </a:r>
            <a:r>
              <a:rPr lang="ru-RU" b="1" dirty="0" smtClean="0">
                <a:solidFill>
                  <a:srgbClr val="006600"/>
                </a:solidFill>
              </a:rPr>
              <a:t>:</a:t>
            </a:r>
          </a:p>
          <a:p>
            <a:pPr algn="l"/>
            <a:endParaRPr lang="ru-RU" sz="1050" b="1" dirty="0" smtClean="0">
              <a:solidFill>
                <a:srgbClr val="006600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400" b="1" dirty="0">
              <a:solidFill>
                <a:srgbClr val="006600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b="1" dirty="0" smtClean="0"/>
              <a:t>информацию о технических и технологических ограничениях (</a:t>
            </a:r>
            <a:r>
              <a:rPr lang="ru-RU" sz="1600" b="1" dirty="0" err="1" smtClean="0"/>
              <a:t>Рмин</a:t>
            </a:r>
            <a:r>
              <a:rPr lang="ru-RU" sz="1600" b="1" dirty="0" smtClean="0"/>
              <a:t>, </a:t>
            </a:r>
            <a:r>
              <a:rPr lang="ru-RU" sz="1600" b="1" dirty="0" err="1" smtClean="0"/>
              <a:t>Рмакс</a:t>
            </a:r>
            <a:r>
              <a:rPr lang="ru-RU" sz="1600" b="1" dirty="0" smtClean="0"/>
              <a:t>);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b="1" dirty="0"/>
              <a:t>информацию о вынужденных</a:t>
            </a:r>
            <a:r>
              <a:rPr lang="ru-RU" sz="1600" b="1" dirty="0"/>
              <a:t> </a:t>
            </a:r>
            <a:r>
              <a:rPr lang="ru-RU" sz="1600" b="1" dirty="0"/>
              <a:t>(</a:t>
            </a:r>
            <a:r>
              <a:rPr lang="ru-RU" sz="1600" b="1" dirty="0" err="1"/>
              <a:t>самозаявленных</a:t>
            </a:r>
            <a:r>
              <a:rPr lang="ru-RU" sz="1600" b="1" dirty="0"/>
              <a:t>) </a:t>
            </a:r>
            <a:r>
              <a:rPr lang="ru-RU" sz="1600" b="1" dirty="0" smtClean="0"/>
              <a:t>режимах работы (явно по ЕГО, либо в виде </a:t>
            </a:r>
            <a:r>
              <a:rPr lang="ru-RU" sz="1600" b="1" dirty="0" smtClean="0"/>
              <a:t>количественных </a:t>
            </a:r>
            <a:r>
              <a:rPr lang="ru-RU" sz="1600" b="1" dirty="0" smtClean="0"/>
              <a:t>или объемных ограничений)</a:t>
            </a:r>
            <a:endParaRPr lang="ru-RU" sz="1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837058" y="1411886"/>
            <a:ext cx="3983414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b="1" dirty="0" smtClean="0">
                <a:solidFill>
                  <a:srgbClr val="006600"/>
                </a:solidFill>
              </a:rPr>
              <a:t>Ценовые заявки ВСВГО:</a:t>
            </a:r>
          </a:p>
          <a:p>
            <a:pPr algn="l"/>
            <a:endParaRPr lang="ru-RU" sz="1400" b="1" dirty="0" smtClean="0">
              <a:solidFill>
                <a:srgbClr val="006600"/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sz="1600" b="1" dirty="0" smtClean="0"/>
              <a:t>подаются по каждой ЕГО либо группе ЕГО;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sz="1600" b="1" dirty="0" smtClean="0"/>
              <a:t>содержат не более трех пар </a:t>
            </a:r>
            <a:r>
              <a:rPr lang="en-US" sz="1600" b="1" dirty="0" smtClean="0"/>
              <a:t>&lt;</a:t>
            </a:r>
            <a:r>
              <a:rPr lang="ru-RU" sz="1600" b="1" dirty="0" smtClean="0"/>
              <a:t>цена-количество</a:t>
            </a:r>
            <a:r>
              <a:rPr lang="en-US" sz="1600" b="1" dirty="0" smtClean="0"/>
              <a:t>&gt;</a:t>
            </a:r>
            <a:r>
              <a:rPr lang="ru-RU" sz="1600" b="1" dirty="0" smtClean="0"/>
              <a:t> на выработку э/э;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sz="1600" b="1" dirty="0" smtClean="0"/>
              <a:t>содержат стоимость пуска 1МВт мощности ЕГО;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sz="1600" b="1" dirty="0" smtClean="0"/>
              <a:t>являются ограничением цен в заявках РСВ по включенному генерирующему оборудованию</a:t>
            </a:r>
            <a:r>
              <a:rPr lang="ru-RU" sz="1600" dirty="0" smtClean="0"/>
              <a:t>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ru-RU" dirty="0"/>
          </a:p>
        </p:txBody>
      </p:sp>
      <p:cxnSp>
        <p:nvCxnSpPr>
          <p:cNvPr id="7" name="Прямая со стрелкой 6"/>
          <p:cNvCxnSpPr/>
          <p:nvPr/>
        </p:nvCxnSpPr>
        <p:spPr>
          <a:xfrm flipV="1">
            <a:off x="5638605" y="6038765"/>
            <a:ext cx="2536065" cy="1588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flipV="1">
            <a:off x="5638605" y="4562570"/>
            <a:ext cx="3970" cy="1476196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64"/>
          <p:cNvSpPr txBox="1">
            <a:spLocks noChangeArrowheads="1"/>
          </p:cNvSpPr>
          <p:nvPr/>
        </p:nvSpPr>
        <p:spPr bwMode="auto">
          <a:xfrm>
            <a:off x="5055660" y="4649114"/>
            <a:ext cx="54213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b="1" dirty="0"/>
              <a:t>цена</a:t>
            </a:r>
          </a:p>
        </p:txBody>
      </p:sp>
      <p:sp>
        <p:nvSpPr>
          <p:cNvPr id="11" name="TextBox 65"/>
          <p:cNvSpPr txBox="1">
            <a:spLocks noChangeArrowheads="1"/>
          </p:cNvSpPr>
          <p:nvPr/>
        </p:nvSpPr>
        <p:spPr bwMode="auto">
          <a:xfrm>
            <a:off x="7465331" y="6053122"/>
            <a:ext cx="6807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b="1" dirty="0"/>
              <a:t>объем</a:t>
            </a:r>
          </a:p>
        </p:txBody>
      </p:sp>
      <p:cxnSp>
        <p:nvCxnSpPr>
          <p:cNvPr id="13" name="Соединительная линия уступом 12"/>
          <p:cNvCxnSpPr/>
          <p:nvPr/>
        </p:nvCxnSpPr>
        <p:spPr>
          <a:xfrm flipV="1">
            <a:off x="5642575" y="5236282"/>
            <a:ext cx="805408" cy="496095"/>
          </a:xfrm>
          <a:prstGeom prst="bentConnector3">
            <a:avLst>
              <a:gd name="adj1" fmla="val 50000"/>
            </a:avLst>
          </a:prstGeom>
          <a:ln w="127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Соединительная линия уступом 13"/>
          <p:cNvCxnSpPr/>
          <p:nvPr/>
        </p:nvCxnSpPr>
        <p:spPr>
          <a:xfrm flipV="1">
            <a:off x="6172401" y="4787614"/>
            <a:ext cx="900908" cy="448668"/>
          </a:xfrm>
          <a:prstGeom prst="bentConnector3">
            <a:avLst>
              <a:gd name="adj1" fmla="val 43392"/>
            </a:avLst>
          </a:prstGeom>
          <a:ln w="127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>
          <a:xfrm>
            <a:off x="6734510" y="6068964"/>
            <a:ext cx="73654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 smtClean="0"/>
              <a:t>Р</a:t>
            </a:r>
            <a:r>
              <a:rPr lang="en-US" sz="1200" b="1" dirty="0" smtClean="0"/>
              <a:t>max</a:t>
            </a:r>
            <a:endParaRPr lang="ru-RU" sz="1200" b="1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5711438" y="6076435"/>
            <a:ext cx="73654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 smtClean="0"/>
              <a:t>Р</a:t>
            </a:r>
            <a:r>
              <a:rPr lang="en-US" sz="1200" b="1" dirty="0" smtClean="0"/>
              <a:t>min</a:t>
            </a:r>
            <a:endParaRPr lang="ru-RU" sz="1200" b="1" dirty="0"/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>
            <a:off x="7073309" y="4787614"/>
            <a:ext cx="0" cy="1251151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Скругленный прямоугольник 29"/>
          <p:cNvSpPr/>
          <p:nvPr/>
        </p:nvSpPr>
        <p:spPr>
          <a:xfrm>
            <a:off x="282392" y="1340767"/>
            <a:ext cx="4145592" cy="3145747"/>
          </a:xfrm>
          <a:prstGeom prst="round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4572000" y="1340767"/>
            <a:ext cx="4379446" cy="3145747"/>
          </a:xfrm>
          <a:prstGeom prst="round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555080" y="4735873"/>
            <a:ext cx="3944912" cy="1255391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b="1" dirty="0">
                <a:solidFill>
                  <a:srgbClr val="C00000"/>
                </a:solidFill>
              </a:rPr>
              <a:t>На ВСВГО отсутствует требование о наличии </a:t>
            </a:r>
            <a:r>
              <a:rPr lang="ru-RU" b="1" dirty="0" err="1">
                <a:solidFill>
                  <a:srgbClr val="C00000"/>
                </a:solidFill>
              </a:rPr>
              <a:t>ценопринимания</a:t>
            </a:r>
            <a:r>
              <a:rPr lang="ru-RU" b="1" dirty="0">
                <a:solidFill>
                  <a:srgbClr val="C00000"/>
                </a:solidFill>
              </a:rPr>
              <a:t> на объем </a:t>
            </a:r>
            <a:r>
              <a:rPr lang="ru-RU" b="1" dirty="0" err="1">
                <a:solidFill>
                  <a:srgbClr val="C00000"/>
                </a:solidFill>
              </a:rPr>
              <a:t>Рмин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1205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</a:rPr>
              <a:t>Действующий принцип оптимизации «под </a:t>
            </a:r>
            <a:r>
              <a:rPr lang="ru-RU" sz="2400" dirty="0" err="1" smtClean="0">
                <a:solidFill>
                  <a:schemeClr val="bg2">
                    <a:lumMod val="50000"/>
                  </a:schemeClr>
                </a:solidFill>
              </a:rPr>
              <a:t>Рмакс</a:t>
            </a: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</a:rPr>
              <a:t>»</a:t>
            </a:r>
            <a:endParaRPr lang="ru-RU" sz="24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66765" y="3212976"/>
            <a:ext cx="5112567" cy="2812463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6600"/>
                </a:solidFill>
              </a:rPr>
              <a:t>Принцип оптимизации «под </a:t>
            </a:r>
            <a:r>
              <a:rPr lang="ru-RU" b="1" dirty="0" err="1" smtClean="0">
                <a:solidFill>
                  <a:srgbClr val="006600"/>
                </a:solidFill>
              </a:rPr>
              <a:t>Рмакс</a:t>
            </a:r>
            <a:r>
              <a:rPr lang="ru-RU" b="1" dirty="0" smtClean="0">
                <a:solidFill>
                  <a:srgbClr val="006600"/>
                </a:solidFill>
              </a:rPr>
              <a:t>» обеспечивает </a:t>
            </a:r>
            <a:r>
              <a:rPr lang="ru-RU" b="1" dirty="0" smtClean="0">
                <a:solidFill>
                  <a:srgbClr val="006600"/>
                </a:solidFill>
              </a:rPr>
              <a:t>в том числе минимизацию </a:t>
            </a:r>
            <a:r>
              <a:rPr lang="ru-RU" b="1" dirty="0" smtClean="0">
                <a:solidFill>
                  <a:srgbClr val="006600"/>
                </a:solidFill>
              </a:rPr>
              <a:t>включенного состава генерирующего оборудования</a:t>
            </a:r>
            <a:r>
              <a:rPr lang="en-US" b="1" dirty="0" smtClean="0">
                <a:solidFill>
                  <a:srgbClr val="006600"/>
                </a:solidFill>
              </a:rPr>
              <a:t>.</a:t>
            </a:r>
          </a:p>
          <a:p>
            <a:pPr algn="ctr"/>
            <a:endParaRPr lang="ru-RU" b="1" dirty="0" smtClean="0">
              <a:solidFill>
                <a:srgbClr val="006600"/>
              </a:solidFill>
            </a:endParaRPr>
          </a:p>
          <a:p>
            <a:pPr algn="ctr"/>
            <a:r>
              <a:rPr lang="ru-RU" b="1" dirty="0" smtClean="0">
                <a:solidFill>
                  <a:srgbClr val="006600"/>
                </a:solidFill>
              </a:rPr>
              <a:t>Поскольку ВСВГО определяет состояние только оптимизируемой генерации минимизируется только конкурентная часть.</a:t>
            </a:r>
          </a:p>
          <a:p>
            <a:pPr algn="ctr"/>
            <a:endParaRPr lang="ru-RU" b="1" dirty="0">
              <a:solidFill>
                <a:srgbClr val="006600"/>
              </a:solidFill>
            </a:endParaRPr>
          </a:p>
        </p:txBody>
      </p:sp>
      <p:sp>
        <p:nvSpPr>
          <p:cNvPr id="24" name="Овал 23"/>
          <p:cNvSpPr/>
          <p:nvPr/>
        </p:nvSpPr>
        <p:spPr>
          <a:xfrm>
            <a:off x="6865147" y="4549618"/>
            <a:ext cx="424453" cy="44222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dirty="0"/>
              <a:t>~</a:t>
            </a:r>
          </a:p>
        </p:txBody>
      </p:sp>
      <p:sp>
        <p:nvSpPr>
          <p:cNvPr id="25" name="TextBox 165"/>
          <p:cNvSpPr txBox="1">
            <a:spLocks noChangeArrowheads="1"/>
          </p:cNvSpPr>
          <p:nvPr/>
        </p:nvSpPr>
        <p:spPr bwMode="auto">
          <a:xfrm>
            <a:off x="6506466" y="5063852"/>
            <a:ext cx="1141814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050" b="1" dirty="0"/>
              <a:t>50МВт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050" b="1" dirty="0">
                <a:solidFill>
                  <a:srgbClr val="C00000"/>
                </a:solidFill>
              </a:rPr>
              <a:t>1000руб./МВт</a:t>
            </a:r>
          </a:p>
        </p:txBody>
      </p:sp>
      <p:sp>
        <p:nvSpPr>
          <p:cNvPr id="26" name="TextBox 168"/>
          <p:cNvSpPr txBox="1">
            <a:spLocks noChangeArrowheads="1"/>
          </p:cNvSpPr>
          <p:nvPr/>
        </p:nvSpPr>
        <p:spPr bwMode="auto">
          <a:xfrm>
            <a:off x="7559293" y="5063852"/>
            <a:ext cx="1125542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050" b="1" dirty="0"/>
              <a:t>70МВт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050" b="1" dirty="0">
                <a:solidFill>
                  <a:srgbClr val="006600"/>
                </a:solidFill>
              </a:rPr>
              <a:t>800руб./МВт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6882609" y="4221088"/>
            <a:ext cx="389527" cy="287337"/>
          </a:xfrm>
          <a:prstGeom prst="round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900" b="1" dirty="0"/>
              <a:t>ON</a:t>
            </a:r>
            <a:endParaRPr lang="ru-RU" sz="900" b="1" dirty="0"/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7923411" y="4221088"/>
            <a:ext cx="400377" cy="287337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900" b="1" dirty="0"/>
              <a:t>OFF</a:t>
            </a:r>
            <a:endParaRPr lang="ru-RU" sz="900" b="1" dirty="0"/>
          </a:p>
        </p:txBody>
      </p:sp>
      <p:sp>
        <p:nvSpPr>
          <p:cNvPr id="29" name="TextBox 171"/>
          <p:cNvSpPr txBox="1">
            <a:spLocks noChangeArrowheads="1"/>
          </p:cNvSpPr>
          <p:nvPr/>
        </p:nvSpPr>
        <p:spPr bwMode="auto">
          <a:xfrm>
            <a:off x="6051030" y="3528591"/>
            <a:ext cx="2831103" cy="692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300" b="1" u="sng" dirty="0">
                <a:solidFill>
                  <a:srgbClr val="006600"/>
                </a:solidFill>
              </a:rPr>
              <a:t>Пример:</a:t>
            </a:r>
            <a:r>
              <a:rPr lang="ru-RU" altLang="ru-RU" sz="1300" b="1" dirty="0">
                <a:solidFill>
                  <a:srgbClr val="006600"/>
                </a:solidFill>
              </a:rPr>
              <a:t> необходимо покрыть объем потребления 50 МВт.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300" b="1" dirty="0">
              <a:solidFill>
                <a:srgbClr val="008000"/>
              </a:solidFill>
            </a:endParaRPr>
          </a:p>
        </p:txBody>
      </p:sp>
      <p:sp>
        <p:nvSpPr>
          <p:cNvPr id="31" name="Овал 30"/>
          <p:cNvSpPr/>
          <p:nvPr/>
        </p:nvSpPr>
        <p:spPr>
          <a:xfrm>
            <a:off x="7898010" y="4549618"/>
            <a:ext cx="425777" cy="44222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dirty="0"/>
              <a:t>~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324867" y="1505413"/>
            <a:ext cx="6828745" cy="11521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8" name="Овал 37"/>
          <p:cNvSpPr/>
          <p:nvPr/>
        </p:nvSpPr>
        <p:spPr>
          <a:xfrm flipH="1">
            <a:off x="6952998" y="1505413"/>
            <a:ext cx="401227" cy="115212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Прямоугольник 42"/>
          <p:cNvSpPr/>
          <p:nvPr/>
        </p:nvSpPr>
        <p:spPr>
          <a:xfrm>
            <a:off x="363278" y="1505413"/>
            <a:ext cx="2048481" cy="1152128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50000"/>
                  <a:lumOff val="50000"/>
                  <a:shade val="30000"/>
                  <a:satMod val="115000"/>
                </a:schemeClr>
              </a:gs>
              <a:gs pos="50000">
                <a:schemeClr val="tx1">
                  <a:lumMod val="50000"/>
                  <a:lumOff val="50000"/>
                  <a:shade val="67500"/>
                  <a:satMod val="115000"/>
                </a:schemeClr>
              </a:gs>
              <a:gs pos="100000">
                <a:schemeClr val="tx1">
                  <a:lumMod val="50000"/>
                  <a:lumOff val="50000"/>
                  <a:shade val="100000"/>
                  <a:satMod val="115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chemeClr val="tx1"/>
                </a:solidFill>
              </a:rPr>
              <a:t>ВР</a:t>
            </a:r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56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364676" y="1527966"/>
            <a:ext cx="1567172" cy="115212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66" name="Скругленный прямоугольник 65"/>
          <p:cNvSpPr/>
          <p:nvPr/>
        </p:nvSpPr>
        <p:spPr>
          <a:xfrm>
            <a:off x="6545436" y="4123804"/>
            <a:ext cx="1063871" cy="1424590"/>
          </a:xfrm>
          <a:prstGeom prst="round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Овал 67"/>
          <p:cNvSpPr/>
          <p:nvPr/>
        </p:nvSpPr>
        <p:spPr>
          <a:xfrm>
            <a:off x="2027240" y="1513636"/>
            <a:ext cx="400046" cy="1152128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1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1">
                  <a:lumMod val="60000"/>
                  <a:lumOff val="40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Овал 68"/>
          <p:cNvSpPr/>
          <p:nvPr/>
        </p:nvSpPr>
        <p:spPr>
          <a:xfrm>
            <a:off x="124844" y="1505413"/>
            <a:ext cx="400046" cy="1152128"/>
          </a:xfrm>
          <a:prstGeom prst="ellipse">
            <a:avLst/>
          </a:prstGeom>
          <a:gradFill flip="none" rotWithShape="1">
            <a:gsLst>
              <a:gs pos="0">
                <a:schemeClr val="tx1">
                  <a:lumMod val="50000"/>
                  <a:lumOff val="50000"/>
                  <a:shade val="30000"/>
                  <a:satMod val="115000"/>
                </a:schemeClr>
              </a:gs>
              <a:gs pos="50000">
                <a:schemeClr val="tx1">
                  <a:lumMod val="50000"/>
                  <a:lumOff val="50000"/>
                  <a:shade val="67500"/>
                  <a:satMod val="115000"/>
                </a:schemeClr>
              </a:gs>
              <a:gs pos="100000">
                <a:schemeClr val="tx1">
                  <a:lumMod val="50000"/>
                  <a:lumOff val="50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" name="Овал 69"/>
          <p:cNvSpPr/>
          <p:nvPr/>
        </p:nvSpPr>
        <p:spPr>
          <a:xfrm>
            <a:off x="2884063" y="1513636"/>
            <a:ext cx="400046" cy="1152128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Прямоугольник 70"/>
          <p:cNvSpPr/>
          <p:nvPr/>
        </p:nvSpPr>
        <p:spPr>
          <a:xfrm>
            <a:off x="2170863" y="1505413"/>
            <a:ext cx="1160691" cy="1152128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1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1">
                  <a:lumMod val="60000"/>
                  <a:lumOff val="40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ru-RU" sz="1400" b="1" dirty="0" smtClean="0">
                <a:solidFill>
                  <a:schemeClr val="tx1"/>
                </a:solidFill>
              </a:rPr>
              <a:t>ГЭС/АЭС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72" name="Прямоугольник 71"/>
          <p:cNvSpPr/>
          <p:nvPr/>
        </p:nvSpPr>
        <p:spPr>
          <a:xfrm>
            <a:off x="3300926" y="1505410"/>
            <a:ext cx="696861" cy="1161881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75000"/>
                  <a:shade val="30000"/>
                  <a:satMod val="115000"/>
                </a:schemeClr>
              </a:gs>
              <a:gs pos="50000">
                <a:schemeClr val="bg2">
                  <a:lumMod val="75000"/>
                  <a:shade val="67500"/>
                  <a:satMod val="115000"/>
                </a:schemeClr>
              </a:gs>
              <a:gs pos="100000">
                <a:schemeClr val="bg2">
                  <a:lumMod val="75000"/>
                  <a:shade val="100000"/>
                  <a:satMod val="115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РГ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73" name="Овал 72"/>
          <p:cNvSpPr/>
          <p:nvPr/>
        </p:nvSpPr>
        <p:spPr>
          <a:xfrm>
            <a:off x="3110632" y="1501773"/>
            <a:ext cx="400046" cy="1152128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75000"/>
                  <a:shade val="30000"/>
                  <a:satMod val="115000"/>
                </a:schemeClr>
              </a:gs>
              <a:gs pos="50000">
                <a:schemeClr val="bg2">
                  <a:lumMod val="75000"/>
                  <a:shade val="67500"/>
                  <a:satMod val="115000"/>
                </a:schemeClr>
              </a:gs>
              <a:gs pos="100000">
                <a:schemeClr val="bg2">
                  <a:lumMod val="75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Овал 73"/>
          <p:cNvSpPr/>
          <p:nvPr/>
        </p:nvSpPr>
        <p:spPr>
          <a:xfrm>
            <a:off x="3832448" y="1509761"/>
            <a:ext cx="400046" cy="1152128"/>
          </a:xfrm>
          <a:prstGeom prst="ellipse">
            <a:avLst/>
          </a:prstGeom>
          <a:gradFill flip="none" rotWithShape="1">
            <a:gsLst>
              <a:gs pos="0">
                <a:schemeClr val="accent2">
                  <a:lumMod val="75000"/>
                  <a:shade val="30000"/>
                  <a:satMod val="115000"/>
                </a:schemeClr>
              </a:gs>
              <a:gs pos="50000">
                <a:schemeClr val="accent2">
                  <a:lumMod val="75000"/>
                  <a:shade val="67500"/>
                  <a:satMod val="115000"/>
                </a:schemeClr>
              </a:gs>
              <a:gs pos="100000">
                <a:schemeClr val="accent2">
                  <a:lumMod val="75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6" name="Прямоугольник 75"/>
          <p:cNvSpPr/>
          <p:nvPr/>
        </p:nvSpPr>
        <p:spPr>
          <a:xfrm>
            <a:off x="3980969" y="1505413"/>
            <a:ext cx="1588467" cy="1152128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75000"/>
                  <a:shade val="30000"/>
                  <a:satMod val="115000"/>
                </a:schemeClr>
              </a:gs>
              <a:gs pos="50000">
                <a:schemeClr val="accent2">
                  <a:lumMod val="75000"/>
                  <a:shade val="67500"/>
                  <a:satMod val="115000"/>
                </a:schemeClr>
              </a:gs>
              <a:gs pos="100000">
                <a:schemeClr val="accent2">
                  <a:lumMod val="75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Оптимизация</a:t>
            </a:r>
            <a:endParaRPr lang="ru-RU" sz="1400" b="1" dirty="0"/>
          </a:p>
        </p:txBody>
      </p:sp>
      <p:sp>
        <p:nvSpPr>
          <p:cNvPr id="77" name="Овал 76"/>
          <p:cNvSpPr/>
          <p:nvPr/>
        </p:nvSpPr>
        <p:spPr>
          <a:xfrm>
            <a:off x="5369413" y="1505413"/>
            <a:ext cx="400046" cy="1152128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8" name="Стрелка вправо 77"/>
          <p:cNvSpPr/>
          <p:nvPr/>
        </p:nvSpPr>
        <p:spPr>
          <a:xfrm rot="10800000">
            <a:off x="5533000" y="1515164"/>
            <a:ext cx="1712192" cy="1152128"/>
          </a:xfrm>
          <a:prstGeom prst="rightArrow">
            <a:avLst>
              <a:gd name="adj1" fmla="val 50000"/>
              <a:gd name="adj2" fmla="val 39553"/>
            </a:avLst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9" name="TextBox 78"/>
          <p:cNvSpPr txBox="1"/>
          <p:nvPr/>
        </p:nvSpPr>
        <p:spPr>
          <a:xfrm>
            <a:off x="6179791" y="1858867"/>
            <a:ext cx="7312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min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80" name="Двойная стрелка влево/вправо 79"/>
          <p:cNvSpPr/>
          <p:nvPr/>
        </p:nvSpPr>
        <p:spPr>
          <a:xfrm>
            <a:off x="201033" y="2197775"/>
            <a:ext cx="3631415" cy="432049"/>
          </a:xfrm>
          <a:prstGeom prst="leftRightArrow">
            <a:avLst>
              <a:gd name="adj1" fmla="val 46640"/>
              <a:gd name="adj2" fmla="val 3677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FIX</a:t>
            </a:r>
            <a:endParaRPr lang="ru-RU" sz="1400" b="1" dirty="0"/>
          </a:p>
        </p:txBody>
      </p:sp>
      <p:sp>
        <p:nvSpPr>
          <p:cNvPr id="81" name="Скругленный прямоугольник 80"/>
          <p:cNvSpPr/>
          <p:nvPr/>
        </p:nvSpPr>
        <p:spPr>
          <a:xfrm>
            <a:off x="450869" y="1536189"/>
            <a:ext cx="4918544" cy="353455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5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5">
                  <a:lumMod val="60000"/>
                  <a:lumOff val="40000"/>
                  <a:shade val="100000"/>
                  <a:satMod val="115000"/>
                </a:schemeClr>
              </a:gs>
            </a:gsLst>
            <a:lin ang="5400000" scaled="1"/>
            <a:tileRect/>
          </a:gradFill>
          <a:ln w="9525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>
                <a:solidFill>
                  <a:schemeClr val="tx1"/>
                </a:solidFill>
              </a:rPr>
              <a:t>Включенный состав генерирующего </a:t>
            </a:r>
            <a:r>
              <a:rPr lang="ru-RU" sz="1400" dirty="0" smtClean="0">
                <a:solidFill>
                  <a:schemeClr val="tx1"/>
                </a:solidFill>
              </a:rPr>
              <a:t>оборудования</a:t>
            </a:r>
            <a:endParaRPr lang="ru-RU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037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76725" y="2218836"/>
            <a:ext cx="4167283" cy="85960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rgbClr val="9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 flipH="1">
            <a:off x="4443394" y="2210627"/>
            <a:ext cx="401227" cy="855046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rgbClr val="920000"/>
            </a:solidFill>
            <a:prstDash val="sysDash"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76724" y="2218836"/>
            <a:ext cx="2647676" cy="8596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b="1" dirty="0" smtClean="0">
                <a:solidFill>
                  <a:schemeClr val="tx1"/>
                </a:solidFill>
              </a:rPr>
              <a:t>ВР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2945540" y="2218836"/>
            <a:ext cx="400046" cy="868523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Двойная стрелка влево/вправо 13"/>
          <p:cNvSpPr/>
          <p:nvPr/>
        </p:nvSpPr>
        <p:spPr>
          <a:xfrm>
            <a:off x="667021" y="2512498"/>
            <a:ext cx="2608835" cy="562638"/>
          </a:xfrm>
          <a:prstGeom prst="leftRightArrow">
            <a:avLst>
              <a:gd name="adj1" fmla="val 49007"/>
              <a:gd name="adj2" fmla="val 36772"/>
            </a:avLst>
          </a:prstGeom>
          <a:gradFill flip="none" rotWithShape="1">
            <a:gsLst>
              <a:gs pos="0">
                <a:srgbClr val="920000">
                  <a:tint val="66000"/>
                  <a:satMod val="160000"/>
                </a:srgbClr>
              </a:gs>
              <a:gs pos="50000">
                <a:srgbClr val="920000">
                  <a:tint val="44500"/>
                  <a:satMod val="160000"/>
                </a:srgbClr>
              </a:gs>
              <a:gs pos="100000">
                <a:srgbClr val="9200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∑</a:t>
            </a:r>
            <a:r>
              <a:rPr lang="en-US" sz="1400" b="1" dirty="0" err="1" smtClean="0">
                <a:solidFill>
                  <a:schemeClr val="tx1"/>
                </a:solidFill>
              </a:rPr>
              <a:t>P</a:t>
            </a:r>
            <a:r>
              <a:rPr lang="en-US" sz="1000" b="1" dirty="0" err="1" smtClean="0">
                <a:solidFill>
                  <a:schemeClr val="tx1"/>
                </a:solidFill>
              </a:rPr>
              <a:t>max</a:t>
            </a:r>
            <a:endParaRPr lang="ru-RU" sz="1000" b="1" dirty="0">
              <a:solidFill>
                <a:schemeClr val="tx1"/>
              </a:solidFill>
            </a:endParaRPr>
          </a:p>
        </p:txBody>
      </p:sp>
      <p:sp>
        <p:nvSpPr>
          <p:cNvPr id="28" name="Овал 27"/>
          <p:cNvSpPr/>
          <p:nvPr/>
        </p:nvSpPr>
        <p:spPr>
          <a:xfrm flipH="1">
            <a:off x="265792" y="2218836"/>
            <a:ext cx="401227" cy="85961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rgbClr val="920000"/>
            </a:solidFill>
            <a:prstDash val="sysDash"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4413781" y="2240284"/>
            <a:ext cx="230226" cy="83232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</a:rPr>
              <a:t>Вытеснение эффективной генерации на ВСВГО</a:t>
            </a:r>
            <a:endParaRPr lang="ru-RU" sz="24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99989" y="1321778"/>
            <a:ext cx="86578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006600"/>
                </a:solidFill>
              </a:rPr>
              <a:t>Ц</a:t>
            </a:r>
            <a:r>
              <a:rPr lang="ru-RU" b="1" dirty="0" smtClean="0">
                <a:solidFill>
                  <a:srgbClr val="006600"/>
                </a:solidFill>
              </a:rPr>
              <a:t>еновые </a:t>
            </a:r>
            <a:r>
              <a:rPr lang="ru-RU" b="1" dirty="0" smtClean="0">
                <a:solidFill>
                  <a:srgbClr val="006600"/>
                </a:solidFill>
              </a:rPr>
              <a:t>заявки по </a:t>
            </a:r>
            <a:r>
              <a:rPr lang="ru-RU" b="1" dirty="0" err="1" smtClean="0">
                <a:solidFill>
                  <a:srgbClr val="006600"/>
                </a:solidFill>
              </a:rPr>
              <a:t>самозаявленным</a:t>
            </a:r>
            <a:r>
              <a:rPr lang="ru-RU" b="1" dirty="0" smtClean="0">
                <a:solidFill>
                  <a:srgbClr val="006600"/>
                </a:solidFill>
              </a:rPr>
              <a:t> генераторам ВР</a:t>
            </a:r>
            <a:r>
              <a:rPr lang="ru-RU" b="1" dirty="0">
                <a:solidFill>
                  <a:srgbClr val="006600"/>
                </a:solidFill>
              </a:rPr>
              <a:t> </a:t>
            </a:r>
            <a:r>
              <a:rPr lang="ru-RU" b="1" dirty="0" smtClean="0">
                <a:solidFill>
                  <a:srgbClr val="006600"/>
                </a:solidFill>
              </a:rPr>
              <a:t>не влияют на результаты расчета ВСВГО</a:t>
            </a:r>
            <a:endParaRPr lang="ru-RU" b="1" dirty="0" smtClean="0">
              <a:solidFill>
                <a:srgbClr val="0066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369370" y="2264265"/>
            <a:ext cx="333925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006600"/>
                </a:solidFill>
              </a:rPr>
              <a:t>На РСВ ген. оборудование ВР в пределах регулировочного диапазона конкурирует ценовой заявкой с остальными участниками. </a:t>
            </a:r>
          </a:p>
        </p:txBody>
      </p:sp>
      <p:sp>
        <p:nvSpPr>
          <p:cNvPr id="87" name="Скругленная прямоугольная выноска 86"/>
          <p:cNvSpPr/>
          <p:nvPr/>
        </p:nvSpPr>
        <p:spPr>
          <a:xfrm>
            <a:off x="864937" y="3541172"/>
            <a:ext cx="2770959" cy="1717319"/>
          </a:xfrm>
          <a:prstGeom prst="wedgeRoundRectCallout">
            <a:avLst>
              <a:gd name="adj1" fmla="val -625"/>
              <a:gd name="adj2" fmla="val -83590"/>
              <a:gd name="adj3" fmla="val 16667"/>
            </a:avLst>
          </a:prstGeom>
          <a:noFill/>
          <a:ln w="28575">
            <a:solidFill>
              <a:srgbClr val="006600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50" b="1" dirty="0">
              <a:solidFill>
                <a:srgbClr val="006600"/>
              </a:solidFill>
            </a:endParaRPr>
          </a:p>
        </p:txBody>
      </p:sp>
      <p:cxnSp>
        <p:nvCxnSpPr>
          <p:cNvPr id="88" name="Прямая со стрелкой 87"/>
          <p:cNvCxnSpPr/>
          <p:nvPr/>
        </p:nvCxnSpPr>
        <p:spPr>
          <a:xfrm flipV="1">
            <a:off x="1432544" y="4868212"/>
            <a:ext cx="1962803" cy="1588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Прямая со стрелкой 88"/>
          <p:cNvCxnSpPr/>
          <p:nvPr/>
        </p:nvCxnSpPr>
        <p:spPr>
          <a:xfrm flipV="1">
            <a:off x="1432544" y="3679175"/>
            <a:ext cx="0" cy="1189037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Соединительная линия уступом 89"/>
          <p:cNvCxnSpPr/>
          <p:nvPr/>
        </p:nvCxnSpPr>
        <p:spPr>
          <a:xfrm flipV="1">
            <a:off x="1442069" y="4357037"/>
            <a:ext cx="620321" cy="325442"/>
          </a:xfrm>
          <a:prstGeom prst="bentConnector3">
            <a:avLst>
              <a:gd name="adj1" fmla="val 50000"/>
            </a:avLst>
          </a:prstGeom>
          <a:ln w="127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64"/>
          <p:cNvSpPr txBox="1">
            <a:spLocks noChangeArrowheads="1"/>
          </p:cNvSpPr>
          <p:nvPr/>
        </p:nvSpPr>
        <p:spPr bwMode="auto">
          <a:xfrm>
            <a:off x="984111" y="3812525"/>
            <a:ext cx="452368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900" b="1" dirty="0"/>
              <a:t>цена</a:t>
            </a:r>
          </a:p>
        </p:txBody>
      </p:sp>
      <p:sp>
        <p:nvSpPr>
          <p:cNvPr id="92" name="TextBox 65"/>
          <p:cNvSpPr txBox="1">
            <a:spLocks noChangeArrowheads="1"/>
          </p:cNvSpPr>
          <p:nvPr/>
        </p:nvSpPr>
        <p:spPr bwMode="auto">
          <a:xfrm>
            <a:off x="2845317" y="4879942"/>
            <a:ext cx="558166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900" b="1" dirty="0"/>
              <a:t>объем</a:t>
            </a:r>
          </a:p>
        </p:txBody>
      </p:sp>
      <p:cxnSp>
        <p:nvCxnSpPr>
          <p:cNvPr id="93" name="Соединительная линия уступом 92"/>
          <p:cNvCxnSpPr/>
          <p:nvPr/>
        </p:nvCxnSpPr>
        <p:spPr>
          <a:xfrm flipV="1">
            <a:off x="2055317" y="4086151"/>
            <a:ext cx="494506" cy="270885"/>
          </a:xfrm>
          <a:prstGeom prst="bentConnector3">
            <a:avLst>
              <a:gd name="adj1" fmla="val 50000"/>
            </a:avLst>
          </a:prstGeom>
          <a:ln w="127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Соединительная линия уступом 93"/>
          <p:cNvCxnSpPr/>
          <p:nvPr/>
        </p:nvCxnSpPr>
        <p:spPr>
          <a:xfrm flipV="1">
            <a:off x="2427298" y="3812525"/>
            <a:ext cx="418019" cy="273626"/>
          </a:xfrm>
          <a:prstGeom prst="bentConnector3">
            <a:avLst>
              <a:gd name="adj1" fmla="val 50000"/>
            </a:avLst>
          </a:prstGeom>
          <a:ln w="127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Двойная стрелка влево/вправо 94"/>
          <p:cNvSpPr/>
          <p:nvPr/>
        </p:nvSpPr>
        <p:spPr>
          <a:xfrm>
            <a:off x="1442971" y="4063825"/>
            <a:ext cx="1390763" cy="348339"/>
          </a:xfrm>
          <a:prstGeom prst="leftRightArrow">
            <a:avLst/>
          </a:prstGeom>
          <a:gradFill flip="none" rotWithShape="1">
            <a:gsLst>
              <a:gs pos="0">
                <a:srgbClr val="920000">
                  <a:tint val="66000"/>
                  <a:satMod val="160000"/>
                </a:srgbClr>
              </a:gs>
              <a:gs pos="50000">
                <a:srgbClr val="920000">
                  <a:tint val="44500"/>
                  <a:satMod val="160000"/>
                </a:srgbClr>
              </a:gs>
              <a:gs pos="100000">
                <a:srgbClr val="92000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6" name="Прямоугольник 95"/>
          <p:cNvSpPr/>
          <p:nvPr/>
        </p:nvSpPr>
        <p:spPr>
          <a:xfrm>
            <a:off x="1452660" y="4110816"/>
            <a:ext cx="1381075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b="1" dirty="0" smtClean="0">
                <a:solidFill>
                  <a:srgbClr val="006600"/>
                </a:solidFill>
              </a:rPr>
              <a:t>ВР на ВСВГО</a:t>
            </a:r>
            <a:endParaRPr lang="ru-RU" sz="1000" b="1" dirty="0">
              <a:solidFill>
                <a:srgbClr val="006600"/>
              </a:solidFill>
            </a:endParaRPr>
          </a:p>
        </p:txBody>
      </p:sp>
      <p:cxnSp>
        <p:nvCxnSpPr>
          <p:cNvPr id="97" name="Прямая соединительная линия 96"/>
          <p:cNvCxnSpPr/>
          <p:nvPr/>
        </p:nvCxnSpPr>
        <p:spPr>
          <a:xfrm>
            <a:off x="2823309" y="3792550"/>
            <a:ext cx="0" cy="105568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Прямоугольник 97"/>
          <p:cNvSpPr/>
          <p:nvPr/>
        </p:nvSpPr>
        <p:spPr>
          <a:xfrm>
            <a:off x="2181551" y="4881794"/>
            <a:ext cx="736545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b="1" dirty="0" smtClean="0"/>
              <a:t>Р</a:t>
            </a:r>
            <a:r>
              <a:rPr lang="en-US" sz="1000" b="1" dirty="0" smtClean="0"/>
              <a:t>max</a:t>
            </a:r>
            <a:endParaRPr lang="ru-RU" sz="1000" b="1" dirty="0"/>
          </a:p>
        </p:txBody>
      </p:sp>
      <p:sp>
        <p:nvSpPr>
          <p:cNvPr id="115" name="Скругленный прямоугольник 114"/>
          <p:cNvSpPr/>
          <p:nvPr/>
        </p:nvSpPr>
        <p:spPr>
          <a:xfrm>
            <a:off x="5324094" y="2108044"/>
            <a:ext cx="3384526" cy="3150447"/>
          </a:xfrm>
          <a:prstGeom prst="roundRect">
            <a:avLst/>
          </a:prstGeom>
          <a:noFill/>
          <a:ln w="28575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6" name="Прямая со стрелкой 115"/>
          <p:cNvCxnSpPr/>
          <p:nvPr/>
        </p:nvCxnSpPr>
        <p:spPr>
          <a:xfrm>
            <a:off x="6316577" y="4912595"/>
            <a:ext cx="1907207" cy="10142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Прямая со стрелкой 116"/>
          <p:cNvCxnSpPr/>
          <p:nvPr/>
        </p:nvCxnSpPr>
        <p:spPr>
          <a:xfrm flipV="1">
            <a:off x="6316577" y="3721970"/>
            <a:ext cx="0" cy="1189037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Соединительная линия уступом 117"/>
          <p:cNvCxnSpPr/>
          <p:nvPr/>
        </p:nvCxnSpPr>
        <p:spPr>
          <a:xfrm flipV="1">
            <a:off x="6335454" y="4399832"/>
            <a:ext cx="728891" cy="511175"/>
          </a:xfrm>
          <a:prstGeom prst="bentConnector3">
            <a:avLst>
              <a:gd name="adj1" fmla="val 100180"/>
            </a:avLst>
          </a:prstGeom>
          <a:ln w="127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TextBox 64"/>
          <p:cNvSpPr txBox="1">
            <a:spLocks noChangeArrowheads="1"/>
          </p:cNvSpPr>
          <p:nvPr/>
        </p:nvSpPr>
        <p:spPr bwMode="auto">
          <a:xfrm>
            <a:off x="5868144" y="3855320"/>
            <a:ext cx="452368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900" b="1" dirty="0"/>
              <a:t>цена</a:t>
            </a:r>
          </a:p>
        </p:txBody>
      </p:sp>
      <p:sp>
        <p:nvSpPr>
          <p:cNvPr id="120" name="TextBox 65"/>
          <p:cNvSpPr txBox="1">
            <a:spLocks noChangeArrowheads="1"/>
          </p:cNvSpPr>
          <p:nvPr/>
        </p:nvSpPr>
        <p:spPr bwMode="auto">
          <a:xfrm>
            <a:off x="7665618" y="4938126"/>
            <a:ext cx="558166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900" b="1" dirty="0"/>
              <a:t>объем</a:t>
            </a:r>
          </a:p>
        </p:txBody>
      </p:sp>
      <p:cxnSp>
        <p:nvCxnSpPr>
          <p:cNvPr id="121" name="Соединительная линия уступом 120"/>
          <p:cNvCxnSpPr/>
          <p:nvPr/>
        </p:nvCxnSpPr>
        <p:spPr>
          <a:xfrm flipV="1">
            <a:off x="7081288" y="4128948"/>
            <a:ext cx="359641" cy="312921"/>
          </a:xfrm>
          <a:prstGeom prst="bentConnector3">
            <a:avLst>
              <a:gd name="adj1" fmla="val 50000"/>
            </a:avLst>
          </a:prstGeom>
          <a:ln w="127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Соединительная линия уступом 121"/>
          <p:cNvCxnSpPr/>
          <p:nvPr/>
        </p:nvCxnSpPr>
        <p:spPr>
          <a:xfrm flipV="1">
            <a:off x="7289323" y="3855320"/>
            <a:ext cx="418019" cy="273626"/>
          </a:xfrm>
          <a:prstGeom prst="bentConnector3">
            <a:avLst>
              <a:gd name="adj1" fmla="val 50000"/>
            </a:avLst>
          </a:prstGeom>
          <a:ln w="127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Двойная стрелка влево/вправо 122"/>
          <p:cNvSpPr/>
          <p:nvPr/>
        </p:nvSpPr>
        <p:spPr>
          <a:xfrm>
            <a:off x="6328822" y="3916050"/>
            <a:ext cx="742154" cy="348339"/>
          </a:xfrm>
          <a:prstGeom prst="leftRightArrow">
            <a:avLst/>
          </a:prstGeom>
          <a:gradFill flip="none" rotWithShape="1">
            <a:gsLst>
              <a:gs pos="0">
                <a:srgbClr val="006600">
                  <a:tint val="66000"/>
                  <a:satMod val="160000"/>
                </a:srgbClr>
              </a:gs>
              <a:gs pos="50000">
                <a:srgbClr val="006600">
                  <a:tint val="44500"/>
                  <a:satMod val="160000"/>
                </a:srgbClr>
              </a:gs>
              <a:gs pos="100000">
                <a:srgbClr val="00660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4" name="Прямоугольник 123"/>
          <p:cNvSpPr/>
          <p:nvPr/>
        </p:nvSpPr>
        <p:spPr>
          <a:xfrm>
            <a:off x="6326267" y="3963041"/>
            <a:ext cx="736545" cy="24622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ru-RU" sz="1000" b="1" dirty="0" smtClean="0">
                <a:solidFill>
                  <a:srgbClr val="006600"/>
                </a:solidFill>
              </a:rPr>
              <a:t>на РСВ</a:t>
            </a:r>
            <a:endParaRPr lang="ru-RU" sz="1000" b="1" dirty="0">
              <a:solidFill>
                <a:srgbClr val="006600"/>
              </a:solidFill>
            </a:endParaRPr>
          </a:p>
        </p:txBody>
      </p:sp>
      <p:cxnSp>
        <p:nvCxnSpPr>
          <p:cNvPr id="125" name="Прямая соединительная линия 124"/>
          <p:cNvCxnSpPr/>
          <p:nvPr/>
        </p:nvCxnSpPr>
        <p:spPr>
          <a:xfrm>
            <a:off x="7062812" y="3855320"/>
            <a:ext cx="0" cy="105568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Прямоугольник 125"/>
          <p:cNvSpPr/>
          <p:nvPr/>
        </p:nvSpPr>
        <p:spPr>
          <a:xfrm>
            <a:off x="6713016" y="4922737"/>
            <a:ext cx="736545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b="1" dirty="0" smtClean="0"/>
              <a:t>Р</a:t>
            </a:r>
            <a:r>
              <a:rPr lang="en-US" sz="1000" b="1" dirty="0" smtClean="0"/>
              <a:t>min</a:t>
            </a:r>
            <a:endParaRPr lang="ru-RU" sz="1000" b="1" dirty="0"/>
          </a:p>
        </p:txBody>
      </p:sp>
      <p:sp>
        <p:nvSpPr>
          <p:cNvPr id="129" name="TextBox 128"/>
          <p:cNvSpPr txBox="1"/>
          <p:nvPr/>
        </p:nvSpPr>
        <p:spPr>
          <a:xfrm>
            <a:off x="313964" y="5589240"/>
            <a:ext cx="8442828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C00000"/>
                </a:solidFill>
              </a:rPr>
              <a:t>Данный подход, по мнению </a:t>
            </a:r>
            <a:r>
              <a:rPr lang="ru-RU" sz="1600" b="1" smtClean="0">
                <a:solidFill>
                  <a:srgbClr val="C00000"/>
                </a:solidFill>
              </a:rPr>
              <a:t>ФАС России, </a:t>
            </a:r>
            <a:r>
              <a:rPr lang="ru-RU" sz="1600" b="1" dirty="0" smtClean="0">
                <a:solidFill>
                  <a:srgbClr val="C00000"/>
                </a:solidFill>
              </a:rPr>
              <a:t>приводит к вытеснению эффективной генерации на ВСВГО</a:t>
            </a:r>
            <a:r>
              <a:rPr lang="ru-RU" sz="1600" b="1" dirty="0">
                <a:solidFill>
                  <a:srgbClr val="C00000"/>
                </a:solidFill>
              </a:rPr>
              <a:t> </a:t>
            </a:r>
            <a:r>
              <a:rPr lang="ru-RU" sz="1600" b="1" dirty="0" smtClean="0">
                <a:solidFill>
                  <a:srgbClr val="C00000"/>
                </a:solidFill>
              </a:rPr>
              <a:t>участниками, указавшими вынужденные режимы работы.</a:t>
            </a:r>
          </a:p>
          <a:p>
            <a:endParaRPr lang="ru-RU" sz="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7491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3714744" y="228600"/>
            <a:ext cx="5121408" cy="842946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</a:rPr>
              <a:t>Вытеснение эффективной генерации на ВСВГО</a:t>
            </a:r>
            <a:endParaRPr lang="ru-RU" sz="24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1520" y="5445224"/>
            <a:ext cx="86578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006600"/>
                </a:solidFill>
              </a:rPr>
              <a:t>В результате учета </a:t>
            </a:r>
            <a:r>
              <a:rPr lang="ru-RU" b="1" dirty="0" err="1">
                <a:solidFill>
                  <a:srgbClr val="006600"/>
                </a:solidFill>
              </a:rPr>
              <a:t>самозаявленных</a:t>
            </a:r>
            <a:r>
              <a:rPr lang="ru-RU" b="1" dirty="0">
                <a:solidFill>
                  <a:srgbClr val="006600"/>
                </a:solidFill>
              </a:rPr>
              <a:t> и режимных генераторов на </a:t>
            </a:r>
            <a:r>
              <a:rPr lang="ru-RU" b="1" dirty="0" err="1">
                <a:solidFill>
                  <a:srgbClr val="006600"/>
                </a:solidFill>
              </a:rPr>
              <a:t>Рмакс</a:t>
            </a:r>
            <a:r>
              <a:rPr lang="ru-RU" b="1" dirty="0">
                <a:solidFill>
                  <a:srgbClr val="006600"/>
                </a:solidFill>
              </a:rPr>
              <a:t> объем конкурентной части ВСВГО сокращается более чем на 10 ГВт. </a:t>
            </a:r>
            <a:endParaRPr lang="ru-RU" b="1" dirty="0">
              <a:solidFill>
                <a:srgbClr val="0066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6124" y="6460152"/>
            <a:ext cx="446949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/>
              <a:t>*представлены суммарные объемы по первой и второй ценовым зонам</a:t>
            </a:r>
            <a:endParaRPr lang="ru-RU" sz="1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060" y="1196752"/>
            <a:ext cx="6809494" cy="39552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Скругленная прямоугольная выноска 8"/>
          <p:cNvSpPr/>
          <p:nvPr/>
        </p:nvSpPr>
        <p:spPr>
          <a:xfrm>
            <a:off x="7172819" y="2780928"/>
            <a:ext cx="1730442" cy="1288524"/>
          </a:xfrm>
          <a:prstGeom prst="wedgeRoundRectCallout">
            <a:avLst>
              <a:gd name="adj1" fmla="val -78265"/>
              <a:gd name="adj2" fmla="val -40968"/>
              <a:gd name="adj3" fmla="val 16667"/>
            </a:avLst>
          </a:prstGeom>
          <a:solidFill>
            <a:schemeClr val="accent5">
              <a:lumMod val="40000"/>
              <a:lumOff val="60000"/>
            </a:schemeClr>
          </a:solidFill>
          <a:ln w="12700">
            <a:solidFill>
              <a:srgbClr val="9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006600"/>
                </a:solidFill>
              </a:rPr>
              <a:t>Суммарный</a:t>
            </a:r>
          </a:p>
          <a:p>
            <a:pPr algn="ctr"/>
            <a:r>
              <a:rPr lang="ru-RU" sz="1200" b="1" dirty="0" smtClean="0">
                <a:solidFill>
                  <a:srgbClr val="006600"/>
                </a:solidFill>
              </a:rPr>
              <a:t>регулировочный диапазон </a:t>
            </a:r>
            <a:r>
              <a:rPr lang="ru-RU" sz="1200" b="1" dirty="0" smtClean="0">
                <a:solidFill>
                  <a:srgbClr val="006600"/>
                </a:solidFill>
              </a:rPr>
              <a:t>вынужденных (</a:t>
            </a:r>
            <a:r>
              <a:rPr lang="ru-RU" sz="1200" b="1" dirty="0" err="1" smtClean="0">
                <a:solidFill>
                  <a:srgbClr val="006600"/>
                </a:solidFill>
              </a:rPr>
              <a:t>самозаявленных</a:t>
            </a:r>
            <a:r>
              <a:rPr lang="ru-RU" sz="1200" b="1" dirty="0" smtClean="0">
                <a:solidFill>
                  <a:srgbClr val="006600"/>
                </a:solidFill>
              </a:rPr>
              <a:t>) </a:t>
            </a:r>
            <a:r>
              <a:rPr lang="ru-RU" sz="1200" b="1" dirty="0" smtClean="0">
                <a:solidFill>
                  <a:srgbClr val="006600"/>
                </a:solidFill>
              </a:rPr>
              <a:t>и режимных</a:t>
            </a:r>
          </a:p>
          <a:p>
            <a:pPr algn="ctr"/>
            <a:r>
              <a:rPr lang="ru-RU" sz="1200" b="1" dirty="0" smtClean="0">
                <a:solidFill>
                  <a:srgbClr val="006600"/>
                </a:solidFill>
              </a:rPr>
              <a:t>генераторов</a:t>
            </a:r>
            <a:endParaRPr lang="ru-RU" sz="1200" b="1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09469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</a:rPr>
              <a:t>Вытеснение эффективной генерации на ВСВГО</a:t>
            </a:r>
            <a:endParaRPr lang="ru-RU" sz="24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3104" y="1607309"/>
            <a:ext cx="3005183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 smtClean="0">
                <a:solidFill>
                  <a:srgbClr val="006600"/>
                </a:solidFill>
              </a:rPr>
              <a:t>В период с 17 по 19 марта 2015 года порядка </a:t>
            </a:r>
            <a:r>
              <a:rPr lang="ru-RU" sz="1600" b="1" dirty="0" smtClean="0">
                <a:solidFill>
                  <a:srgbClr val="C00000"/>
                </a:solidFill>
              </a:rPr>
              <a:t>5</a:t>
            </a:r>
            <a:r>
              <a:rPr lang="en-US" sz="1600" b="1" dirty="0" smtClean="0">
                <a:solidFill>
                  <a:srgbClr val="C00000"/>
                </a:solidFill>
              </a:rPr>
              <a:t> </a:t>
            </a:r>
            <a:r>
              <a:rPr lang="ru-RU" sz="1600" b="1" dirty="0" smtClean="0">
                <a:solidFill>
                  <a:srgbClr val="C00000"/>
                </a:solidFill>
              </a:rPr>
              <a:t>ГВт </a:t>
            </a:r>
            <a:r>
              <a:rPr lang="ru-RU" sz="1600" b="1" dirty="0" smtClean="0">
                <a:solidFill>
                  <a:srgbClr val="006600"/>
                </a:solidFill>
              </a:rPr>
              <a:t>генерации с ценой в заявке менее  100 руб./МВт*ч и ценой пуска 1 руб./МВт не включались по ВСВГО. </a:t>
            </a:r>
          </a:p>
          <a:p>
            <a:pPr algn="just"/>
            <a:endParaRPr lang="ru-RU" sz="1600" dirty="0"/>
          </a:p>
          <a:p>
            <a:r>
              <a:rPr lang="ru-RU" sz="1600" b="1" dirty="0" smtClean="0">
                <a:solidFill>
                  <a:srgbClr val="006600"/>
                </a:solidFill>
              </a:rPr>
              <a:t>Эффективные поставщики вынуждены подавать заведомо заниженные цены в заявках ВСВГО, чтобы включиться</a:t>
            </a:r>
          </a:p>
          <a:p>
            <a:endParaRPr lang="ru-RU" sz="1600" dirty="0"/>
          </a:p>
        </p:txBody>
      </p:sp>
      <p:cxnSp>
        <p:nvCxnSpPr>
          <p:cNvPr id="25" name="Прямая со стрелкой 24"/>
          <p:cNvCxnSpPr/>
          <p:nvPr/>
        </p:nvCxnSpPr>
        <p:spPr>
          <a:xfrm>
            <a:off x="6336598" y="3515455"/>
            <a:ext cx="1484313" cy="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flipV="1">
            <a:off x="6336598" y="2324830"/>
            <a:ext cx="0" cy="1189037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Соединительная линия уступом 26"/>
          <p:cNvCxnSpPr/>
          <p:nvPr/>
        </p:nvCxnSpPr>
        <p:spPr>
          <a:xfrm flipV="1">
            <a:off x="6346123" y="3002692"/>
            <a:ext cx="892175" cy="502444"/>
          </a:xfrm>
          <a:prstGeom prst="bentConnector3">
            <a:avLst>
              <a:gd name="adj1" fmla="val 50000"/>
            </a:avLst>
          </a:prstGeom>
          <a:ln w="127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64"/>
          <p:cNvSpPr txBox="1">
            <a:spLocks noChangeArrowheads="1"/>
          </p:cNvSpPr>
          <p:nvPr/>
        </p:nvSpPr>
        <p:spPr bwMode="auto">
          <a:xfrm>
            <a:off x="5888165" y="2458180"/>
            <a:ext cx="452368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900" b="1" dirty="0"/>
              <a:t>цена</a:t>
            </a:r>
          </a:p>
        </p:txBody>
      </p:sp>
      <p:sp>
        <p:nvSpPr>
          <p:cNvPr id="29" name="TextBox 65"/>
          <p:cNvSpPr txBox="1">
            <a:spLocks noChangeArrowheads="1"/>
          </p:cNvSpPr>
          <p:nvPr/>
        </p:nvSpPr>
        <p:spPr bwMode="auto">
          <a:xfrm>
            <a:off x="7384951" y="3518630"/>
            <a:ext cx="558166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900" b="1" dirty="0"/>
              <a:t>объем</a:t>
            </a:r>
          </a:p>
        </p:txBody>
      </p:sp>
      <p:cxnSp>
        <p:nvCxnSpPr>
          <p:cNvPr id="30" name="Соединительная линия уступом 29"/>
          <p:cNvCxnSpPr/>
          <p:nvPr/>
        </p:nvCxnSpPr>
        <p:spPr>
          <a:xfrm flipV="1">
            <a:off x="6870791" y="2500248"/>
            <a:ext cx="892175" cy="502444"/>
          </a:xfrm>
          <a:prstGeom prst="bentConnector3">
            <a:avLst>
              <a:gd name="adj1" fmla="val 50000"/>
            </a:avLst>
          </a:prstGeom>
          <a:ln w="127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Соединительная линия уступом 30"/>
          <p:cNvCxnSpPr/>
          <p:nvPr/>
        </p:nvCxnSpPr>
        <p:spPr>
          <a:xfrm flipV="1">
            <a:off x="6340568" y="2711384"/>
            <a:ext cx="805408" cy="496095"/>
          </a:xfrm>
          <a:prstGeom prst="bentConnector3">
            <a:avLst>
              <a:gd name="adj1" fmla="val 50000"/>
            </a:avLst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Соединительная линия уступом 31"/>
          <p:cNvCxnSpPr/>
          <p:nvPr/>
        </p:nvCxnSpPr>
        <p:spPr>
          <a:xfrm flipV="1">
            <a:off x="6870394" y="2262716"/>
            <a:ext cx="900908" cy="448668"/>
          </a:xfrm>
          <a:prstGeom prst="bentConnector3">
            <a:avLst>
              <a:gd name="adj1" fmla="val 43392"/>
            </a:avLst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Стрелка вниз 32"/>
          <p:cNvSpPr/>
          <p:nvPr/>
        </p:nvSpPr>
        <p:spPr>
          <a:xfrm>
            <a:off x="7601067" y="2273828"/>
            <a:ext cx="170235" cy="102397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Стрелка вниз 33"/>
          <p:cNvSpPr/>
          <p:nvPr/>
        </p:nvSpPr>
        <p:spPr>
          <a:xfrm>
            <a:off x="7430832" y="2273828"/>
            <a:ext cx="170235" cy="102397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Стрелка вниз 34"/>
          <p:cNvSpPr/>
          <p:nvPr/>
        </p:nvSpPr>
        <p:spPr>
          <a:xfrm>
            <a:off x="7268373" y="2273828"/>
            <a:ext cx="170235" cy="102397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Стрелка вниз 35"/>
          <p:cNvSpPr/>
          <p:nvPr/>
        </p:nvSpPr>
        <p:spPr>
          <a:xfrm>
            <a:off x="7112204" y="2717930"/>
            <a:ext cx="170235" cy="102397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Стрелка вниз 36"/>
          <p:cNvSpPr/>
          <p:nvPr/>
        </p:nvSpPr>
        <p:spPr>
          <a:xfrm>
            <a:off x="6941969" y="2717930"/>
            <a:ext cx="170235" cy="102397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Стрелка вниз 37"/>
          <p:cNvSpPr/>
          <p:nvPr/>
        </p:nvSpPr>
        <p:spPr>
          <a:xfrm>
            <a:off x="6779510" y="2717930"/>
            <a:ext cx="170235" cy="102397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Стрелка вниз 38"/>
          <p:cNvSpPr/>
          <p:nvPr/>
        </p:nvSpPr>
        <p:spPr>
          <a:xfrm>
            <a:off x="6523996" y="3218193"/>
            <a:ext cx="170235" cy="102397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Стрелка вниз 39"/>
          <p:cNvSpPr/>
          <p:nvPr/>
        </p:nvSpPr>
        <p:spPr>
          <a:xfrm>
            <a:off x="6361537" y="3218193"/>
            <a:ext cx="170235" cy="102397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TextBox 40"/>
          <p:cNvSpPr txBox="1"/>
          <p:nvPr/>
        </p:nvSpPr>
        <p:spPr>
          <a:xfrm>
            <a:off x="6711710" y="2482220"/>
            <a:ext cx="59022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00" b="1" dirty="0" smtClean="0">
                <a:solidFill>
                  <a:srgbClr val="006600"/>
                </a:solidFill>
              </a:rPr>
              <a:t>ВСВГО</a:t>
            </a:r>
            <a:endParaRPr lang="ru-RU" sz="900" b="1" dirty="0">
              <a:solidFill>
                <a:srgbClr val="0066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026757" y="1542852"/>
            <a:ext cx="38722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006600"/>
                </a:solidFill>
              </a:rPr>
              <a:t>Заявка ВСВГО является ограничением для цен в заявке РСВ</a:t>
            </a:r>
            <a:endParaRPr lang="ru-RU" sz="1600" b="1" dirty="0">
              <a:solidFill>
                <a:srgbClr val="0066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292080" y="4005064"/>
            <a:ext cx="353387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006600"/>
                </a:solidFill>
              </a:rPr>
              <a:t>По </a:t>
            </a:r>
            <a:r>
              <a:rPr lang="ru-RU" sz="1600" b="1" dirty="0" err="1" smtClean="0">
                <a:solidFill>
                  <a:srgbClr val="006600"/>
                </a:solidFill>
              </a:rPr>
              <a:t>самозаявленному</a:t>
            </a:r>
            <a:r>
              <a:rPr lang="ru-RU" sz="1600" b="1" dirty="0" smtClean="0">
                <a:solidFill>
                  <a:srgbClr val="006600"/>
                </a:solidFill>
              </a:rPr>
              <a:t> ген. оборудованию ценовые заявки участник может подавать любые заявки ВСВГО и будет включен.</a:t>
            </a:r>
            <a:endParaRPr lang="ru-RU" sz="1600" b="1" dirty="0" smtClean="0">
              <a:solidFill>
                <a:srgbClr val="006600"/>
              </a:solidFill>
            </a:endParaRPr>
          </a:p>
          <a:p>
            <a:endParaRPr lang="ru-RU" sz="1600" b="1" dirty="0" smtClean="0">
              <a:solidFill>
                <a:srgbClr val="006600"/>
              </a:solidFill>
            </a:endParaRPr>
          </a:p>
        </p:txBody>
      </p:sp>
      <p:pic>
        <p:nvPicPr>
          <p:cNvPr id="48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9673" y="2280136"/>
            <a:ext cx="1605108" cy="2656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576759" y="5661248"/>
            <a:ext cx="532223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C00000"/>
                </a:solidFill>
              </a:rPr>
              <a:t>Снижение объемов конкурирующей генерации и работа низкоэффективного оборудования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33104" y="5082282"/>
            <a:ext cx="3024336" cy="1241374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rgbClr val="C00000"/>
                </a:solidFill>
              </a:rPr>
              <a:t>Отсутствуют стимулы к сокращению количества включенного ген. оборудования ВР.</a:t>
            </a:r>
          </a:p>
        </p:txBody>
      </p:sp>
    </p:spTree>
    <p:extLst>
      <p:ext uri="{BB962C8B-B14F-4D97-AF65-F5344CB8AC3E}">
        <p14:creationId xmlns:p14="http://schemas.microsoft.com/office/powerpoint/2010/main" val="710231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>
                <a:solidFill>
                  <a:schemeClr val="bg2">
                    <a:lumMod val="50000"/>
                  </a:schemeClr>
                </a:solidFill>
              </a:rPr>
              <a:t>Оптимизация «под спрос»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03648" y="1421655"/>
            <a:ext cx="6952579" cy="11521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 flipH="1">
            <a:off x="7755612" y="1435080"/>
            <a:ext cx="401227" cy="115212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rgbClr val="9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003648" y="1421655"/>
            <a:ext cx="1965712" cy="1152128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50000"/>
                  <a:lumOff val="50000"/>
                  <a:shade val="30000"/>
                  <a:satMod val="115000"/>
                </a:schemeClr>
              </a:gs>
              <a:gs pos="50000">
                <a:schemeClr val="tx1">
                  <a:lumMod val="50000"/>
                  <a:lumOff val="50000"/>
                  <a:shade val="67500"/>
                  <a:satMod val="115000"/>
                </a:schemeClr>
              </a:gs>
              <a:gs pos="100000">
                <a:schemeClr val="tx1">
                  <a:lumMod val="50000"/>
                  <a:lumOff val="50000"/>
                  <a:shade val="100000"/>
                  <a:satMod val="115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chemeClr val="tx1"/>
                </a:solidFill>
              </a:rPr>
              <a:t>ВР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099225" y="1421655"/>
            <a:ext cx="684359" cy="1152128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75000"/>
                  <a:shade val="30000"/>
                  <a:satMod val="115000"/>
                </a:schemeClr>
              </a:gs>
              <a:gs pos="50000">
                <a:schemeClr val="bg2">
                  <a:lumMod val="75000"/>
                  <a:shade val="67500"/>
                  <a:satMod val="115000"/>
                </a:schemeClr>
              </a:gs>
              <a:gs pos="100000">
                <a:schemeClr val="bg2">
                  <a:lumMod val="75000"/>
                  <a:shade val="100000"/>
                  <a:satMod val="115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chemeClr val="tx1"/>
                </a:solidFill>
              </a:rPr>
              <a:t>РГ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783584" y="1421655"/>
            <a:ext cx="1588467" cy="1152128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75000"/>
                  <a:shade val="30000"/>
                  <a:satMod val="115000"/>
                </a:schemeClr>
              </a:gs>
              <a:gs pos="50000">
                <a:schemeClr val="accent2">
                  <a:lumMod val="75000"/>
                  <a:shade val="67500"/>
                  <a:satMod val="115000"/>
                </a:schemeClr>
              </a:gs>
              <a:gs pos="100000">
                <a:schemeClr val="accent2">
                  <a:lumMod val="75000"/>
                  <a:shade val="100000"/>
                  <a:satMod val="115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ru-RU" sz="1400" b="1" dirty="0" smtClean="0">
                <a:solidFill>
                  <a:schemeClr val="bg1"/>
                </a:solidFill>
              </a:rPr>
              <a:t>  Оптимизация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6198444" y="1421655"/>
            <a:ext cx="400046" cy="1152128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Двойная стрелка влево/вправо 14"/>
          <p:cNvSpPr/>
          <p:nvPr/>
        </p:nvSpPr>
        <p:spPr>
          <a:xfrm>
            <a:off x="6467594" y="1620935"/>
            <a:ext cx="1488632" cy="759931"/>
          </a:xfrm>
          <a:prstGeom prst="leftRightArrow">
            <a:avLst>
              <a:gd name="adj1" fmla="val 50000"/>
              <a:gd name="adj2" fmla="val 50000"/>
            </a:avLst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8100000" scaled="1"/>
            <a:tileRect/>
          </a:gradFill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резерв</a:t>
            </a:r>
            <a:endParaRPr lang="ru-RU" b="1" dirty="0"/>
          </a:p>
        </p:txBody>
      </p:sp>
      <p:sp>
        <p:nvSpPr>
          <p:cNvPr id="16" name="Правая фигурная скобка 15"/>
          <p:cNvSpPr/>
          <p:nvPr/>
        </p:nvSpPr>
        <p:spPr>
          <a:xfrm rot="5400000">
            <a:off x="3348845" y="158150"/>
            <a:ext cx="588482" cy="5486987"/>
          </a:xfrm>
          <a:prstGeom prst="rightBrace">
            <a:avLst>
              <a:gd name="adj1" fmla="val 41424"/>
              <a:gd name="adj2" fmla="val 50000"/>
            </a:avLst>
          </a:prstGeom>
          <a:ln w="38100"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973908" y="4221088"/>
            <a:ext cx="5224536" cy="151216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6600"/>
                </a:solidFill>
              </a:rPr>
              <a:t>Минимизация стоимости производства</a:t>
            </a:r>
          </a:p>
          <a:p>
            <a:endParaRPr lang="en-US" sz="1600" b="1" dirty="0" smtClean="0">
              <a:solidFill>
                <a:srgbClr val="006600"/>
              </a:solidFill>
            </a:endParaRPr>
          </a:p>
          <a:p>
            <a:r>
              <a:rPr lang="ru-RU" sz="1600" b="1" dirty="0" smtClean="0">
                <a:solidFill>
                  <a:srgbClr val="006600"/>
                </a:solidFill>
              </a:rPr>
              <a:t>Величина </a:t>
            </a:r>
            <a:r>
              <a:rPr lang="ru-RU" sz="1600" b="1" dirty="0">
                <a:solidFill>
                  <a:srgbClr val="006600"/>
                </a:solidFill>
              </a:rPr>
              <a:t>резерва ограничивается </a:t>
            </a:r>
            <a:r>
              <a:rPr lang="ru-RU" sz="1600" b="1" dirty="0" smtClean="0">
                <a:solidFill>
                  <a:srgbClr val="006600"/>
                </a:solidFill>
              </a:rPr>
              <a:t>регулировочным </a:t>
            </a:r>
            <a:r>
              <a:rPr lang="ru-RU" sz="1600" b="1" dirty="0">
                <a:solidFill>
                  <a:srgbClr val="006600"/>
                </a:solidFill>
              </a:rPr>
              <a:t>диапазоном и ценовыми заявками участников</a:t>
            </a:r>
          </a:p>
        </p:txBody>
      </p:sp>
      <p:sp>
        <p:nvSpPr>
          <p:cNvPr id="20" name="Штриховая стрелка вправо 19"/>
          <p:cNvSpPr/>
          <p:nvPr/>
        </p:nvSpPr>
        <p:spPr>
          <a:xfrm rot="5400000">
            <a:off x="3201061" y="2632561"/>
            <a:ext cx="872798" cy="2160240"/>
          </a:xfrm>
          <a:prstGeom prst="stripedRightArrow">
            <a:avLst>
              <a:gd name="adj1" fmla="val 53919"/>
              <a:gd name="adj2" fmla="val 41143"/>
            </a:avLst>
          </a:prstGeom>
          <a:solidFill>
            <a:srgbClr val="006600"/>
          </a:solidFill>
          <a:ln w="19050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6864380" y="4331333"/>
            <a:ext cx="424453" cy="44222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dirty="0"/>
              <a:t>~</a:t>
            </a:r>
          </a:p>
        </p:txBody>
      </p:sp>
      <p:sp>
        <p:nvSpPr>
          <p:cNvPr id="22" name="TextBox 165"/>
          <p:cNvSpPr txBox="1">
            <a:spLocks noChangeArrowheads="1"/>
          </p:cNvSpPr>
          <p:nvPr/>
        </p:nvSpPr>
        <p:spPr bwMode="auto">
          <a:xfrm>
            <a:off x="6505699" y="4845567"/>
            <a:ext cx="1141814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050" b="1" dirty="0"/>
              <a:t>50МВт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050" b="1" dirty="0">
                <a:solidFill>
                  <a:srgbClr val="C00000"/>
                </a:solidFill>
              </a:rPr>
              <a:t>1000руб./МВт</a:t>
            </a:r>
          </a:p>
        </p:txBody>
      </p:sp>
      <p:sp>
        <p:nvSpPr>
          <p:cNvPr id="23" name="TextBox 168"/>
          <p:cNvSpPr txBox="1">
            <a:spLocks noChangeArrowheads="1"/>
          </p:cNvSpPr>
          <p:nvPr/>
        </p:nvSpPr>
        <p:spPr bwMode="auto">
          <a:xfrm>
            <a:off x="7558526" y="4845567"/>
            <a:ext cx="1125542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050" b="1" dirty="0"/>
              <a:t>70МВт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050" b="1" dirty="0">
                <a:solidFill>
                  <a:srgbClr val="006600"/>
                </a:solidFill>
              </a:rPr>
              <a:t>800руб./МВт</a:t>
            </a: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7915367" y="3981431"/>
            <a:ext cx="389527" cy="287337"/>
          </a:xfrm>
          <a:prstGeom prst="round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900" b="1" dirty="0"/>
              <a:t>ON</a:t>
            </a:r>
            <a:endParaRPr lang="ru-RU" sz="900" b="1" dirty="0"/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6876417" y="3981431"/>
            <a:ext cx="400377" cy="287337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900" b="1" dirty="0"/>
              <a:t>OFF</a:t>
            </a:r>
            <a:endParaRPr lang="ru-RU" sz="900" b="1" dirty="0"/>
          </a:p>
        </p:txBody>
      </p:sp>
      <p:sp>
        <p:nvSpPr>
          <p:cNvPr id="26" name="TextBox 171"/>
          <p:cNvSpPr txBox="1">
            <a:spLocks noChangeArrowheads="1"/>
          </p:cNvSpPr>
          <p:nvPr/>
        </p:nvSpPr>
        <p:spPr bwMode="auto">
          <a:xfrm>
            <a:off x="6118660" y="3276282"/>
            <a:ext cx="2831103" cy="692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300" b="1" u="sng" dirty="0">
                <a:solidFill>
                  <a:srgbClr val="006600"/>
                </a:solidFill>
              </a:rPr>
              <a:t>Пример:</a:t>
            </a:r>
            <a:r>
              <a:rPr lang="ru-RU" altLang="ru-RU" sz="1300" b="1" dirty="0">
                <a:solidFill>
                  <a:srgbClr val="006600"/>
                </a:solidFill>
              </a:rPr>
              <a:t> необходимо покрыть объем потребления 50 МВт.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300" b="1" dirty="0">
              <a:solidFill>
                <a:srgbClr val="008000"/>
              </a:solidFill>
            </a:endParaRPr>
          </a:p>
        </p:txBody>
      </p:sp>
      <p:sp>
        <p:nvSpPr>
          <p:cNvPr id="27" name="Овал 26"/>
          <p:cNvSpPr/>
          <p:nvPr/>
        </p:nvSpPr>
        <p:spPr>
          <a:xfrm>
            <a:off x="7897243" y="4331333"/>
            <a:ext cx="425777" cy="44222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dirty="0"/>
              <a:t>~</a:t>
            </a: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7572317" y="3847214"/>
            <a:ext cx="1075626" cy="1424590"/>
          </a:xfrm>
          <a:prstGeom prst="roundRect">
            <a:avLst/>
          </a:prstGeom>
          <a:noFill/>
          <a:ln w="28575">
            <a:solidFill>
              <a:srgbClr val="008A3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Овал 29"/>
          <p:cNvSpPr/>
          <p:nvPr/>
        </p:nvSpPr>
        <p:spPr>
          <a:xfrm>
            <a:off x="4587412" y="1424836"/>
            <a:ext cx="400046" cy="1152128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Овал 34"/>
          <p:cNvSpPr/>
          <p:nvPr/>
        </p:nvSpPr>
        <p:spPr>
          <a:xfrm>
            <a:off x="800724" y="1424836"/>
            <a:ext cx="400046" cy="115212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Овал 39"/>
          <p:cNvSpPr/>
          <p:nvPr/>
        </p:nvSpPr>
        <p:spPr>
          <a:xfrm>
            <a:off x="3437437" y="1424836"/>
            <a:ext cx="400046" cy="1152128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Овал 45"/>
          <p:cNvSpPr/>
          <p:nvPr/>
        </p:nvSpPr>
        <p:spPr>
          <a:xfrm>
            <a:off x="4587413" y="1444208"/>
            <a:ext cx="400046" cy="1152128"/>
          </a:xfrm>
          <a:prstGeom prst="ellipse">
            <a:avLst/>
          </a:prstGeom>
          <a:gradFill flip="none" rotWithShape="1">
            <a:gsLst>
              <a:gs pos="0">
                <a:schemeClr val="accent2">
                  <a:lumMod val="75000"/>
                  <a:shade val="30000"/>
                  <a:satMod val="115000"/>
                </a:schemeClr>
              </a:gs>
              <a:gs pos="50000">
                <a:schemeClr val="accent2">
                  <a:lumMod val="75000"/>
                  <a:shade val="67500"/>
                  <a:satMod val="115000"/>
                </a:schemeClr>
              </a:gs>
              <a:gs pos="100000">
                <a:schemeClr val="accent2">
                  <a:lumMod val="75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/>
          <p:cNvSpPr/>
          <p:nvPr/>
        </p:nvSpPr>
        <p:spPr>
          <a:xfrm>
            <a:off x="2769337" y="1424836"/>
            <a:ext cx="400046" cy="1152128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1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1">
                  <a:lumMod val="60000"/>
                  <a:lumOff val="40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Овал 47"/>
          <p:cNvSpPr/>
          <p:nvPr/>
        </p:nvSpPr>
        <p:spPr>
          <a:xfrm>
            <a:off x="816126" y="1421655"/>
            <a:ext cx="400046" cy="1152128"/>
          </a:xfrm>
          <a:prstGeom prst="ellipse">
            <a:avLst/>
          </a:prstGeom>
          <a:gradFill flip="none" rotWithShape="1">
            <a:gsLst>
              <a:gs pos="0">
                <a:schemeClr val="tx1">
                  <a:lumMod val="50000"/>
                  <a:lumOff val="50000"/>
                  <a:shade val="30000"/>
                  <a:satMod val="115000"/>
                </a:schemeClr>
              </a:gs>
              <a:gs pos="50000">
                <a:schemeClr val="tx1">
                  <a:lumMod val="50000"/>
                  <a:lumOff val="50000"/>
                  <a:shade val="67500"/>
                  <a:satMod val="115000"/>
                </a:schemeClr>
              </a:gs>
              <a:gs pos="100000">
                <a:schemeClr val="tx1">
                  <a:lumMod val="50000"/>
                  <a:lumOff val="50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Прямоугольник 51"/>
          <p:cNvSpPr/>
          <p:nvPr/>
        </p:nvSpPr>
        <p:spPr>
          <a:xfrm>
            <a:off x="2942429" y="1421655"/>
            <a:ext cx="1156796" cy="1152128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1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1">
                  <a:lumMod val="60000"/>
                  <a:lumOff val="40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ru-RU" sz="1400" b="1" dirty="0">
                <a:solidFill>
                  <a:schemeClr val="tx1"/>
                </a:solidFill>
              </a:rPr>
              <a:t>ГЭС/АЭС</a:t>
            </a:r>
          </a:p>
        </p:txBody>
      </p:sp>
      <p:sp>
        <p:nvSpPr>
          <p:cNvPr id="53" name="Овал 52"/>
          <p:cNvSpPr/>
          <p:nvPr/>
        </p:nvSpPr>
        <p:spPr>
          <a:xfrm>
            <a:off x="3899202" y="1421655"/>
            <a:ext cx="400046" cy="1152128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75000"/>
                  <a:shade val="30000"/>
                  <a:satMod val="115000"/>
                </a:schemeClr>
              </a:gs>
              <a:gs pos="50000">
                <a:schemeClr val="bg2">
                  <a:lumMod val="75000"/>
                  <a:shade val="67500"/>
                  <a:satMod val="115000"/>
                </a:schemeClr>
              </a:gs>
              <a:gs pos="100000">
                <a:schemeClr val="bg2">
                  <a:lumMod val="75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Двойная стрелка влево/вправо 53"/>
          <p:cNvSpPr/>
          <p:nvPr/>
        </p:nvSpPr>
        <p:spPr>
          <a:xfrm>
            <a:off x="950524" y="2144915"/>
            <a:ext cx="3583764" cy="432049"/>
          </a:xfrm>
          <a:prstGeom prst="leftRightArrow">
            <a:avLst>
              <a:gd name="adj1" fmla="val 46640"/>
              <a:gd name="adj2" fmla="val 3677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FIX</a:t>
            </a:r>
            <a:endParaRPr lang="ru-RU" sz="1400" b="1" dirty="0"/>
          </a:p>
        </p:txBody>
      </p:sp>
      <p:sp>
        <p:nvSpPr>
          <p:cNvPr id="55" name="Скругленный прямоугольник 54"/>
          <p:cNvSpPr/>
          <p:nvPr/>
        </p:nvSpPr>
        <p:spPr>
          <a:xfrm>
            <a:off x="1136510" y="1444208"/>
            <a:ext cx="5001900" cy="353455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5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5">
                  <a:lumMod val="60000"/>
                  <a:lumOff val="40000"/>
                  <a:shade val="100000"/>
                  <a:satMod val="115000"/>
                </a:schemeClr>
              </a:gs>
            </a:gsLst>
            <a:lin ang="5400000" scaled="1"/>
            <a:tileRect/>
          </a:gradFill>
          <a:ln w="9525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>
                <a:solidFill>
                  <a:schemeClr val="tx1"/>
                </a:solidFill>
              </a:rPr>
              <a:t>Включенный состав генерирующего </a:t>
            </a:r>
            <a:r>
              <a:rPr lang="ru-RU" sz="1400" dirty="0" smtClean="0">
                <a:solidFill>
                  <a:schemeClr val="tx1"/>
                </a:solidFill>
              </a:rPr>
              <a:t>оборудования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56" name="Овал 55"/>
          <p:cNvSpPr/>
          <p:nvPr/>
        </p:nvSpPr>
        <p:spPr>
          <a:xfrm flipH="1">
            <a:off x="7755613" y="1435080"/>
            <a:ext cx="401227" cy="1152128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0969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Другая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43288</TotalTime>
  <Words>1438</Words>
  <Application>Microsoft Office PowerPoint</Application>
  <PresentationFormat>Экран (4:3)</PresentationFormat>
  <Paragraphs>337</Paragraphs>
  <Slides>16</Slides>
  <Notes>3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8" baseType="lpstr">
      <vt:lpstr>Официальная</vt:lpstr>
      <vt:lpstr>Формула</vt:lpstr>
      <vt:lpstr>Выбор состава включенного генерирующего оборудования</vt:lpstr>
      <vt:lpstr>  </vt:lpstr>
      <vt:lpstr> ВСВГО</vt:lpstr>
      <vt:lpstr>Уведомления и ценовые заявки</vt:lpstr>
      <vt:lpstr>Действующий принцип оптимизации «под Рмакс»</vt:lpstr>
      <vt:lpstr>Вытеснение эффективной генерации на ВСВГО</vt:lpstr>
      <vt:lpstr>Вытеснение эффективной генерации на ВСВГО</vt:lpstr>
      <vt:lpstr>Вытеснение эффективной генерации на ВСВГО</vt:lpstr>
      <vt:lpstr>Оптимизация «под спрос»</vt:lpstr>
      <vt:lpstr>Оптимизация «под спрос»</vt:lpstr>
      <vt:lpstr>Презентация PowerPoint</vt:lpstr>
      <vt:lpstr>Оптимизация «под спрос» с учетом стоимости резервов</vt:lpstr>
      <vt:lpstr>Сравнение возможных вариантов</vt:lpstr>
      <vt:lpstr>Презентация PowerPoint</vt:lpstr>
      <vt:lpstr>Имитационные расчеты: оптимизация «под спрос»</vt:lpstr>
      <vt:lpstr>Порядок проведения «имитационных» расчетов</vt:lpstr>
    </vt:vector>
  </TitlesOfParts>
  <Company>NP ATS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проблемы, связанные с организацией системы расчетов</dc:title>
  <dc:creator>ats</dc:creator>
  <cp:lastModifiedBy>Александр Попов</cp:lastModifiedBy>
  <cp:revision>1018</cp:revision>
  <cp:lastPrinted>2015-07-02T09:24:52Z</cp:lastPrinted>
  <dcterms:created xsi:type="dcterms:W3CDTF">2008-10-13T14:05:25Z</dcterms:created>
  <dcterms:modified xsi:type="dcterms:W3CDTF">2015-07-02T10:07:55Z</dcterms:modified>
</cp:coreProperties>
</file>