
<file path=[Content_Types].xml><?xml version="1.0" encoding="utf-8"?>
<Types xmlns="http://schemas.openxmlformats.org/package/2006/content-types">
  <Default Extension="png" ContentType="image/png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ловин Аким Анатольевич" initials="ГАА" lastIdx="2" clrIdx="0">
    <p:extLst>
      <p:ext uri="{19B8F6BF-5375-455C-9EA6-DF929625EA0E}">
        <p15:presenceInfo xmlns:p15="http://schemas.microsoft.com/office/powerpoint/2012/main" userId="Головин Аким Анатоль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E8AA"/>
    <a:srgbClr val="CF7876"/>
    <a:srgbClr val="D9D9D9"/>
    <a:srgbClr val="E6B9B8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98" autoAdjust="0"/>
    <p:restoredTop sz="92290" autoAdjust="0"/>
  </p:normalViewPr>
  <p:slideViewPr>
    <p:cSldViewPr snapToGrid="0">
      <p:cViewPr varScale="1">
        <p:scale>
          <a:sx n="97" d="100"/>
          <a:sy n="97" d="100"/>
        </p:scale>
        <p:origin x="72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7;&#1045;&#1053;&#1058;&#1071;&#1041;&#1056;&#1068;\&#1064;&#1040;&#1041;&#1051;&#1054;&#1053;%20&#1052;&#1086;&#1085;&#1080;&#1090;&#1086;&#1088;&#1080;&#1085;&#1075;%20&#1054;&#1056;&#1069;&#1052;%2030%2009%202020%20&#1087;&#1088;&#1077;&#1089;&#1089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7;&#1045;&#1053;&#1058;&#1071;&#1041;&#1056;&#1068;\&#1064;&#1040;&#1041;&#1051;&#1054;&#1053;%20&#1052;&#1086;&#1085;&#1080;&#1090;&#1086;&#1088;&#1080;&#1085;&#1075;%20&#1054;&#1056;&#1069;&#1052;%2030%2009%202020%20&#1087;&#1088;&#1077;&#1089;&#1089;&#1072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vm-cfr-f\&#1044;&#1041;&#1054;&#1080;&#1059;&#1055;\&#1054;&#1090;&#1076;&#1077;&#1083;_&#1086;&#1087;&#1077;&#1088;&#1072;&#1090;&#1080;&#1074;&#1085;&#1086;&#1075;&#1086;_&#1091;&#1095;&#1077;&#1090;&#1072;\&#1054;&#1073;&#1097;&#1072;&#1103;_&#1054;&#1090;&#1076;&#1077;&#1083;&#1072;\&#1055;&#1088;&#1077;&#1079;&#1077;&#1085;&#1090;&#1072;&#1094;&#1080;&#1103;%20(&#1088;&#1072;&#1073;&#1086;&#1095;&#1080;&#1077;%20&#1092;&#1072;&#1081;&#1083;&#1099;)\2020\&#1057;&#1045;&#1053;&#1058;&#1071;&#1041;&#1056;&#1068;\&#1064;&#1040;&#1041;&#1051;&#1054;&#1053;%20&#1052;&#1086;&#1085;&#1080;&#1090;&#1086;&#1088;&#1080;&#1085;&#1075;%20&#1054;&#1056;&#1069;&#1052;%2030%2009%202020%20&#1087;&#1088;&#1077;&#1089;&#1089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Задолженность</a:t>
            </a:r>
            <a:r>
              <a:rPr lang="ru-RU" sz="1000" baseline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покупателей, лишенных </a:t>
            </a:r>
            <a:r>
              <a:rPr lang="ru-RU" sz="1000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статуса субъекта ОРЭМ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c:rich>
      </c:tx>
      <c:layout>
        <c:manualLayout>
          <c:xMode val="edge"/>
          <c:yMode val="edge"/>
          <c:x val="0.17559603899775092"/>
          <c:y val="1.94461865309539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Динамика!$A$94</c:f>
              <c:strCache>
                <c:ptCount val="1"/>
                <c:pt idx="0">
                  <c:v>По договорам ОРЭМ</c:v>
                </c:pt>
              </c:strCache>
            </c:strRef>
          </c:tx>
          <c:spPr>
            <a:ln w="22225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3"/>
              <c:layout>
                <c:manualLayout>
                  <c:x val="-4.7292603445662607E-2"/>
                  <c:y val="3.27697421896166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4722034580051848E-2"/>
                  <c:y val="3.2503833423855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7133898519780316E-2"/>
                  <c:y val="3.250383342385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3.9885391719882868E-2"/>
                  <c:y val="3.4056970467476709E-2"/>
                </c:manualLayout>
              </c:layout>
              <c:numFmt formatCode="#,##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150338885874587"/>
                      <c:h val="0.1191867240004841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3.9900205806059173E-4"/>
                  <c:y val="5.1558425580564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1.097382469842924E-2"/>
                  <c:y val="3.36889422909952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8368750724239163E-2"/>
                  <c:y val="6.03322148350388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Динамика!$B$89:$K$89</c:f>
              <c:numCache>
                <c:formatCode>[$-419]d\ mmm;@</c:formatCode>
                <c:ptCount val="10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</c:numCache>
            </c:numRef>
          </c:cat>
          <c:val>
            <c:numRef>
              <c:f>Динамика!$B$94:$K$94</c:f>
              <c:numCache>
                <c:formatCode>#,##0</c:formatCode>
                <c:ptCount val="10"/>
                <c:pt idx="0">
                  <c:v>23504.537826100001</c:v>
                </c:pt>
                <c:pt idx="1">
                  <c:v>22518.669632500001</c:v>
                </c:pt>
                <c:pt idx="2">
                  <c:v>22057.980837000003</c:v>
                </c:pt>
                <c:pt idx="3">
                  <c:v>20296.152329719996</c:v>
                </c:pt>
                <c:pt idx="4">
                  <c:v>20162.732532539994</c:v>
                </c:pt>
                <c:pt idx="5">
                  <c:v>20114.636622219994</c:v>
                </c:pt>
                <c:pt idx="6">
                  <c:v>20043.553493389998</c:v>
                </c:pt>
                <c:pt idx="7">
                  <c:v>60058.026884339997</c:v>
                </c:pt>
                <c:pt idx="8">
                  <c:v>59602.160627650002</c:v>
                </c:pt>
                <c:pt idx="9">
                  <c:v>59572.034865109999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Динамика!$A$95</c:f>
              <c:strCache>
                <c:ptCount val="1"/>
                <c:pt idx="0">
                  <c:v>По договорам ОРЭМ и цессии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layout>
                <c:manualLayout>
                  <c:x val="-5.7816098840691686E-2"/>
                  <c:y val="-7.86290406619286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Динамика!$B$89:$K$89</c:f>
              <c:numCache>
                <c:formatCode>[$-419]d\ mmm;@</c:formatCode>
                <c:ptCount val="10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</c:numCache>
            </c:numRef>
          </c:cat>
          <c:val>
            <c:numRef>
              <c:f>Динамика!$B$95:$K$95</c:f>
              <c:numCache>
                <c:formatCode>#,##0</c:formatCode>
                <c:ptCount val="10"/>
                <c:pt idx="0">
                  <c:v>41512.643389960002</c:v>
                </c:pt>
                <c:pt idx="1">
                  <c:v>40526.614303060007</c:v>
                </c:pt>
                <c:pt idx="2">
                  <c:v>40066.819580020005</c:v>
                </c:pt>
                <c:pt idx="3">
                  <c:v>24409.393702649995</c:v>
                </c:pt>
                <c:pt idx="4">
                  <c:v>24331.254461939996</c:v>
                </c:pt>
                <c:pt idx="5">
                  <c:v>24327.708452849995</c:v>
                </c:pt>
                <c:pt idx="6">
                  <c:v>24277.053710789998</c:v>
                </c:pt>
                <c:pt idx="7">
                  <c:v>66625.141973210004</c:v>
                </c:pt>
                <c:pt idx="8">
                  <c:v>66400.238221570005</c:v>
                </c:pt>
                <c:pt idx="9">
                  <c:v>66400.120703070002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65616"/>
        <c:axId val="128452096"/>
      </c:lineChart>
      <c:catAx>
        <c:axId val="13765616"/>
        <c:scaling>
          <c:orientation val="minMax"/>
        </c:scaling>
        <c:delete val="0"/>
        <c:axPos val="b"/>
        <c:numFmt formatCode="[$-419]d\ mmm\ yy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8452096"/>
        <c:crosses val="autoZero"/>
        <c:auto val="0"/>
        <c:lblAlgn val="ctr"/>
        <c:lblOffset val="100"/>
        <c:noMultiLvlLbl val="0"/>
      </c:catAx>
      <c:valAx>
        <c:axId val="128452096"/>
        <c:scaling>
          <c:orientation val="minMax"/>
          <c:max val="70000"/>
          <c:min val="15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1376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51501501501502E-2"/>
          <c:y val="5.8308368628261192E-2"/>
          <c:w val="0.95471677927927923"/>
          <c:h val="0.67108761941928841"/>
        </c:manualLayout>
      </c:layout>
      <c:lineChart>
        <c:grouping val="standard"/>
        <c:varyColors val="0"/>
        <c:ser>
          <c:idx val="0"/>
          <c:order val="0"/>
          <c:tx>
            <c:strRef>
              <c:f>Динамика!$A$90</c:f>
              <c:strCache>
                <c:ptCount val="1"/>
                <c:pt idx="0">
                  <c:v>Покупатели ОРЭМ 2019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3299993694394315E-2"/>
                  <c:y val="3.2689033512007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299993694394315E-2"/>
                  <c:y val="4.72661256690732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299993694394315E-2"/>
                  <c:y val="3.75480642310296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3299993694394315E-2"/>
                  <c:y val="1.8111941354942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91662487951789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3299993694394315E-2"/>
                  <c:y val="2.55596473541087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0961524024024025E-2"/>
                  <c:y val="3.44055848226868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Динамика!$B$90:$N$90</c:f>
              <c:numCache>
                <c:formatCode>#,##0</c:formatCode>
                <c:ptCount val="13"/>
                <c:pt idx="0">
                  <c:v>74821.681441309993</c:v>
                </c:pt>
                <c:pt idx="1">
                  <c:v>76216.442388990006</c:v>
                </c:pt>
                <c:pt idx="2">
                  <c:v>77187.39760307</c:v>
                </c:pt>
                <c:pt idx="3">
                  <c:v>77853.22925027</c:v>
                </c:pt>
                <c:pt idx="4">
                  <c:v>78367.625302739994</c:v>
                </c:pt>
                <c:pt idx="5">
                  <c:v>76014.980304709999</c:v>
                </c:pt>
                <c:pt idx="6">
                  <c:v>75125.602709519997</c:v>
                </c:pt>
                <c:pt idx="7">
                  <c:v>75663.55453994</c:v>
                </c:pt>
                <c:pt idx="8">
                  <c:v>74918.804701500005</c:v>
                </c:pt>
                <c:pt idx="9">
                  <c:v>75190.520766799993</c:v>
                </c:pt>
                <c:pt idx="10">
                  <c:v>75323.233496750006</c:v>
                </c:pt>
                <c:pt idx="11">
                  <c:v>75784.556176059996</c:v>
                </c:pt>
                <c:pt idx="12">
                  <c:v>76030.240443450006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Динамика!$A$92</c:f>
              <c:strCache>
                <c:ptCount val="1"/>
                <c:pt idx="0">
                  <c:v>Покупатели ОРЭМ 2020 г.</c:v>
                </c:pt>
              </c:strCache>
            </c:strRef>
          </c:tx>
          <c:spPr>
            <a:ln w="19050" cap="rnd">
              <a:solidFill>
                <a:schemeClr val="tx1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tx1">
                  <a:lumMod val="50000"/>
                  <a:lumOff val="50000"/>
                </a:schemeClr>
              </a:soli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920983483483483E-2"/>
                  <c:y val="-3.05648513086119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0920983483483483E-2"/>
                  <c:y val="-3.056485130861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3070168151636605E-2"/>
                  <c:y val="3.6676016567908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4648638034056249E-2"/>
                  <c:y val="2.8841848081675558E-2"/>
                </c:manualLayout>
              </c:layout>
              <c:numFmt formatCode="#,##0" sourceLinked="0"/>
              <c:spPr>
                <a:solidFill>
                  <a:schemeClr val="bg1">
                    <a:lumMod val="85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Динамика!$B$92:$N$92</c:f>
              <c:numCache>
                <c:formatCode>#,##0</c:formatCode>
                <c:ptCount val="13"/>
                <c:pt idx="0">
                  <c:v>76030.240443450006</c:v>
                </c:pt>
                <c:pt idx="1">
                  <c:v>76828.62369547</c:v>
                </c:pt>
                <c:pt idx="2">
                  <c:v>78285.719307509993</c:v>
                </c:pt>
                <c:pt idx="3">
                  <c:v>66851.644901060004</c:v>
                </c:pt>
                <c:pt idx="4">
                  <c:v>68522.523840759997</c:v>
                </c:pt>
                <c:pt idx="5">
                  <c:v>69414.054522940001</c:v>
                </c:pt>
                <c:pt idx="6">
                  <c:v>69616.016712940007</c:v>
                </c:pt>
                <c:pt idx="7">
                  <c:v>69847.823493499993</c:v>
                </c:pt>
                <c:pt idx="8">
                  <c:v>69331.006883080001</c:v>
                </c:pt>
                <c:pt idx="9">
                  <c:v>65781.06737556</c:v>
                </c:pt>
              </c:numCache>
            </c:numRef>
          </c:val>
          <c:smooth val="0"/>
        </c:ser>
        <c:ser>
          <c:idx val="1"/>
          <c:order val="2"/>
          <c:tx>
            <c:strRef>
              <c:f>Динамика!$A$91</c:f>
              <c:strCache>
                <c:ptCount val="1"/>
                <c:pt idx="0">
                  <c:v>Покупатели ОРЭМ 2019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dash"/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Динамика!$B$91:$N$91</c:f>
              <c:numCache>
                <c:formatCode>#,##0</c:formatCode>
                <c:ptCount val="13"/>
                <c:pt idx="0">
                  <c:v>100278.54304697999</c:v>
                </c:pt>
                <c:pt idx="1">
                  <c:v>101942.96391664</c:v>
                </c:pt>
                <c:pt idx="2">
                  <c:v>103098.1946172</c:v>
                </c:pt>
                <c:pt idx="3">
                  <c:v>103640.72159616</c:v>
                </c:pt>
                <c:pt idx="4">
                  <c:v>104385.20417375999</c:v>
                </c:pt>
                <c:pt idx="5">
                  <c:v>100687.4648512</c:v>
                </c:pt>
                <c:pt idx="6">
                  <c:v>99842.576106309993</c:v>
                </c:pt>
                <c:pt idx="7">
                  <c:v>100015.79675328</c:v>
                </c:pt>
                <c:pt idx="8">
                  <c:v>98994.485035400008</c:v>
                </c:pt>
                <c:pt idx="9">
                  <c:v>99333.16646185999</c:v>
                </c:pt>
                <c:pt idx="10">
                  <c:v>99443.986993430008</c:v>
                </c:pt>
                <c:pt idx="11">
                  <c:v>99231.848056179995</c:v>
                </c:pt>
                <c:pt idx="12">
                  <c:v>98103.664159520005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Динамика!$A$93</c:f>
              <c:strCache>
                <c:ptCount val="1"/>
                <c:pt idx="0">
                  <c:v>Покупатели ОРЭМ 2020 г. с учетом договоров цессии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3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8138138138138135E-2"/>
                  <c:y val="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052177177177177E-2"/>
                  <c:y val="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328985556648288E-17"/>
                  <c:y val="3.55981057945805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2905405405405404E-2"/>
                  <c:y val="2.37320705297202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52177177177177E-2"/>
                  <c:y val="3.1642760706293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5754504504504458E-2"/>
                  <c:y val="-2.768741561800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052177177177186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8138138138138135E-2"/>
                  <c:y val="-2.76874156180070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389264264264261E-2"/>
                      <c:h val="4.5664614766517848E-2"/>
                    </c:manualLayout>
                  </c15:layout>
                </c:ext>
              </c:extLst>
            </c:dLbl>
            <c:dLbl>
              <c:idx val="8"/>
              <c:layout>
                <c:manualLayout>
                  <c:x val="-2.1452702702702702E-2"/>
                  <c:y val="-3.1642760706293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1376282146704735E-2"/>
                  <c:y val="2.7665251917270213E-2"/>
                </c:manualLayout>
              </c:layout>
              <c:numFmt formatCode="#,##0" sourceLinked="0"/>
              <c:spPr>
                <a:solidFill>
                  <a:schemeClr val="accent2">
                    <a:lumMod val="20000"/>
                    <a:lumOff val="80000"/>
                  </a:schemeClr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accent2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Динамика!$B$89:$N$89</c:f>
              <c:numCache>
                <c:formatCode>[$-419]d\ mmm;@</c:formatCode>
                <c:ptCount val="13"/>
                <c:pt idx="0">
                  <c:v>43831</c:v>
                </c:pt>
                <c:pt idx="1">
                  <c:v>43861</c:v>
                </c:pt>
                <c:pt idx="2">
                  <c:v>43890</c:v>
                </c:pt>
                <c:pt idx="3">
                  <c:v>43921</c:v>
                </c:pt>
                <c:pt idx="4">
                  <c:v>43951</c:v>
                </c:pt>
                <c:pt idx="5">
                  <c:v>43982</c:v>
                </c:pt>
                <c:pt idx="6">
                  <c:v>44012</c:v>
                </c:pt>
                <c:pt idx="7">
                  <c:v>44043</c:v>
                </c:pt>
                <c:pt idx="8">
                  <c:v>44074</c:v>
                </c:pt>
                <c:pt idx="9">
                  <c:v>44104</c:v>
                </c:pt>
                <c:pt idx="10">
                  <c:v>44135</c:v>
                </c:pt>
                <c:pt idx="11">
                  <c:v>44165</c:v>
                </c:pt>
                <c:pt idx="12">
                  <c:v>44196</c:v>
                </c:pt>
              </c:numCache>
            </c:numRef>
          </c:cat>
          <c:val>
            <c:numRef>
              <c:f>Динамика!$B$93:$N$93</c:f>
              <c:numCache>
                <c:formatCode>#,##0</c:formatCode>
                <c:ptCount val="13"/>
                <c:pt idx="0">
                  <c:v>98103.664159520005</c:v>
                </c:pt>
                <c:pt idx="1">
                  <c:v>99061.95179336</c:v>
                </c:pt>
                <c:pt idx="2">
                  <c:v>100759.45050840999</c:v>
                </c:pt>
                <c:pt idx="3">
                  <c:v>75217.436050740012</c:v>
                </c:pt>
                <c:pt idx="4">
                  <c:v>77225.968212509993</c:v>
                </c:pt>
                <c:pt idx="5">
                  <c:v>77922.464946709995</c:v>
                </c:pt>
                <c:pt idx="6">
                  <c:v>78603.603608760008</c:v>
                </c:pt>
                <c:pt idx="7">
                  <c:v>78581.594588449996</c:v>
                </c:pt>
                <c:pt idx="8">
                  <c:v>78173.5888863</c:v>
                </c:pt>
                <c:pt idx="9">
                  <c:v>74369.413085220003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152344"/>
        <c:axId val="94151560"/>
      </c:lineChart>
      <c:catAx>
        <c:axId val="94152344"/>
        <c:scaling>
          <c:orientation val="minMax"/>
        </c:scaling>
        <c:delete val="0"/>
        <c:axPos val="b"/>
        <c:numFmt formatCode="[$-419]d\ mmm;@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120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4151560"/>
        <c:crosses val="autoZero"/>
        <c:auto val="0"/>
        <c:lblAlgn val="ctr"/>
        <c:lblOffset val="100"/>
        <c:noMultiLvlLbl val="0"/>
      </c:catAx>
      <c:valAx>
        <c:axId val="94151560"/>
        <c:scaling>
          <c:orientation val="minMax"/>
          <c:min val="60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crossAx val="94152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4351969652848391"/>
          <c:w val="1"/>
          <c:h val="0.15648030347151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00" b="0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662304535876681E-2"/>
          <c:y val="0.13866307254832144"/>
          <c:w val="0.41674244944734012"/>
          <c:h val="0.68020031978761264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4.6318805219770061E-2"/>
                  <c:y val="-5.09248802641086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8058112454253078E-2"/>
                  <c:y val="-8.337363404093657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3200251377028578E-3"/>
                  <c:y val="-9.189031182176091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9.5770951166316339E-3"/>
                  <c:y val="1.1900259188645235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2.3398765295183085E-2"/>
                  <c:y val="0.101611480147384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278954567298805E-2"/>
                  <c:y val="0.198161348036015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3.6850763372888247E-3"/>
                  <c:y val="0.3101457436915269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9.4958966396806024E-2"/>
                  <c:y val="-0.30862645455909238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нс3!$A$19:$A$26</c:f>
              <c:strCache>
                <c:ptCount val="8"/>
                <c:pt idx="0">
                  <c:v>Центральный ФО (4,1%)</c:v>
                </c:pt>
                <c:pt idx="1">
                  <c:v>Южный ФО  (10%)</c:v>
                </c:pt>
                <c:pt idx="2">
                  <c:v>Северо-западный ФО  (0,9%)</c:v>
                </c:pt>
                <c:pt idx="3">
                  <c:v>Дальневосточный ФО (0,02%)</c:v>
                </c:pt>
                <c:pt idx="4">
                  <c:v>Сибирский ФО (0,7%)</c:v>
                </c:pt>
                <c:pt idx="5">
                  <c:v>Уральский ФО (0,1%)</c:v>
                </c:pt>
                <c:pt idx="6">
                  <c:v>Приволжский ФО (0,01%)</c:v>
                </c:pt>
                <c:pt idx="7">
                  <c:v>Северо-Кавказский ФО (84,3%)</c:v>
                </c:pt>
              </c:strCache>
            </c:strRef>
          </c:cat>
          <c:val>
            <c:numRef>
              <c:f>нс3!$B$19:$B$26</c:f>
              <c:numCache>
                <c:formatCode>#\ ##0.0</c:formatCode>
                <c:ptCount val="8"/>
                <c:pt idx="0">
                  <c:v>3017.7617777999999</c:v>
                </c:pt>
                <c:pt idx="1">
                  <c:v>7402.3137622800004</c:v>
                </c:pt>
                <c:pt idx="2">
                  <c:v>671.91011261000006</c:v>
                </c:pt>
                <c:pt idx="3">
                  <c:v>17.196745</c:v>
                </c:pt>
                <c:pt idx="4">
                  <c:v>499.04489790000002</c:v>
                </c:pt>
                <c:pt idx="5">
                  <c:v>59.004403439999997</c:v>
                </c:pt>
                <c:pt idx="6">
                  <c:v>4.8704019199999999</c:v>
                </c:pt>
                <c:pt idx="7">
                  <c:v>62697.31098427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29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0.07622</cdr:y>
    </cdr:from>
    <cdr:to>
      <cdr:x>0.16158</cdr:x>
      <cdr:y>0.17627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0" y="152400"/>
          <a:ext cx="850822" cy="20005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0.01181</cdr:x>
      <cdr:y>0.00724</cdr:y>
    </cdr:from>
    <cdr:to>
      <cdr:x>0.17149</cdr:x>
      <cdr:y>0.06708</cdr:y>
    </cdr:to>
    <cdr:sp macro="" textlink="">
      <cdr:nvSpPr>
        <cdr:cNvPr id="2" name="TextBox 4"/>
        <cdr:cNvSpPr txBox="1"/>
      </cdr:nvSpPr>
      <cdr:spPr>
        <a:xfrm xmlns:a="http://schemas.openxmlformats.org/drawingml/2006/main">
          <a:off x="62955" y="24192"/>
          <a:ext cx="850822" cy="20005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700" dirty="0">
              <a:latin typeface="Calibri" panose="020F0502020204030204" pitchFamily="34" charset="0"/>
            </a:rPr>
            <a:t>м</a:t>
          </a:r>
          <a:r>
            <a:rPr lang="ru-RU" sz="700" dirty="0" smtClean="0">
              <a:latin typeface="Calibri" panose="020F0502020204030204" pitchFamily="34" charset="0"/>
            </a:rPr>
            <a:t>лн.₽</a:t>
          </a:r>
          <a:endParaRPr lang="ru-RU" sz="700" dirty="0">
            <a:latin typeface="Calibri" panose="020F050202020403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8" y="1"/>
            <a:ext cx="2944285" cy="497020"/>
          </a:xfrm>
          <a:prstGeom prst="rect">
            <a:avLst/>
          </a:prstGeom>
        </p:spPr>
        <p:txBody>
          <a:bodyPr vert="horz" lIns="91100" tIns="45549" rIns="91100" bIns="45549" rtlCol="0"/>
          <a:lstStyle>
            <a:lvl1pPr algn="r">
              <a:defRPr sz="1200"/>
            </a:lvl1pPr>
          </a:lstStyle>
          <a:p>
            <a:fld id="{ECC3689E-820E-4F59-9D2D-A12D91FC3989}" type="datetimeFigureOut">
              <a:rPr lang="ru-RU" smtClean="0"/>
              <a:t>05.10.2020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38250"/>
            <a:ext cx="44577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0" tIns="45549" rIns="91100" bIns="455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67266"/>
            <a:ext cx="5435600" cy="3900487"/>
          </a:xfrm>
          <a:prstGeom prst="rect">
            <a:avLst/>
          </a:prstGeom>
        </p:spPr>
        <p:txBody>
          <a:bodyPr vert="horz" lIns="91100" tIns="45549" rIns="91100" bIns="4554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8" y="9408984"/>
            <a:ext cx="2944285" cy="497019"/>
          </a:xfrm>
          <a:prstGeom prst="rect">
            <a:avLst/>
          </a:prstGeom>
        </p:spPr>
        <p:txBody>
          <a:bodyPr vert="horz" lIns="91100" tIns="45549" rIns="91100" bIns="45549" rtlCol="0" anchor="b"/>
          <a:lstStyle>
            <a:lvl1pPr algn="r">
              <a:defRPr sz="1200"/>
            </a:lvl1pPr>
          </a:lstStyle>
          <a:p>
            <a:fld id="{FF45E897-F4D7-4FCC-9058-9B7F747E1D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00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491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38250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5E897-F4D7-4FCC-9058-9B7F747E1DF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471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A9A75F-2A9D-4A0B-99E3-E80F7C755455}" type="slidenum">
              <a:rPr lang="ru-RU" altLang="ru-RU" smtClean="0">
                <a:solidFill>
                  <a:srgbClr val="000000"/>
                </a:solidFill>
              </a:rPr>
              <a:pPr/>
              <a:t>3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75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60463" y="1243013"/>
            <a:ext cx="4467225" cy="33512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AF3FD01-DE83-4D0C-AD3F-DC9248007C6F}" type="slidenum">
              <a:rPr lang="ru-RU" altLang="ru-RU" smtClean="0">
                <a:solidFill>
                  <a:srgbClr val="000000"/>
                </a:solidFill>
              </a:rPr>
              <a:pPr/>
              <a:t>4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91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М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31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89BB-47DA-42DA-BCF0-6DAF21F96E78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60BE6-9852-46D9-834C-5E78003DE0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03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783EA-C689-4E7E-AB61-F5ADD52728F7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AE99-4AB4-4B45-871C-1BCAF2EDD3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077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4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4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1046E-60C3-4B12-BFDE-0936D0193420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0AC59-55F7-4BCD-9D52-7EEA7535512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927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C08CA-BE60-4D0A-B3FC-CCF794DF3EE4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CD768-CEA6-4C5E-BBEC-8403C171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467544" y="692696"/>
            <a:ext cx="7992888" cy="18668"/>
            <a:chOff x="467544" y="818044"/>
            <a:chExt cx="7992888" cy="18668"/>
          </a:xfrm>
        </p:grpSpPr>
        <p:cxnSp>
          <p:nvCxnSpPr>
            <p:cNvPr id="8" name="Прямая соединительная линия 7"/>
            <p:cNvCxnSpPr/>
            <p:nvPr userDrawn="1"/>
          </p:nvCxnSpPr>
          <p:spPr>
            <a:xfrm>
              <a:off x="467544" y="818044"/>
              <a:ext cx="7992888" cy="0"/>
            </a:xfrm>
            <a:prstGeom prst="line">
              <a:avLst/>
            </a:prstGeom>
            <a:ln w="381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 userDrawn="1"/>
          </p:nvCxnSpPr>
          <p:spPr>
            <a:xfrm>
              <a:off x="467544" y="836712"/>
              <a:ext cx="4104456" cy="0"/>
            </a:xfrm>
            <a:prstGeom prst="line">
              <a:avLst/>
            </a:prstGeom>
            <a:ln w="76200">
              <a:solidFill>
                <a:srgbClr val="E610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Прямоугольник 10"/>
          <p:cNvSpPr/>
          <p:nvPr userDrawn="1"/>
        </p:nvSpPr>
        <p:spPr>
          <a:xfrm>
            <a:off x="395536" y="1268760"/>
            <a:ext cx="8208912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135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951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6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2DA72-4077-4B5D-9D31-9E9D4939A1BB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CBE90-8D53-46EF-B2C2-6F303A276E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9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36483-CD27-418F-A9E2-5173B4DC8DD6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E18-FF31-43E9-AB37-5538EF9403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281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9BBF-5153-4232-B191-E99B68D6FF68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50497-C8FB-4D2B-8971-01069001C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369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A237F-FB07-4D6D-96B2-8ABC321DB2F6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96F0B-3631-411E-A893-15C6904B95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48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D4A3C-EA68-46E8-A3E2-405172DF37CE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7C90-CEFD-4369-A36D-2268D4F641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036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6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CC49C-CEE8-4B2C-8E3D-E95AAAA373E9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2066F-C7E4-4C80-9FF8-D820249C73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07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0323A-2DA4-4A97-8BF0-6F36155279DB}" type="datetime1">
              <a:rPr lang="en-US"/>
              <a:pPr>
                <a:defRPr/>
              </a:pPr>
              <a:t>10/5/2020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8DF1E-9358-4364-989B-C45192A6CA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864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A25082-3EED-4916-8F26-427B22C2857B}" type="datetime1">
              <a:rPr lang="en-US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10/5/2020</a:t>
            </a:fld>
            <a:endParaRPr lang="ru-RU" dirty="0">
              <a:ea typeface="ＭＳ Ｐゴシック" charset="-128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7BBA28-F179-49DE-B46B-57ABFFDFE3F1}" type="slidenum">
              <a:rPr lang="ru-RU">
                <a:ea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788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2.xls"/><Relationship Id="rId5" Type="http://schemas.openxmlformats.org/officeDocument/2006/relationships/image" Target="../media/image3.png"/><Relationship Id="rId4" Type="http://schemas.openxmlformats.org/officeDocument/2006/relationships/oleObject" Target="../embeddings/_____Microsoft_Excel_97-2003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_____Microsoft_Excel_97-20034.xls"/><Relationship Id="rId5" Type="http://schemas.openxmlformats.org/officeDocument/2006/relationships/image" Target="../media/image5.png"/><Relationship Id="rId4" Type="http://schemas.openxmlformats.org/officeDocument/2006/relationships/oleObject" Target="../embeddings/_____Microsoft_Excel_97-20033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98078" y="3123190"/>
            <a:ext cx="360000" cy="144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scene3d>
            <a:camera prst="orthographicFront">
              <a:rot lat="0" lon="0" rev="1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fld id="{E18CD768-CEA6-4C5E-BBEC-8403C1712EFE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170750" y="146568"/>
            <a:ext cx="8324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Динамика задолженности на ОРЭМ в 201</a:t>
            </a:r>
            <a:r>
              <a:rPr lang="en-US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9-2020</a:t>
            </a: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+mn-ea"/>
                <a:cs typeface="Arial" pitchFamily="34" charset="0"/>
              </a:rPr>
              <a:t> гг.</a:t>
            </a:r>
            <a:endParaRPr lang="ru-RU" sz="1400" b="1" dirty="0">
              <a:solidFill>
                <a:srgbClr val="FF0000"/>
              </a:solidFill>
              <a:latin typeface="Calibri" panose="020F0502020204030204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84042"/>
              </p:ext>
            </p:extLst>
          </p:nvPr>
        </p:nvGraphicFramePr>
        <p:xfrm>
          <a:off x="6009611" y="1111117"/>
          <a:ext cx="2677189" cy="4521697"/>
        </p:xfrm>
        <a:graphic>
          <a:graphicData uri="http://schemas.openxmlformats.org/drawingml/2006/table">
            <a:tbl>
              <a:tblPr/>
              <a:tblGrid>
                <a:gridCol w="1152000"/>
                <a:gridCol w="751496"/>
                <a:gridCol w="773693"/>
              </a:tblGrid>
              <a:tr h="8640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за период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 снижение задолженности, </a:t>
                      </a:r>
                      <a:r>
                        <a:rPr lang="ru-RU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Январь - декабрь 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99,9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-2,2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</a:t>
                      </a:r>
                      <a:r>
                        <a:rPr lang="ru-RU" sz="9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effectLst/>
                          <a:latin typeface="Calibri" panose="020F0502020204030204" pitchFamily="34" charset="0"/>
                        </a:rPr>
                        <a:t>-0,9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Январь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99,0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Февраль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Март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99,7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-25,5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Апрель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98,9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2,0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Май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Июнь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99,6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0,7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Июль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Август 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100,2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-0,4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2020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100,3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0" i="0" u="none" strike="noStrike">
                          <a:effectLst/>
                          <a:latin typeface="Calibri" panose="020F0502020204030204" pitchFamily="34" charset="0"/>
                        </a:rPr>
                        <a:t>-3,8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Январь – </a:t>
                      </a:r>
                      <a:r>
                        <a:rPr lang="ru-RU" sz="900" b="1" i="0" u="none" strike="noStrike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сентябрь </a:t>
                      </a:r>
                      <a:r>
                        <a:rPr lang="ru-RU" sz="900" b="1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99,8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-23,7</a:t>
                      </a:r>
                    </a:p>
                  </a:txBody>
                  <a:tcPr marL="9525" marR="114300" marT="9525" marB="0" anchor="ctr">
                    <a:lnL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26262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6963039"/>
              </p:ext>
            </p:extLst>
          </p:nvPr>
        </p:nvGraphicFramePr>
        <p:xfrm>
          <a:off x="170750" y="4196301"/>
          <a:ext cx="5659672" cy="1919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858540"/>
              </p:ext>
            </p:extLst>
          </p:nvPr>
        </p:nvGraphicFramePr>
        <p:xfrm>
          <a:off x="170750" y="580533"/>
          <a:ext cx="5649025" cy="3372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8476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 txBox="1">
            <a:spLocks/>
          </p:cNvSpPr>
          <p:nvPr/>
        </p:nvSpPr>
        <p:spPr bwMode="auto">
          <a:xfrm>
            <a:off x="161365" y="34182"/>
            <a:ext cx="8299067" cy="440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  <a:ea typeface="ＭＳ Ｐゴシック" charset="0"/>
                <a:cs typeface="ＭＳ Ｐゴシック" charset="0"/>
              </a:defRPr>
            </a:lvl5pPr>
            <a:lvl6pPr marL="3429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6pPr>
            <a:lvl7pPr marL="685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7pPr>
            <a:lvl8pPr marL="10287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8pPr>
            <a:lvl9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14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Arial" pitchFamily="34" charset="0"/>
              </a:rPr>
              <a:t>Структура задолженности и уровень расчетов за покупку по федеральным округам на ОРЭМ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6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4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903777"/>
              </p:ext>
            </p:extLst>
          </p:nvPr>
        </p:nvGraphicFramePr>
        <p:xfrm>
          <a:off x="500117" y="822591"/>
          <a:ext cx="7861300" cy="2593152"/>
        </p:xfrm>
        <a:graphic>
          <a:graphicData uri="http://schemas.openxmlformats.org/drawingml/2006/table">
            <a:tbl>
              <a:tblPr/>
              <a:tblGrid>
                <a:gridCol w="1955800"/>
                <a:gridCol w="914400"/>
                <a:gridCol w="914400"/>
                <a:gridCol w="1333500"/>
                <a:gridCol w="914400"/>
                <a:gridCol w="914400"/>
                <a:gridCol w="914400"/>
              </a:tblGrid>
              <a:tr h="49868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Федеральный округ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Задолженность,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Прирост(+) снижение (-) задолженности с 01.01.2020 по </a:t>
                      </a:r>
                      <a:r>
                        <a:rPr lang="ru-RU" sz="9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30.09.2020</a:t>
                      </a:r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, млн.₽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ОРЭМ с учетом договоров цессии,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201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01.01.2020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на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30.09.2020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01.01.2020 по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30.09.2020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 01.01.2019 по </a:t>
                      </a:r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30.09.2019</a:t>
                      </a:r>
                      <a:endParaRPr lang="ru-RU" sz="800" b="0" i="0" u="none" strike="noStrike" dirty="0">
                        <a:solidFill>
                          <a:srgbClr val="40404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сентябрь </a:t>
                      </a:r>
                      <a:r>
                        <a:rPr lang="ru-RU" sz="8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Центральный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13 836,38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3 017,76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-10 818,62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Южный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6 947,91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7 402,31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454,40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102,18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Северо-западный ФО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8 215,34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671,91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-7 543,43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Дальневосточный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1 525,11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17,20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-1 507,91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Сибирский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1 345,46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499,04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-846,42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Уральский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134,66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59,00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-75,65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104,49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Приволжский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1 794,63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4,87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-1 789,76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Северо-Кавказский ФО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64 304,14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62 697,31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-1 606,83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88,44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82,41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107,84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33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 dirty="0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ОРЭМ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98 103,62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74 369,41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-23 734,21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99,76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>
                          <a:solidFill>
                            <a:srgbClr val="963634"/>
                          </a:solidFill>
                          <a:effectLst/>
                          <a:latin typeface="Calibri" panose="020F0502020204030204" pitchFamily="34" charset="0"/>
                        </a:rPr>
                        <a:t>100,33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40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ОРЭМ без ГП ДЗО ПАО "Россети"*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90 495,12</a:t>
                      </a:r>
                    </a:p>
                  </a:txBody>
                  <a:tcPr marL="9525" marR="857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73 813,78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-16 681,34</a:t>
                      </a:r>
                    </a:p>
                  </a:txBody>
                  <a:tcPr marL="9525" marR="857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99,63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404040"/>
                          </a:solidFill>
                          <a:effectLst/>
                          <a:latin typeface="Calibri" panose="020F0502020204030204" pitchFamily="34" charset="0"/>
                        </a:rPr>
                        <a:t>100,13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5370568" y="3763204"/>
            <a:ext cx="3245531" cy="64807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*АО «Севкавказэнерго» и ПАО «Дагестанская </a:t>
            </a:r>
            <a:r>
              <a:rPr lang="ru-RU" sz="800" b="0" i="0" u="none" strike="noStrike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энергосбытовая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 компания» лишены статуса субъекта ОРЭМ с 01.04.2020 и </a:t>
            </a:r>
            <a:r>
              <a:rPr lang="ru-RU" sz="800" b="0" i="0" u="none" strike="noStrik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01.07.2020 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соответственно и исключены из </a:t>
            </a:r>
            <a:r>
              <a:rPr lang="ru-RU" sz="800" b="0" i="0" u="none" strike="noStrik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группы </a:t>
            </a:r>
            <a:r>
              <a:rPr lang="ru-RU" sz="800" b="0" i="0" u="none" strike="noStrik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lt"/>
                <a:ea typeface="+mn-ea"/>
                <a:cs typeface="+mn-cs"/>
              </a:rPr>
              <a:t>«ГП ДЗО ПАО «Россети».</a:t>
            </a:r>
            <a:r>
              <a:rPr lang="ru-RU" sz="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0683293"/>
              </p:ext>
            </p:extLst>
          </p:nvPr>
        </p:nvGraphicFramePr>
        <p:xfrm>
          <a:off x="500117" y="3491733"/>
          <a:ext cx="4870451" cy="2864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349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A2BA351-ACF2-4968-85C3-65905DBEDED5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3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5363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Динамика и структура задолженности покупателей на РРЭ в 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201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9</a:t>
            </a:r>
            <a:r>
              <a:rPr lang="en-US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-</a:t>
            </a:r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2020гг. </a:t>
            </a:r>
          </a:p>
        </p:txBody>
      </p:sp>
      <p:sp>
        <p:nvSpPr>
          <p:cNvPr id="15364" name="TextBox 1"/>
          <p:cNvSpPr txBox="1">
            <a:spLocks noChangeArrowheads="1"/>
          </p:cNvSpPr>
          <p:nvPr/>
        </p:nvSpPr>
        <p:spPr bwMode="auto">
          <a:xfrm>
            <a:off x="6180138" y="754063"/>
            <a:ext cx="2549525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ru-RU" altLang="ru-RU" sz="800">
                <a:latin typeface="Calibri" panose="020F0502020204030204" pitchFamily="34" charset="0"/>
              </a:rPr>
              <a:t>Структура дебиторской задолженности на 31.0</a:t>
            </a:r>
            <a:r>
              <a:rPr lang="en-US" altLang="ru-RU" sz="800">
                <a:latin typeface="Calibri" panose="020F0502020204030204" pitchFamily="34" charset="0"/>
              </a:rPr>
              <a:t>8</a:t>
            </a:r>
            <a:r>
              <a:rPr lang="ru-RU" altLang="ru-RU" sz="800">
                <a:latin typeface="Calibri" panose="020F0502020204030204" pitchFamily="34" charset="0"/>
              </a:rPr>
              <a:t>.20г.</a:t>
            </a:r>
          </a:p>
        </p:txBody>
      </p:sp>
      <p:graphicFrame>
        <p:nvGraphicFramePr>
          <p:cNvPr id="15365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9568469"/>
              </p:ext>
            </p:extLst>
          </p:nvPr>
        </p:nvGraphicFramePr>
        <p:xfrm>
          <a:off x="265766" y="1101724"/>
          <a:ext cx="5521325" cy="32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Диаграмма" r:id="rId4" imgW="5529551" imgH="3225064" progId="Excel.Chart.8">
                  <p:embed/>
                </p:oleObj>
              </mc:Choice>
              <mc:Fallback>
                <p:oleObj name="Диаграмма" r:id="rId4" imgW="5529551" imgH="322506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66" y="1101724"/>
                        <a:ext cx="5521325" cy="321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6" name="Диаграмма 8"/>
          <p:cNvGraphicFramePr>
            <a:graphicFrameLocks/>
          </p:cNvGraphicFramePr>
          <p:nvPr/>
        </p:nvGraphicFramePr>
        <p:xfrm>
          <a:off x="6034088" y="974725"/>
          <a:ext cx="2732087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Диаграмма" r:id="rId6" imgW="2743438" imgH="2225233" progId="Excel.Chart.8">
                  <p:embed/>
                </p:oleObj>
              </mc:Choice>
              <mc:Fallback>
                <p:oleObj name="Диаграмма" r:id="rId6" imgW="2743438" imgH="2225233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4088" y="974725"/>
                        <a:ext cx="2732087" cy="221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0384033"/>
              </p:ext>
            </p:extLst>
          </p:nvPr>
        </p:nvGraphicFramePr>
        <p:xfrm>
          <a:off x="1520825" y="4317999"/>
          <a:ext cx="5854700" cy="1916831"/>
        </p:xfrm>
        <a:graphic>
          <a:graphicData uri="http://schemas.openxmlformats.org/drawingml/2006/table">
            <a:tbl>
              <a:tblPr/>
              <a:tblGrid>
                <a:gridCol w="2692400"/>
                <a:gridCol w="1003300"/>
                <a:gridCol w="1003300"/>
                <a:gridCol w="1155700"/>
              </a:tblGrid>
              <a:tr h="15663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Период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Уровень расчетов на РРЭ, 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Сравнение уровней расчетов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2020 год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2019 год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 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Февраль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-1,4%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Март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103,1%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102,4%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Апрель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102,7%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Май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105,1%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104,5%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Июнь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-2,5%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Июль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Август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101,1%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Январь-август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-0,3%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9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Январь-август без ГП ДЗО МРСК СК</a:t>
                      </a:r>
                    </a:p>
                  </a:txBody>
                  <a:tcPr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262626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-0,2%</a:t>
                      </a:r>
                    </a:p>
                  </a:txBody>
                  <a:tcPr marL="7620" marR="7620" marT="7618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811289"/>
              </p:ext>
            </p:extLst>
          </p:nvPr>
        </p:nvGraphicFramePr>
        <p:xfrm>
          <a:off x="1889412" y="768533"/>
          <a:ext cx="2458471" cy="585450"/>
        </p:xfrm>
        <a:graphic>
          <a:graphicData uri="http://schemas.openxmlformats.org/drawingml/2006/table">
            <a:tbl>
              <a:tblPr/>
              <a:tblGrid>
                <a:gridCol w="9746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16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3736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Прирост/снижение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задолженности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5857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в 201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году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млрд.рублей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669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8EABB4A-9E9A-45AA-90FA-1BAFBB8C2422}" type="slidenum">
              <a:rPr lang="ru-RU" altLang="ru-RU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4</a:t>
            </a:fld>
            <a:endParaRPr lang="ru-RU" altLang="ru-RU" smtClean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9459" name="TextBox 19"/>
          <p:cNvSpPr txBox="1">
            <a:spLocks noChangeArrowheads="1"/>
          </p:cNvSpPr>
          <p:nvPr/>
        </p:nvSpPr>
        <p:spPr bwMode="auto">
          <a:xfrm>
            <a:off x="352425" y="220663"/>
            <a:ext cx="8362950" cy="328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ru-RU" altLang="ru-RU" sz="1200">
                <a:solidFill>
                  <a:srgbClr val="595959"/>
                </a:solidFill>
                <a:latin typeface="Verdana" panose="020B0604030504040204" pitchFamily="34" charset="0"/>
              </a:rPr>
              <a:t>Структура задолженности на РРЭ в 2020 году по группам потребителей</a:t>
            </a:r>
          </a:p>
          <a:p>
            <a:pPr eaLnBrk="1" hangingPunct="1"/>
            <a:endParaRPr lang="ru-RU" altLang="ru-RU" sz="1200">
              <a:solidFill>
                <a:srgbClr val="59595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04217"/>
              </p:ext>
            </p:extLst>
          </p:nvPr>
        </p:nvGraphicFramePr>
        <p:xfrm>
          <a:off x="431800" y="765175"/>
          <a:ext cx="8229598" cy="2946214"/>
        </p:xfrm>
        <a:graphic>
          <a:graphicData uri="http://schemas.openxmlformats.org/drawingml/2006/table">
            <a:tbl>
              <a:tblPr/>
              <a:tblGrid>
                <a:gridCol w="1970470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  <a:gridCol w="521594"/>
              </a:tblGrid>
              <a:tr h="96648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Группа потребителей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Среднемесячная ТП, млрд.₽</a:t>
                      </a:r>
                      <a:b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Уровень расчетов, %</a:t>
                      </a:r>
                      <a:b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Прирост / снижение задолженности, млрд.₽</a:t>
                      </a:r>
                      <a:b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в т.ч. списано, млрд.₽</a:t>
                      </a:r>
                      <a:b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Относительный прирост</a:t>
                      </a:r>
                      <a:b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Задолженность на 31.08, млрд.₽</a:t>
                      </a:r>
                      <a:b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</a:br>
                      <a:r>
                        <a:rPr lang="ru-RU" sz="1100" b="0" i="0" u="none" strike="noStrike">
                          <a:solidFill>
                            <a:srgbClr val="262626"/>
                          </a:solidFill>
                          <a:effectLst/>
                          <a:latin typeface="+mn-lt"/>
                        </a:rPr>
                        <a:t>(2020/2019)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2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95,9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98,0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98,8%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98,4%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11,7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3,8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58,9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55,7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Непромышленные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120,0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122,8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97,4%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97,9%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24,1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15,6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5,0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161,5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142,1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Бюджетные потребители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17,9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18,8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102,7%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102,3%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-3,8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-3,6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-0,2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16,1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 dirty="0" err="1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Сельхозтоваропроизводители</a:t>
                      </a:r>
                      <a:endParaRPr lang="ru-RU" sz="1100" b="0" i="0" u="none" strike="noStrike" dirty="0">
                        <a:solidFill>
                          <a:srgbClr val="404040"/>
                        </a:solidFill>
                        <a:effectLst/>
                        <a:latin typeface="+mn-lt"/>
                      </a:endParaRP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6,3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6,0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99,2%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99,8%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-0,1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3,7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3,1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Население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38,6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35,5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96,0%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97,6%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12,0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6,0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66,6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57,3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992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Всего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278,7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280,9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98,1%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98,4%</a:t>
                      </a:r>
                    </a:p>
                  </a:txBody>
                  <a:tcPr marL="6955" marR="69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38,3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29,7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4,8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7,4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0,1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>
                          <a:solidFill>
                            <a:srgbClr val="404040"/>
                          </a:solidFill>
                          <a:effectLst/>
                          <a:latin typeface="+mn-lt"/>
                        </a:rPr>
                        <a:t>301,2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1" i="0" u="none" strike="noStrike" dirty="0">
                          <a:solidFill>
                            <a:srgbClr val="595959"/>
                          </a:solidFill>
                          <a:effectLst/>
                          <a:latin typeface="+mn-lt"/>
                        </a:rPr>
                        <a:t>274,3</a:t>
                      </a:r>
                    </a:p>
                  </a:txBody>
                  <a:tcPr marL="6955" marR="83455" marT="6954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722" name="Диаграмма 7"/>
          <p:cNvGraphicFramePr>
            <a:graphicFrameLocks/>
          </p:cNvGraphicFramePr>
          <p:nvPr/>
        </p:nvGraphicFramePr>
        <p:xfrm>
          <a:off x="401638" y="4078288"/>
          <a:ext cx="4149725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Диаграмма" r:id="rId4" imgW="4157832" imgH="2231329" progId="Excel.Chart.8">
                  <p:embed/>
                </p:oleObj>
              </mc:Choice>
              <mc:Fallback>
                <p:oleObj name="Диаграмма" r:id="rId4" imgW="4157832" imgH="223132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638" y="4078288"/>
                        <a:ext cx="4149725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23" name="Диаграмма 9"/>
          <p:cNvGraphicFramePr>
            <a:graphicFrameLocks/>
          </p:cNvGraphicFramePr>
          <p:nvPr/>
        </p:nvGraphicFramePr>
        <p:xfrm>
          <a:off x="4592638" y="4059238"/>
          <a:ext cx="4149725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Диаграмма" r:id="rId6" imgW="4157832" imgH="2249619" progId="Excel.Chart.8">
                  <p:embed/>
                </p:oleObj>
              </mc:Choice>
              <mc:Fallback>
                <p:oleObj name="Диаграмма" r:id="rId6" imgW="4157832" imgH="2249619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2638" y="4059238"/>
                        <a:ext cx="4149725" cy="224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75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16129</TotalTime>
  <Words>627</Words>
  <Application>Microsoft Office PowerPoint</Application>
  <PresentationFormat>Экран (4:3)</PresentationFormat>
  <Paragraphs>310</Paragraphs>
  <Slides>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Verdana</vt:lpstr>
      <vt:lpstr>1_Тема Office</vt:lpstr>
      <vt:lpstr>Диаграмма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Пущин Илья Игоревич</dc:creator>
  <cp:lastModifiedBy>Клочков Константин Григорьевич</cp:lastModifiedBy>
  <cp:revision>1017</cp:revision>
  <cp:lastPrinted>2020-03-13T08:27:23Z</cp:lastPrinted>
  <dcterms:created xsi:type="dcterms:W3CDTF">2019-08-06T07:19:04Z</dcterms:created>
  <dcterms:modified xsi:type="dcterms:W3CDTF">2020-10-05T08:09:29Z</dcterms:modified>
</cp:coreProperties>
</file>