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256" r:id="rId3"/>
    <p:sldId id="260" r:id="rId4"/>
    <p:sldId id="261" r:id="rId5"/>
    <p:sldId id="263" r:id="rId6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98" autoAdjust="0"/>
    <p:restoredTop sz="92290" autoAdjust="0"/>
  </p:normalViewPr>
  <p:slideViewPr>
    <p:cSldViewPr snapToGrid="0">
      <p:cViewPr>
        <p:scale>
          <a:sx n="90" d="100"/>
          <a:sy n="90" d="100"/>
        </p:scale>
        <p:origin x="1260" y="-5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0;&#1042;&#1043;&#1059;&#1057;&#1058;\&#1064;&#1040;&#1041;&#1051;&#1054;&#1053;%20&#1052;&#1086;&#1085;&#1080;&#1090;&#1086;&#1088;&#1080;&#1085;&#1075;%20&#1054;&#1056;&#1069;&#1052;%2031%2008%202020%2007%200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0;&#1042;&#1043;&#1059;&#1057;&#1058;\&#1064;&#1040;&#1041;&#1051;&#1054;&#1053;%20&#1052;&#1086;&#1085;&#1080;&#1090;&#1086;&#1088;&#1080;&#1085;&#1075;%20&#1054;&#1056;&#1069;&#1052;%2031%2008%202020%2007%200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0;&#1042;&#1043;&#1059;&#1057;&#1058;\&#1064;&#1040;&#1041;&#1051;&#1054;&#1053;%20&#1052;&#1086;&#1085;&#1080;&#1090;&#1086;&#1088;&#1080;&#1085;&#1075;%20&#1054;&#1056;&#1069;&#1052;%2031%2008%202020%2007%200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Динамика!$A$94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596871740157688E-2"/>
                  <c:y val="4.729137575290218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3.9900205806059173E-4"/>
                  <c:y val="5.1558425580564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97382469842924E-2"/>
                  <c:y val="3.3688942290995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Динамика!$B$89:$J$89</c:f>
              <c:numCache>
                <c:formatCode>[$-419]d\ mmm;@</c:formatCode>
                <c:ptCount val="9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</c:numCache>
            </c:numRef>
          </c:cat>
          <c:val>
            <c:numRef>
              <c:f>Динамика!$B$94:$J$94</c:f>
              <c:numCache>
                <c:formatCode>#,##0</c:formatCode>
                <c:ptCount val="9"/>
                <c:pt idx="0">
                  <c:v>23504.537826100001</c:v>
                </c:pt>
                <c:pt idx="1">
                  <c:v>22518.669632500001</c:v>
                </c:pt>
                <c:pt idx="2">
                  <c:v>22057.980837000003</c:v>
                </c:pt>
                <c:pt idx="3">
                  <c:v>20296.152329719996</c:v>
                </c:pt>
                <c:pt idx="4">
                  <c:v>20162.732532539994</c:v>
                </c:pt>
                <c:pt idx="5">
                  <c:v>20114.636622219994</c:v>
                </c:pt>
                <c:pt idx="6">
                  <c:v>20043.553493389998</c:v>
                </c:pt>
                <c:pt idx="7">
                  <c:v>60058.026984340002</c:v>
                </c:pt>
                <c:pt idx="8">
                  <c:v>59756.34224867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Динамика!$A$95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978932843262847E-2"/>
                  <c:y val="-5.3940499660418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390796782991309E-2"/>
                  <c:y val="-7.93466225360311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8840673977336453E-2"/>
                  <c:y val="-6.27691273596936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6537253272031679E-2"/>
                  <c:y val="-6.50577266287887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8221228425420698E-2"/>
                  <c:y val="-7.1640837890107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Динамика!$B$89:$J$89</c:f>
              <c:numCache>
                <c:formatCode>[$-419]d\ mmm;@</c:formatCode>
                <c:ptCount val="9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</c:numCache>
            </c:numRef>
          </c:cat>
          <c:val>
            <c:numRef>
              <c:f>Динамика!$B$95:$J$95</c:f>
              <c:numCache>
                <c:formatCode>#,##0</c:formatCode>
                <c:ptCount val="9"/>
                <c:pt idx="0">
                  <c:v>41512.643444610003</c:v>
                </c:pt>
                <c:pt idx="1">
                  <c:v>40526.614357710001</c:v>
                </c:pt>
                <c:pt idx="2">
                  <c:v>40066.819634670006</c:v>
                </c:pt>
                <c:pt idx="3">
                  <c:v>24409.393757299997</c:v>
                </c:pt>
                <c:pt idx="4">
                  <c:v>24331.254516589994</c:v>
                </c:pt>
                <c:pt idx="5">
                  <c:v>24327.708507499992</c:v>
                </c:pt>
                <c:pt idx="6">
                  <c:v>24277.053765439996</c:v>
                </c:pt>
                <c:pt idx="7">
                  <c:v>66628.047082520003</c:v>
                </c:pt>
                <c:pt idx="8">
                  <c:v>66563.531728450005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553256"/>
        <c:axId val="98367984"/>
      </c:lineChart>
      <c:catAx>
        <c:axId val="96553256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367984"/>
        <c:crosses val="autoZero"/>
        <c:auto val="0"/>
        <c:lblAlgn val="ctr"/>
        <c:lblOffset val="100"/>
        <c:noMultiLvlLbl val="0"/>
      </c:catAx>
      <c:valAx>
        <c:axId val="98367984"/>
        <c:scaling>
          <c:orientation val="minMax"/>
          <c:max val="70000"/>
          <c:min val="15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96553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Динамика!$A$90</c:f>
              <c:strCache>
                <c:ptCount val="1"/>
                <c:pt idx="0">
                  <c:v>Покупатели ОРЭМ 2019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299993694394315E-2"/>
                  <c:y val="3.2689033512007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299993694394315E-2"/>
                  <c:y val="4.7266125669073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299993694394315E-2"/>
                  <c:y val="3.754806423102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299993694394315E-2"/>
                  <c:y val="1.811194135494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91662487951789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29999369439431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61524024024025E-2"/>
                  <c:y val="3.4405584822686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Динамика!$B$90:$N$90</c:f>
              <c:numCache>
                <c:formatCode>#,##0</c:formatCode>
                <c:ptCount val="13"/>
                <c:pt idx="0">
                  <c:v>74816.940827640006</c:v>
                </c:pt>
                <c:pt idx="1">
                  <c:v>76210.824669480004</c:v>
                </c:pt>
                <c:pt idx="2">
                  <c:v>77180.411848930002</c:v>
                </c:pt>
                <c:pt idx="3">
                  <c:v>77846.272225320005</c:v>
                </c:pt>
                <c:pt idx="4">
                  <c:v>78360.221031709996</c:v>
                </c:pt>
                <c:pt idx="5">
                  <c:v>76007.050792449998</c:v>
                </c:pt>
                <c:pt idx="6">
                  <c:v>75117.698884559999</c:v>
                </c:pt>
                <c:pt idx="7">
                  <c:v>75655.670737120003</c:v>
                </c:pt>
                <c:pt idx="8">
                  <c:v>74910.67512303</c:v>
                </c:pt>
                <c:pt idx="9">
                  <c:v>75181.410314370005</c:v>
                </c:pt>
                <c:pt idx="10">
                  <c:v>75314.145794299999</c:v>
                </c:pt>
                <c:pt idx="11">
                  <c:v>75774.696304559999</c:v>
                </c:pt>
                <c:pt idx="12">
                  <c:v>76020.400294380001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Динамика!$A$92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9468280780780781E-2"/>
                  <c:y val="3.6676015192262476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Динамика!$B$92:$N$92</c:f>
              <c:numCache>
                <c:formatCode>#,##0</c:formatCode>
                <c:ptCount val="13"/>
                <c:pt idx="0">
                  <c:v>76020.400294380001</c:v>
                </c:pt>
                <c:pt idx="1">
                  <c:v>76818.783546399995</c:v>
                </c:pt>
                <c:pt idx="2">
                  <c:v>78275.879158440002</c:v>
                </c:pt>
                <c:pt idx="3">
                  <c:v>66841.804974290004</c:v>
                </c:pt>
                <c:pt idx="4">
                  <c:v>68512.724068659998</c:v>
                </c:pt>
                <c:pt idx="5">
                  <c:v>69404.254838819994</c:v>
                </c:pt>
                <c:pt idx="6">
                  <c:v>69606.281135840007</c:v>
                </c:pt>
                <c:pt idx="7">
                  <c:v>69838.245491080001</c:v>
                </c:pt>
                <c:pt idx="8">
                  <c:v>69529.351466799999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Динамика!$A$91</c:f>
              <c:strCache>
                <c:ptCount val="1"/>
                <c:pt idx="0">
                  <c:v>Покупатели ОРЭМ 2019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Динамика!$B$91:$N$91</c:f>
              <c:numCache>
                <c:formatCode>#,##0</c:formatCode>
                <c:ptCount val="13"/>
                <c:pt idx="0">
                  <c:v>100273.80248796</c:v>
                </c:pt>
                <c:pt idx="1">
                  <c:v>101937.34625178001</c:v>
                </c:pt>
                <c:pt idx="2">
                  <c:v>103091.20891771</c:v>
                </c:pt>
                <c:pt idx="3">
                  <c:v>103633.76462586</c:v>
                </c:pt>
                <c:pt idx="4">
                  <c:v>104377.79995737999</c:v>
                </c:pt>
                <c:pt idx="5">
                  <c:v>100679.53539358999</c:v>
                </c:pt>
                <c:pt idx="6">
                  <c:v>99834.672336000003</c:v>
                </c:pt>
                <c:pt idx="7">
                  <c:v>100007.91300511001</c:v>
                </c:pt>
                <c:pt idx="8">
                  <c:v>98986.355511579997</c:v>
                </c:pt>
                <c:pt idx="9">
                  <c:v>99324.05606408001</c:v>
                </c:pt>
                <c:pt idx="10">
                  <c:v>99434.899345629994</c:v>
                </c:pt>
                <c:pt idx="11">
                  <c:v>99221.988239330007</c:v>
                </c:pt>
                <c:pt idx="12">
                  <c:v>98093.824065099994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Динамика!$A$93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38138138138135E-2"/>
                  <c:y val="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7177177177E-2"/>
                  <c:y val="3.164276070629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28985556648288E-17"/>
                  <c:y val="3.5598105794580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905405405405404E-2"/>
                  <c:y val="2.3732070529720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2.1452702702702702E-2"/>
                  <c:y val="-3.1642760706293828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Динамика!$B$93:$N$93</c:f>
              <c:numCache>
                <c:formatCode>#,##0</c:formatCode>
                <c:ptCount val="13"/>
                <c:pt idx="0">
                  <c:v>98093.824065099994</c:v>
                </c:pt>
                <c:pt idx="1">
                  <c:v>99052.111698939989</c:v>
                </c:pt>
                <c:pt idx="2">
                  <c:v>100749.61041399</c:v>
                </c:pt>
                <c:pt idx="3">
                  <c:v>75207.596178620006</c:v>
                </c:pt>
                <c:pt idx="4">
                  <c:v>77216.168462739995</c:v>
                </c:pt>
                <c:pt idx="5">
                  <c:v>77912.665284919989</c:v>
                </c:pt>
                <c:pt idx="6">
                  <c:v>78594.09332647</c:v>
                </c:pt>
                <c:pt idx="7">
                  <c:v>78575.225802340006</c:v>
                </c:pt>
                <c:pt idx="8">
                  <c:v>78387.221347129991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991520"/>
        <c:axId val="95992696"/>
      </c:lineChart>
      <c:catAx>
        <c:axId val="9599152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92696"/>
        <c:crosses val="autoZero"/>
        <c:auto val="0"/>
        <c:lblAlgn val="ctr"/>
        <c:lblOffset val="100"/>
        <c:noMultiLvlLbl val="0"/>
      </c:catAx>
      <c:valAx>
        <c:axId val="95992696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9599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00343795053787"/>
          <c:y val="0.15306115935645917"/>
          <c:w val="0.36444345865217548"/>
          <c:h val="0.78659811252708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нс3!$A$19:$A$26</c:f>
              <c:strCache>
                <c:ptCount val="8"/>
                <c:pt idx="0">
                  <c:v>Центральный ФО (3,8%)</c:v>
                </c:pt>
                <c:pt idx="1">
                  <c:v>Южный ФО  (10%)</c:v>
                </c:pt>
                <c:pt idx="2">
                  <c:v>Северо-западный ФО  (0,9%)</c:v>
                </c:pt>
                <c:pt idx="3">
                  <c:v>Дальневосточный ФО (0,02%)</c:v>
                </c:pt>
                <c:pt idx="4">
                  <c:v>Сибирский ФО (1%)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(84,2%)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3009.4586358900001</c:v>
                </c:pt>
                <c:pt idx="1">
                  <c:v>7820.7802472699996</c:v>
                </c:pt>
                <c:pt idx="2">
                  <c:v>671.52072983000005</c:v>
                </c:pt>
                <c:pt idx="3">
                  <c:v>17.76480634</c:v>
                </c:pt>
                <c:pt idx="4">
                  <c:v>813.14117605000001</c:v>
                </c:pt>
                <c:pt idx="5">
                  <c:v>53.757987059999998</c:v>
                </c:pt>
                <c:pt idx="6">
                  <c:v>4.5166745700000002</c:v>
                </c:pt>
                <c:pt idx="7">
                  <c:v>65996.281090119999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014897785664125"/>
          <c:y val="0.23906979564610994"/>
          <c:w val="0.31412332261284243"/>
          <c:h val="0.683990310504294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8974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8974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8974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8974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8974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8974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2.2181440073941096E-2"/>
                  <c:y val="-1.5926414175603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96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42957110609480803"/>
                      <c:h val="0.18546003016591248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2.8471975478724376E-3"/>
                  <c:y val="-2.111613876319772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96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950320826149554"/>
                      <c:h val="0.239758672699849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4.3544018058690723E-2"/>
                  <c:y val="1.67779480053681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93905191873587"/>
                      <c:h val="0.21601833707438153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24923694921881942"/>
                  <c:y val="-6.938136126649324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96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55661719485967187"/>
                      <c:h val="0.20920084084512058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6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487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'РРЭ 1 4 5'!$V$6:$AA$6</c:f>
              <c:strCache>
                <c:ptCount val="6"/>
                <c:pt idx="0">
                  <c:v>Текущая</c:v>
                </c:pt>
                <c:pt idx="1">
                  <c:v>Реструктурированная</c:v>
                </c:pt>
                <c:pt idx="2">
                  <c:v>Прочая просроченная</c:v>
                </c:pt>
                <c:pt idx="3">
                  <c:v>Исковая</c:v>
                </c:pt>
                <c:pt idx="4">
                  <c:v>Мораторная</c:v>
                </c:pt>
                <c:pt idx="5">
                  <c:v>Безнадежная ("Мертвая")</c:v>
                </c:pt>
              </c:strCache>
            </c:strRef>
          </c:cat>
          <c:val>
            <c:numRef>
              <c:f>'РРЭ 1 4 5'!$V$7:$AA$7</c:f>
              <c:numCache>
                <c:formatCode>#,##0.00</c:formatCode>
                <c:ptCount val="6"/>
                <c:pt idx="0">
                  <c:v>145.40594300000001</c:v>
                </c:pt>
                <c:pt idx="1">
                  <c:v>9.3208450000000003</c:v>
                </c:pt>
                <c:pt idx="2">
                  <c:v>74.361492999999996</c:v>
                </c:pt>
                <c:pt idx="3">
                  <c:v>88.033992999999995</c:v>
                </c:pt>
                <c:pt idx="4">
                  <c:v>25.97007</c:v>
                </c:pt>
                <c:pt idx="5">
                  <c:v>2.9988429999999999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299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0.08148</cdr:x>
      <cdr:y>0.01413</cdr:y>
    </cdr:from>
    <cdr:to>
      <cdr:x>0.92254</cdr:x>
      <cdr:y>0.11146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837" y="35419"/>
          <a:ext cx="4550290" cy="2439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0" i="0" baseline="0" dirty="0">
              <a:effectLst/>
              <a:latin typeface="+mn-lt"/>
              <a:ea typeface="+mn-ea"/>
              <a:cs typeface="+mn-cs"/>
            </a:rPr>
            <a:t>Структура задолженности покупателей ОРЭМ по </a:t>
          </a:r>
          <a:r>
            <a:rPr lang="ru-RU" sz="1100" b="0" i="0" baseline="0" dirty="0" smtClean="0">
              <a:effectLst/>
              <a:latin typeface="+mn-lt"/>
              <a:ea typeface="+mn-ea"/>
              <a:cs typeface="+mn-cs"/>
            </a:rPr>
            <a:t>Федеральным округам</a:t>
          </a:r>
          <a:endParaRPr lang="ru-RU" dirty="0">
            <a:effectLst/>
          </a:endParaRPr>
        </a:p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491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47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359115-2808-4DA4-81DE-767FC2381A47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800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7A8F13C-575A-48E7-98CE-7DC10EFE9FBD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41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BFFF742-F76D-418D-AF57-5849EEC5059F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0C90B89-F569-4C64-98AD-D8F63C61CC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659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617A471-14F8-4260-BF72-5CE7C318BFC4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F6984F8-95EB-4302-A354-1ED6DB21DB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138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4D4DD1E-98A9-4FA1-8ADA-2CC2F5B0ED01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E27F19D-5087-4C03-B1F1-39A7123726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54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8534EA0-C8AC-4F15-81AB-F2BE122D116F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58B6D69-7A81-442A-AD96-804BAA375F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559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B51209D-93DE-4270-84BE-E1E2AA960D9E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0ABD2A2-82FD-447E-8BE0-B535C5D404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409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04305A4-AD7C-430D-A18E-9944D82157D4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91E69CA-1BE7-4BE2-BC62-389D65ADBF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021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F3B0D1F-7F7A-4087-9DD3-6BEAD9A14B78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78045FB-7E2E-4604-8AB5-B19F691A26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405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76DDF8F-8D92-40B3-BF00-53BAB03EA1D7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DA094FD-352C-4408-AE2A-AAEEB3E902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817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4BF1A40-D2FB-4B40-9BAF-2770E40173D8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7EF65C0-1A32-4E4C-ACBB-46CBD9403B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831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DFE2F92-9B55-4676-AE19-B47E3C38DC49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EA67EC3-838A-4ED0-A117-4A04376E0F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005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872B69F-7026-44BF-9AA9-52AE2C3C744A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77A3223-1676-4238-979D-265CBC3106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51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9/7/2020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9/7/2020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9DAA45-4948-4198-B490-40F1C1EFF5C7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9/7/2020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22A730-5FCA-4CA9-A5DE-D5A022E1492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61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3.xls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_____Microsoft_Excel_97-20032.xls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206787"/>
              </p:ext>
            </p:extLst>
          </p:nvPr>
        </p:nvGraphicFramePr>
        <p:xfrm>
          <a:off x="104457" y="4044621"/>
          <a:ext cx="5723053" cy="191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450403" y="3075565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Динамика задолженности на ОРЭМ в 201</a:t>
            </a: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9-2020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 гг.</a:t>
            </a:r>
            <a:endParaRPr lang="ru-RU" sz="1400" b="1" dirty="0">
              <a:solidFill>
                <a:srgbClr val="FF0000"/>
              </a:solidFill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64347"/>
              </p:ext>
            </p:extLst>
          </p:nvPr>
        </p:nvGraphicFramePr>
        <p:xfrm>
          <a:off x="6009611" y="1111117"/>
          <a:ext cx="2677189" cy="421689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млрд.руб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август 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август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-19,7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207559"/>
              </p:ext>
            </p:extLst>
          </p:nvPr>
        </p:nvGraphicFramePr>
        <p:xfrm>
          <a:off x="87893" y="625198"/>
          <a:ext cx="5712272" cy="3210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47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419407"/>
              </p:ext>
            </p:extLst>
          </p:nvPr>
        </p:nvGraphicFramePr>
        <p:xfrm>
          <a:off x="500117" y="822591"/>
          <a:ext cx="7861300" cy="2593152"/>
        </p:xfrm>
        <a:graphic>
          <a:graphicData uri="http://schemas.openxmlformats.org/drawingml/2006/table">
            <a:tbl>
              <a:tblPr/>
              <a:tblGrid>
                <a:gridCol w="1955800"/>
                <a:gridCol w="914400"/>
                <a:gridCol w="914400"/>
                <a:gridCol w="1333500"/>
                <a:gridCol w="914400"/>
                <a:gridCol w="914400"/>
                <a:gridCol w="914400"/>
              </a:tblGrid>
              <a:tr h="4986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01.01.2020 по 31.08.2020,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31.08.2020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31.08.2020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31.08.2019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13 836,38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3 009,46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-10 826,92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6 947,85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7 820,78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872,93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671,52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-7 543,81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17,76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-1 507,35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1 345,46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813,14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-532,32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135,10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53,76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-81,34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104,96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-1 790,11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64 293,91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65 996,28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1 702,37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82,61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98 093,78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78 387,22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-19 706,56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"Россети"*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90 495,56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74 255,92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-16 239,64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040523"/>
              </p:ext>
            </p:extLst>
          </p:nvPr>
        </p:nvGraphicFramePr>
        <p:xfrm>
          <a:off x="-129751" y="3632733"/>
          <a:ext cx="5410200" cy="250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5370568" y="3763204"/>
            <a:ext cx="3245531" cy="64807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*АО «Севкавказэнерго» и ПАО «Дагестанская </a:t>
            </a:r>
            <a:r>
              <a:rPr lang="ru-RU" sz="800" b="0" i="0" u="none" strike="noStrike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энергосбытовая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 компания» лишены статуса субъекта ОРЭМ с 01.04.2020 и </a:t>
            </a:r>
            <a:r>
              <a:rPr lang="ru-RU" sz="800" b="0" i="0" u="none" strike="noStrik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01.07.2020 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соответственно и исключены из </a:t>
            </a:r>
            <a:r>
              <a:rPr lang="ru-RU" sz="800" b="0" i="0" u="none" strike="noStrik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группы 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«ГП ДЗО ПАО «Россети».</a:t>
            </a: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34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859555"/>
              </p:ext>
            </p:extLst>
          </p:nvPr>
        </p:nvGraphicFramePr>
        <p:xfrm>
          <a:off x="240454" y="1191725"/>
          <a:ext cx="5423592" cy="2975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Диаграмма" r:id="rId5" imgW="5608806" imgH="3042168" progId="Excel.Chart.8">
                  <p:embed/>
                </p:oleObj>
              </mc:Choice>
              <mc:Fallback>
                <p:oleObj name="Диаграмма" r:id="rId5" imgW="5608806" imgH="304216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454" y="1191725"/>
                        <a:ext cx="5423592" cy="29753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97E771-6C3F-4A27-A50F-F4124D28F916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1559719" y="206636"/>
            <a:ext cx="6272213" cy="24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900" dirty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900" dirty="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900" dirty="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900" dirty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900" dirty="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5932494" y="997139"/>
            <a:ext cx="2754306" cy="194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825" dirty="0">
                <a:latin typeface="Calibri" panose="020F0502020204030204" pitchFamily="34" charset="0"/>
              </a:rPr>
              <a:t>Структура дебиторской задолженности на </a:t>
            </a:r>
            <a:r>
              <a:rPr lang="ru-RU" altLang="ru-RU" sz="825" dirty="0" smtClean="0">
                <a:latin typeface="Calibri" panose="020F0502020204030204" pitchFamily="34" charset="0"/>
              </a:rPr>
              <a:t>31.07.2020г</a:t>
            </a:r>
            <a:r>
              <a:rPr lang="ru-RU" altLang="ru-RU" sz="825" dirty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93054"/>
              </p:ext>
            </p:extLst>
          </p:nvPr>
        </p:nvGraphicFramePr>
        <p:xfrm>
          <a:off x="1889412" y="768533"/>
          <a:ext cx="2458471" cy="585450"/>
        </p:xfrm>
        <a:graphic>
          <a:graphicData uri="http://schemas.openxmlformats.org/drawingml/2006/table">
            <a:tbl>
              <a:tblPr/>
              <a:tblGrid>
                <a:gridCol w="974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6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3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689907"/>
              </p:ext>
            </p:extLst>
          </p:nvPr>
        </p:nvGraphicFramePr>
        <p:xfrm>
          <a:off x="5714846" y="1235736"/>
          <a:ext cx="2813050" cy="210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78107"/>
              </p:ext>
            </p:extLst>
          </p:nvPr>
        </p:nvGraphicFramePr>
        <p:xfrm>
          <a:off x="1765300" y="4193664"/>
          <a:ext cx="5854700" cy="2021388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6844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Январь-июль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Январь-июль без ГП ДЗО МРСК СК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Август (оперативно)</a:t>
                      </a:r>
                    </a:p>
                  </a:txBody>
                  <a:tcPr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C09102-4E6D-4B11-A771-1C77AAB1DC88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200" smtClean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946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158511"/>
              </p:ext>
            </p:extLst>
          </p:nvPr>
        </p:nvGraphicFramePr>
        <p:xfrm>
          <a:off x="301624" y="3801503"/>
          <a:ext cx="4105275" cy="213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Диаграмма" r:id="rId5" imgW="4109060" imgH="2145978" progId="Excel.Chart.8">
                  <p:embed/>
                </p:oleObj>
              </mc:Choice>
              <mc:Fallback>
                <p:oleObj name="Диаграмма" r:id="rId5" imgW="4109060" imgH="214597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4" y="3801503"/>
                        <a:ext cx="4105275" cy="213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97839"/>
              </p:ext>
            </p:extLst>
          </p:nvPr>
        </p:nvGraphicFramePr>
        <p:xfrm>
          <a:off x="4343399" y="3801503"/>
          <a:ext cx="4256088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Диаграмма" r:id="rId8" imgW="4261473" imgH="2133785" progId="Excel.Chart.8">
                  <p:embed/>
                </p:oleObj>
              </mc:Choice>
              <mc:Fallback>
                <p:oleObj name="Диаграмма" r:id="rId8" imgW="4261473" imgH="213378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399" y="3801503"/>
                        <a:ext cx="4256088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052702"/>
              </p:ext>
            </p:extLst>
          </p:nvPr>
        </p:nvGraphicFramePr>
        <p:xfrm>
          <a:off x="352425" y="836613"/>
          <a:ext cx="8247062" cy="2677552"/>
        </p:xfrm>
        <a:graphic>
          <a:graphicData uri="http://schemas.openxmlformats.org/drawingml/2006/table">
            <a:tbl>
              <a:tblPr/>
              <a:tblGrid>
                <a:gridCol w="1974650"/>
                <a:gridCol w="522701"/>
                <a:gridCol w="522701"/>
                <a:gridCol w="522701"/>
                <a:gridCol w="522701"/>
                <a:gridCol w="522701"/>
                <a:gridCol w="522701"/>
                <a:gridCol w="522701"/>
                <a:gridCol w="522701"/>
                <a:gridCol w="522701"/>
                <a:gridCol w="522701"/>
                <a:gridCol w="522701"/>
                <a:gridCol w="522701"/>
              </a:tblGrid>
              <a:tr h="8893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31.07,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4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56,6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123,8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163,0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140,4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19,3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-4,5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56,2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279,9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283,3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304,3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271,1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68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16090</TotalTime>
  <Words>628</Words>
  <Application>Microsoft Office PowerPoint</Application>
  <PresentationFormat>Экран (4:3)</PresentationFormat>
  <Paragraphs>305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Verdana</vt:lpstr>
      <vt:lpstr>1_Тема Office</vt:lpstr>
      <vt:lpstr>2_Тема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1010</cp:revision>
  <cp:lastPrinted>2020-03-13T08:27:23Z</cp:lastPrinted>
  <dcterms:created xsi:type="dcterms:W3CDTF">2019-08-06T07:19:04Z</dcterms:created>
  <dcterms:modified xsi:type="dcterms:W3CDTF">2020-09-07T08:31:59Z</dcterms:modified>
</cp:coreProperties>
</file>