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854" r:id="rId2"/>
    <p:sldId id="855" r:id="rId3"/>
    <p:sldId id="856" r:id="rId4"/>
    <p:sldId id="857" r:id="rId5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299" autoAdjust="0"/>
  </p:normalViewPr>
  <p:slideViewPr>
    <p:cSldViewPr>
      <p:cViewPr varScale="1">
        <p:scale>
          <a:sx n="76" d="100"/>
          <a:sy n="76" d="100"/>
        </p:scale>
        <p:origin x="60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2;&#1040;&#1049;\&#1056;&#1072;&#1073;&#1086;&#1095;&#1080;&#1081;%20&#1057;&#1051;&#1040;&#1049;&#1044;&#1067;%2031%2005%202020%20(&#1055;&#1088;&#1077;&#1089;&#1089;&#1072;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2;&#1040;&#1049;\&#1056;&#1072;&#1073;&#1086;&#1095;&#1080;&#1081;%20&#1057;&#1051;&#1040;&#1049;&#1044;&#1067;%2031%2005%202020%20(&#1055;&#1088;&#1077;&#1089;&#1089;&#1072;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66903073286051E-2"/>
          <c:y val="6.1774165596845947E-2"/>
          <c:w val="0.91217307643620005"/>
          <c:h val="0.70993886058362365"/>
        </c:manualLayout>
      </c:layout>
      <c:areaChart>
        <c:grouping val="standard"/>
        <c:varyColors val="0"/>
        <c:ser>
          <c:idx val="0"/>
          <c:order val="3"/>
          <c:tx>
            <c:strRef>
              <c:f>'Для слайда'!$A$19</c:f>
              <c:strCache>
                <c:ptCount val="1"/>
                <c:pt idx="0">
                  <c:v>2020. Задолженность организаций, лишенных статуса субъекта ОРЭМ с учетом договоров цессии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851D6A"/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c:spPr>
          <c:dLbls>
            <c:dLbl>
              <c:idx val="0"/>
              <c:layout>
                <c:manualLayout>
                  <c:x val="-2.807866656014121E-2"/>
                  <c:y val="-0.152415156933878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863521477697227E-3"/>
                  <c:y val="-0.15106831950866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69724171247913E-3"/>
                  <c:y val="-0.15029888757275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911244384079978E-2"/>
                  <c:y val="-0.11527925790796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45306670111321E-2"/>
                  <c:y val="-0.11095362349130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282240439402527E-2"/>
                  <c:y val="-0.11047382260469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5623633120357087E-3"/>
                  <c:y val="-0.17447406237252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3109552720020489E-3"/>
                  <c:y val="-0.17676644438632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4.603803705443177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2689548732782636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2525907711748E-3"/>
                  <c:y val="-0.1666611852487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3171153304815373E-3"/>
                  <c:y val="-0.16320709627898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6095904270451208E-3"/>
                  <c:y val="-0.16320762673878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0.2072538860103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800" b="1">
                    <a:solidFill>
                      <a:schemeClr val="accent2">
                        <a:lumMod val="50000"/>
                      </a:schemeClr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слайда'!$B$19:$G$19</c:f>
              <c:numCache>
                <c:formatCode>#\ ##0.000</c:formatCode>
                <c:ptCount val="6"/>
                <c:pt idx="0">
                  <c:v>41512.629290749988</c:v>
                </c:pt>
                <c:pt idx="1">
                  <c:v>40526.609841779995</c:v>
                </c:pt>
                <c:pt idx="2">
                  <c:v>40066.815118740007</c:v>
                </c:pt>
                <c:pt idx="3">
                  <c:v>24411.60858254</c:v>
                </c:pt>
                <c:pt idx="4">
                  <c:v>24441.13650597</c:v>
                </c:pt>
                <c:pt idx="5">
                  <c:v>24441.136505970004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714984"/>
        <c:axId val="121715368"/>
      </c:areaChart>
      <c:lineChart>
        <c:grouping val="standard"/>
        <c:varyColors val="0"/>
        <c:ser>
          <c:idx val="4"/>
          <c:order val="0"/>
          <c:tx>
            <c:strRef>
              <c:f>'Для слайда'!$A$16</c:f>
              <c:strCache>
                <c:ptCount val="1"/>
                <c:pt idx="0">
                  <c:v>2020. Задолженность покупателей ОРЭМ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-4.5460404624124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096221688707861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486599519837117E-2"/>
                  <c:y val="-2.417989202126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903549911033824E-2"/>
                  <c:y val="3.645160588746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664648656397955E-2"/>
                  <c:y val="3.30831861749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923083643140765E-2"/>
                  <c:y val="3.2997782147587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181788435401682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1486606486964984E-2"/>
                  <c:y val="-2.713089679002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3923270311579492E-2"/>
                  <c:y val="2.9543427947910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839547227503987E-2"/>
                  <c:y val="-2.435128745245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86606486964984E-2"/>
                  <c:y val="-2.4351287452450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3857376352692844E-2"/>
                  <c:y val="-3.773903181538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3706891724093841E-3"/>
                  <c:y val="-3.773903181538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3.454231433506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слайда'!$B$16:$G$16</c:f>
              <c:numCache>
                <c:formatCode>#\ ##0.000</c:formatCode>
                <c:ptCount val="6"/>
                <c:pt idx="0">
                  <c:v>76020.395943690004</c:v>
                </c:pt>
                <c:pt idx="1">
                  <c:v>76818.779195710013</c:v>
                </c:pt>
                <c:pt idx="2">
                  <c:v>78275.878563519989</c:v>
                </c:pt>
                <c:pt idx="3">
                  <c:v>66854.942029460013</c:v>
                </c:pt>
                <c:pt idx="4">
                  <c:v>68815.956500310014</c:v>
                </c:pt>
                <c:pt idx="5">
                  <c:v>69813.008706289998</c:v>
                </c:pt>
              </c:numCache>
            </c:numRef>
          </c:val>
          <c:smooth val="0"/>
        </c:ser>
        <c:ser>
          <c:idx val="6"/>
          <c:order val="1"/>
          <c:tx>
            <c:strRef>
              <c:f>'Для слайда'!$A$17</c:f>
              <c:strCache>
                <c:ptCount val="1"/>
                <c:pt idx="0">
                  <c:v>2020.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770212645218715E-2"/>
                  <c:y val="1.97813762991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532860738624631E-2"/>
                  <c:y val="2.971503169232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516118819687996E-3"/>
                  <c:y val="1.287293312970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02873051274831E-2"/>
                  <c:y val="2.002697918528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466966779737962E-2"/>
                  <c:y val="2.330919918075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679414876578602E-2"/>
                  <c:y val="-3.4205373876021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29377281554993E-2"/>
                  <c:y val="-4.1107451527909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855694096722625E-2"/>
                  <c:y val="2.64264461792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8563101025705824E-2"/>
                  <c:y val="3.291184766043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6652937825307E-2"/>
                  <c:y val="2.63466119797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598754697511348E-2"/>
                  <c:y val="3.645187111736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606062393552323E-2"/>
                  <c:y val="2.297819226727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384853099694358E-16"/>
                  <c:y val="2.6260412262745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2.76338514680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слайда'!$B$17:$G$17</c:f>
              <c:numCache>
                <c:formatCode>#\ ##0.000</c:formatCode>
                <c:ptCount val="6"/>
                <c:pt idx="0">
                  <c:v>98093.819714409998</c:v>
                </c:pt>
                <c:pt idx="1">
                  <c:v>99052.107348250021</c:v>
                </c:pt>
                <c:pt idx="2">
                  <c:v>100749.60981906998</c:v>
                </c:pt>
                <c:pt idx="3">
                  <c:v>75221.109725360016</c:v>
                </c:pt>
                <c:pt idx="4">
                  <c:v>77535.678156720009</c:v>
                </c:pt>
                <c:pt idx="5">
                  <c:v>78370.067350169993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'Для слайда'!$A$18</c:f>
              <c:strCache>
                <c:ptCount val="1"/>
                <c:pt idx="0">
                  <c:v>2020. Задолженность организаций, лишенных статуса субъекта ОРЭМ</c:v>
                </c:pt>
              </c:strCache>
            </c:strRef>
          </c:tx>
          <c:spPr>
            <a:ln w="12700">
              <a:solidFill>
                <a:srgbClr val="851D6A"/>
              </a:solidFill>
            </a:ln>
          </c:spPr>
          <c:marker>
            <c:symbol val="diamond"/>
            <c:size val="5"/>
            <c:spPr>
              <a:solidFill>
                <a:srgbClr val="851D6A"/>
              </a:solidFill>
            </c:spPr>
          </c:marker>
          <c:dLbls>
            <c:dLbl>
              <c:idx val="0"/>
              <c:layout>
                <c:manualLayout>
                  <c:x val="-7.5649438165332983E-2"/>
                  <c:y val="-2.0725594738263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6275509175501E-2"/>
                  <c:y val="-2.2633658628962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14435966378775E-2"/>
                  <c:y val="-2.263365862896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726013292286228E-2"/>
                  <c:y val="3.1175387514143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773987081050692E-2"/>
                  <c:y val="2.772103331446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785373855815807E-2"/>
                  <c:y val="2.4352613601944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462164920818983E-2"/>
                  <c:y val="-2.2805527603271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126995252062018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726069342090061E-2"/>
                  <c:y val="-1.9350908173695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774054511523015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2299411695748364E-3"/>
                  <c:y val="-2.6468617733164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2.3048110844353931E-3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851D6A"/>
                    </a:solidFill>
                    <a:latin typeface="+mn-lt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слайда'!$B$18:$G$18</c:f>
              <c:numCache>
                <c:formatCode>#\ ##0.000</c:formatCode>
                <c:ptCount val="6"/>
                <c:pt idx="0">
                  <c:v>23504.523672239997</c:v>
                </c:pt>
                <c:pt idx="1">
                  <c:v>22518.665116569995</c:v>
                </c:pt>
                <c:pt idx="2">
                  <c:v>22057.97632107</c:v>
                </c:pt>
                <c:pt idx="3">
                  <c:v>20298.36715496</c:v>
                </c:pt>
                <c:pt idx="4">
                  <c:v>20272.0903516</c:v>
                </c:pt>
                <c:pt idx="5">
                  <c:v>20227.536551110003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'Для слайда'!$A$12</c:f>
              <c:strCache>
                <c:ptCount val="1"/>
                <c:pt idx="0">
                  <c:v>2019. Задолженность покупателей ОРЭМ</c:v>
                </c:pt>
              </c:strCache>
            </c:strRef>
          </c:tx>
          <c:spPr>
            <a:ln w="12700">
              <a:solidFill>
                <a:srgbClr val="0712EB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2.533529037634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79239258911361E-2"/>
                  <c:y val="2.4882542939394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605830924688267E-2"/>
                  <c:y val="2.6570996474033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288175002408023E-2"/>
                  <c:y val="-4.0919933989582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177632939662038E-2"/>
                  <c:y val="-3.753188726456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910508163757588E-2"/>
                  <c:y val="2.3737015007238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66409537114541E-2"/>
                  <c:y val="3.33378068776233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6035050359411411E-2"/>
                  <c:y val="2.327233222484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895982372526074E-2"/>
                  <c:y val="2.9351931961104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063949620428481E-2"/>
                  <c:y val="3.3670935630294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272679281968647E-2"/>
                  <c:y val="3.200370048754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5782674630191159E-2"/>
                  <c:y val="2.958347766260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7.4312705475283974E-4"/>
                  <c:y val="3.5034217309221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3.1623626042817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"/>
                  <c:y val="2.2633919464732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слайда'!$B$12:$N$12</c:f>
              <c:numCache>
                <c:formatCode>#\ ##0.000</c:formatCode>
                <c:ptCount val="13"/>
                <c:pt idx="0">
                  <c:v>74816.93631171</c:v>
                </c:pt>
                <c:pt idx="1">
                  <c:v>76210.820153549997</c:v>
                </c:pt>
                <c:pt idx="2">
                  <c:v>77180.407332999996</c:v>
                </c:pt>
                <c:pt idx="3">
                  <c:v>77846.267709389998</c:v>
                </c:pt>
                <c:pt idx="4">
                  <c:v>78360.216515780005</c:v>
                </c:pt>
                <c:pt idx="5">
                  <c:v>76007.046276519992</c:v>
                </c:pt>
                <c:pt idx="6">
                  <c:v>75117.694368629993</c:v>
                </c:pt>
                <c:pt idx="7">
                  <c:v>75655.666221189997</c:v>
                </c:pt>
                <c:pt idx="8">
                  <c:v>74910.670607100008</c:v>
                </c:pt>
                <c:pt idx="9">
                  <c:v>75181.405798439999</c:v>
                </c:pt>
                <c:pt idx="10">
                  <c:v>75314.141278369993</c:v>
                </c:pt>
                <c:pt idx="11">
                  <c:v>75774.691788629993</c:v>
                </c:pt>
                <c:pt idx="12">
                  <c:v>76020.395943690004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'Для слайда'!$A$13</c:f>
              <c:strCache>
                <c:ptCount val="1"/>
                <c:pt idx="0">
                  <c:v>2019.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0712EB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796719563524392E-2"/>
                  <c:y val="-2.92569796573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867076463287362E-2"/>
                  <c:y val="-2.241197829545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006030883919855E-2"/>
                  <c:y val="-2.3181093139722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85004476309166E-2"/>
                  <c:y val="-2.8265550296341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59937047805593E-2"/>
                  <c:y val="-2.633375491276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329001629988808E-2"/>
                  <c:y val="-3.5038991447396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300628027295491E-2"/>
                  <c:y val="-3.522650898572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890092609945843E-2"/>
                  <c:y val="-3.1293414819030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759984708121584E-2"/>
                  <c:y val="-3.418282933463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776902842064401E-2"/>
                  <c:y val="-2.763377267781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622834926112898E-2"/>
                  <c:y val="-3.100219239034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611634819786559E-2"/>
                  <c:y val="-3.1002457620240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9.7795595072849221E-4"/>
                  <c:y val="-3.4622580506557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-3.0916523133086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слайда'!$B$13:$N$13</c:f>
              <c:numCache>
                <c:formatCode>#\ ##0.000</c:formatCode>
                <c:ptCount val="13"/>
                <c:pt idx="0">
                  <c:v>100273.79797203001</c:v>
                </c:pt>
                <c:pt idx="1">
                  <c:v>101937.34173585</c:v>
                </c:pt>
                <c:pt idx="2">
                  <c:v>103091.20440177999</c:v>
                </c:pt>
                <c:pt idx="3">
                  <c:v>103633.76010992999</c:v>
                </c:pt>
                <c:pt idx="4">
                  <c:v>104377.79544145</c:v>
                </c:pt>
                <c:pt idx="5">
                  <c:v>100679.53087766</c:v>
                </c:pt>
                <c:pt idx="6">
                  <c:v>99834.667820069997</c:v>
                </c:pt>
                <c:pt idx="7">
                  <c:v>100007.90848918</c:v>
                </c:pt>
                <c:pt idx="8">
                  <c:v>98986.350995650006</c:v>
                </c:pt>
                <c:pt idx="9">
                  <c:v>99324.05154814999</c:v>
                </c:pt>
                <c:pt idx="10">
                  <c:v>99434.894829699988</c:v>
                </c:pt>
                <c:pt idx="11">
                  <c:v>99221.983723399986</c:v>
                </c:pt>
                <c:pt idx="12">
                  <c:v>98093.819714409998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714984"/>
        <c:axId val="121715368"/>
      </c:lineChart>
      <c:catAx>
        <c:axId val="121714984"/>
        <c:scaling>
          <c:orientation val="minMax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[$-419]d\ mmm;@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21715368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21715368"/>
        <c:scaling>
          <c:orientation val="minMax"/>
          <c:max val="112000"/>
          <c:min val="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650" b="1" i="0" u="none" strike="noStrike" baseline="0">
                    <a:solidFill>
                      <a:srgbClr val="000000"/>
                    </a:solidFill>
                    <a:latin typeface="+mn-lt"/>
                    <a:ea typeface="Arial Cyr"/>
                    <a:cs typeface="Arial Cyr"/>
                  </a:defRPr>
                </a:pPr>
                <a:r>
                  <a:rPr lang="ru-RU" sz="650">
                    <a:latin typeface="+mn-lt"/>
                  </a:rPr>
                  <a:t>млн.руб. с НДС</a:t>
                </a:r>
              </a:p>
            </c:rich>
          </c:tx>
          <c:layout>
            <c:manualLayout>
              <c:xMode val="edge"/>
              <c:yMode val="edge"/>
              <c:x val="2.4924626325697396E-3"/>
              <c:y val="1.5020738987937389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21714984"/>
        <c:crosses val="autoZero"/>
        <c:crossBetween val="midCat"/>
      </c:valAx>
      <c:spPr>
        <a:noFill/>
        <a:ln w="12700">
          <a:solidFill>
            <a:schemeClr val="bg1">
              <a:lumMod val="75000"/>
            </a:schemeClr>
          </a:solidFill>
          <a:prstDash val="sysDash"/>
        </a:ln>
      </c:spPr>
    </c:plotArea>
    <c:legend>
      <c:legendPos val="b"/>
      <c:layout>
        <c:manualLayout>
          <c:xMode val="edge"/>
          <c:yMode val="edge"/>
          <c:x val="0.11257842874455022"/>
          <c:y val="0.84358809372375898"/>
          <c:w val="0.79080409414303265"/>
          <c:h val="0.1476183482246067"/>
        </c:manualLayout>
      </c:layout>
      <c:overlay val="0"/>
      <c:spPr>
        <a:noFill/>
        <a:ln w="2540">
          <a:solidFill>
            <a:schemeClr val="bg1">
              <a:lumMod val="65000"/>
            </a:schemeClr>
          </a:solidFill>
          <a:prstDash val="solid"/>
        </a:ln>
      </c:spPr>
      <c:txPr>
        <a:bodyPr/>
        <a:lstStyle/>
        <a:p>
          <a:pPr>
            <a:defRPr sz="650" b="1" i="0" u="none" strike="noStrike" baseline="0">
              <a:solidFill>
                <a:srgbClr val="000000"/>
              </a:solidFill>
              <a:latin typeface="+mn-lt"/>
              <a:ea typeface="Arial Cyr"/>
              <a:cs typeface="Arial Cyr"/>
            </a:defRPr>
          </a:pPr>
          <a:endParaRPr lang="ru-RU"/>
        </a:p>
      </c:txPr>
    </c:legend>
    <c:plotVisOnly val="1"/>
    <c:dispBlanksAs val="span"/>
    <c:showDLblsOverMax val="0"/>
  </c:chart>
  <c:spPr>
    <a:noFill/>
    <a:ln w="12700">
      <a:solidFill>
        <a:srgbClr val="80808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0211700206677"/>
          <c:y val="0.24443818926317326"/>
          <c:w val="0.53459190328481665"/>
          <c:h val="0.72544771795733021"/>
        </c:manualLayout>
      </c:layout>
      <c:pieChart>
        <c:varyColors val="1"/>
        <c:ser>
          <c:idx val="0"/>
          <c:order val="0"/>
          <c:tx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rgbClr val="1D9B23"/>
              </a:solidFill>
              <a:ln>
                <a:solidFill>
                  <a:srgbClr val="1D9B23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rgbClr val="2333CF"/>
              </a:solidFill>
              <a:ln>
                <a:solidFill>
                  <a:srgbClr val="2333CF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dPt>
            <c:idx val="7"/>
            <c:bubble3D val="0"/>
            <c:spPr>
              <a:solidFill>
                <a:srgbClr val="9999FF"/>
              </a:solidFill>
              <a:ln>
                <a:solidFill>
                  <a:srgbClr val="9966FF"/>
                </a:solidFill>
              </a:ln>
            </c:spPr>
          </c:dPt>
          <c:dLbls>
            <c:dLbl>
              <c:idx val="0"/>
              <c:layout>
                <c:manualLayout>
                  <c:x val="-4.9446697950634957E-2"/>
                  <c:y val="-2.0427388138506981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00B0F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667594580980408E-2"/>
                  <c:y val="-2.956551721954506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FF000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91240488868407E-4"/>
                  <c:y val="-6.9176068866092053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F5F48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95836073538205"/>
                      <c:h val="0.1098515961737371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7083600114714992E-2"/>
                  <c:y val="1.557065241636597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6">
                          <a:lumMod val="75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3612745359426"/>
                      <c:h val="0.1077454537504695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7184633738964447"/>
                  <c:y val="2.6890851595920279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2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5463877621357941E-2"/>
                  <c:y val="8.4358314819627717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333C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1026973674547018E-2"/>
                  <c:y val="0.17873058003662742"/>
                </c:manualLayout>
              </c:layout>
              <c:numFmt formatCode="0.0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3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024944972201361E-3"/>
                  <c:y val="-0.66642778014265847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6600F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7040838098912"/>
                      <c:h val="0.10985159617373716"/>
                    </c:manualLayout>
                  </c15:layout>
                </c:ext>
              </c:extLst>
            </c:dLbl>
            <c:numFmt formatCode="0.00%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750" b="1" baseline="0">
                    <a:latin typeface="Calibri" panose="020F0502020204030204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слайд2!$A$18:$A$25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cat>
          <c:val>
            <c:numRef>
              <c:f>слайд2!$B$18:$B$25</c:f>
              <c:numCache>
                <c:formatCode>#\ ##0.000</c:formatCode>
                <c:ptCount val="8"/>
                <c:pt idx="0">
                  <c:v>3012.4764213899998</c:v>
                </c:pt>
                <c:pt idx="1">
                  <c:v>7683.6558220999996</c:v>
                </c:pt>
                <c:pt idx="2">
                  <c:v>670.24253777000001</c:v>
                </c:pt>
                <c:pt idx="3">
                  <c:v>368.28893359</c:v>
                </c:pt>
                <c:pt idx="4">
                  <c:v>932.62689260000002</c:v>
                </c:pt>
                <c:pt idx="5">
                  <c:v>49.818074839999994</c:v>
                </c:pt>
                <c:pt idx="6">
                  <c:v>18.357946310000003</c:v>
                </c:pt>
                <c:pt idx="7">
                  <c:v>65634.600721569994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</c:spPr>
    </c:plotArea>
    <c:plotVisOnly val="1"/>
    <c:dispBlanksAs val="zero"/>
    <c:showDLblsOverMax val="0"/>
  </c:chart>
  <c:spPr>
    <a:noFill/>
    <a:ln>
      <a:solidFill>
        <a:schemeClr val="bg1">
          <a:lumMod val="65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0762483689431E-2"/>
          <c:y val="3.3920153996617589E-2"/>
          <c:w val="0.96984750326211377"/>
          <c:h val="0.73679053675051864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5'!$A$9</c:f>
              <c:strCache>
                <c:ptCount val="1"/>
                <c:pt idx="0">
                  <c:v>ГП 2019г</c:v>
                </c:pt>
              </c:strCache>
            </c:strRef>
          </c:tx>
          <c:spPr>
            <a:ln w="24313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chemeClr val="tx1">
                  <a:lumMod val="50000"/>
                  <a:lumOff val="50000"/>
                </a:schemeClr>
              </a:solidFill>
              <a:ln w="1042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296597429591354E-3"/>
                  <c:y val="4.01412242663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772263397669747E-2"/>
                  <c:y val="5.55209244677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5.3088329948467556E-3"/>
                  <c:y val="3.9034674407247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8038202750883928E-2"/>
                  <c:y val="5.08912948381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5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5'!$B$9:$N$9</c:f>
              <c:numCache>
                <c:formatCode>General</c:formatCode>
                <c:ptCount val="13"/>
                <c:pt idx="0">
                  <c:v>224.7</c:v>
                </c:pt>
                <c:pt idx="1">
                  <c:v>263.10000000000002</c:v>
                </c:pt>
                <c:pt idx="2">
                  <c:v>267.8</c:v>
                </c:pt>
                <c:pt idx="3">
                  <c:v>254.6</c:v>
                </c:pt>
                <c:pt idx="4">
                  <c:v>247.7</c:v>
                </c:pt>
                <c:pt idx="5">
                  <c:v>234.5</c:v>
                </c:pt>
                <c:pt idx="6">
                  <c:v>234.9</c:v>
                </c:pt>
                <c:pt idx="7" formatCode="0.0">
                  <c:v>240</c:v>
                </c:pt>
                <c:pt idx="8">
                  <c:v>243.1</c:v>
                </c:pt>
                <c:pt idx="9">
                  <c:v>253.2</c:v>
                </c:pt>
                <c:pt idx="10">
                  <c:v>261.8</c:v>
                </c:pt>
                <c:pt idx="11" formatCode="#\ ##0.0">
                  <c:v>272.89999999999998</c:v>
                </c:pt>
                <c:pt idx="12">
                  <c:v>233.3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5'!$A$10</c:f>
              <c:strCache>
                <c:ptCount val="1"/>
                <c:pt idx="0">
                  <c:v>ГП + ЭСК 2019г</c:v>
                </c:pt>
              </c:strCache>
            </c:strRef>
          </c:tx>
          <c:spPr>
            <a:ln w="24313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10420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26365962601191E-3"/>
                  <c:y val="2.1419401484231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337726633406829E-2"/>
                  <c:y val="2.8849484305305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2690383079742671E-2"/>
                  <c:y val="3.1088874052546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3.172697945398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5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General</c:formatCode>
                <c:ptCount val="13"/>
                <c:pt idx="0">
                  <c:v>244.6</c:v>
                </c:pt>
                <c:pt idx="1">
                  <c:v>291.3</c:v>
                </c:pt>
                <c:pt idx="2">
                  <c:v>297.2</c:v>
                </c:pt>
                <c:pt idx="3">
                  <c:v>288.39999999999998</c:v>
                </c:pt>
                <c:pt idx="4">
                  <c:v>280.39999999999998</c:v>
                </c:pt>
                <c:pt idx="5" formatCode="0.0">
                  <c:v>268</c:v>
                </c:pt>
                <c:pt idx="6">
                  <c:v>266.3</c:v>
                </c:pt>
                <c:pt idx="7">
                  <c:v>271.10000000000002</c:v>
                </c:pt>
                <c:pt idx="8">
                  <c:v>274.3</c:v>
                </c:pt>
                <c:pt idx="9">
                  <c:v>276.8</c:v>
                </c:pt>
                <c:pt idx="10" formatCode="0.0">
                  <c:v>296</c:v>
                </c:pt>
                <c:pt idx="11" formatCode="0.0">
                  <c:v>308.39</c:v>
                </c:pt>
                <c:pt idx="12" formatCode="0.0">
                  <c:v>262.795346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5'!$A$11</c:f>
              <c:strCache>
                <c:ptCount val="1"/>
                <c:pt idx="0">
                  <c:v>ГП 2020г</c:v>
                </c:pt>
              </c:strCache>
            </c:strRef>
          </c:tx>
          <c:spPr>
            <a:ln w="31259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75000"/>
                </a:schemeClr>
              </a:solidFill>
              <a:ln w="10420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3125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3125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3125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31259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31259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66426150231015E-2"/>
                  <c:y val="-3.1555747555276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35058180613075E-2"/>
                  <c:y val="-4.4430827793239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1533358061115102E-3"/>
                  <c:y val="2.328519614300284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5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5'!$B$11:$N$11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253.98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5'!$A$12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31259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75000"/>
                </a:schemeClr>
              </a:solidFill>
              <a:ln w="10420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3125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3125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3125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bubble3D val="0"/>
            <c:spPr>
              <a:ln w="31259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bubble3D val="0"/>
            <c:spPr>
              <a:ln w="31259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946764757619899E-2"/>
                  <c:y val="-4.558555056591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058563839495586E-2"/>
                  <c:y val="-4.7209833876605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5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5'!$B$12:$N$12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762120"/>
        <c:axId val="124768000"/>
      </c:lineChart>
      <c:catAx>
        <c:axId val="124762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042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87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768000"/>
        <c:crosses val="autoZero"/>
        <c:auto val="1"/>
        <c:lblAlgn val="ctr"/>
        <c:lblOffset val="100"/>
        <c:noMultiLvlLbl val="0"/>
      </c:catAx>
      <c:valAx>
        <c:axId val="124768000"/>
        <c:scaling>
          <c:orientation val="minMax"/>
          <c:max val="320"/>
          <c:min val="200"/>
        </c:scaling>
        <c:delete val="1"/>
        <c:axPos val="l"/>
        <c:majorGridlines>
          <c:spPr>
            <a:ln w="1042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24762120"/>
        <c:crosses val="autoZero"/>
        <c:crossBetween val="between"/>
      </c:valAx>
      <c:spPr>
        <a:noFill/>
        <a:ln w="10420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27491701728238743"/>
          <c:y val="0.91415896893485327"/>
          <c:w val="0.45016596543522519"/>
          <c:h val="8.1038586594586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8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0.09764</cdr:x>
      <cdr:y>0.00087</cdr:y>
    </cdr:from>
    <cdr:to>
      <cdr:x>0.98306</cdr:x>
      <cdr:y>0.06638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60377" y="2497"/>
          <a:ext cx="4174644" cy="187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0">
              <a:latin typeface="+mn-lt"/>
              <a:cs typeface="Arial" pitchFamily="34" charset="0"/>
            </a:rPr>
            <a:t>Задолженность на ОРЭМ  на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31.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0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5</a:t>
          </a:r>
          <a:r>
            <a:rPr lang="ru-RU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.20</a:t>
          </a:r>
          <a:r>
            <a:rPr lang="en-US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20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составляет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78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370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млн. руб. с НДС.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0.0265</cdr:x>
      <cdr:y>0.02933</cdr:y>
    </cdr:from>
    <cdr:to>
      <cdr:x>0.10529</cdr:x>
      <cdr:y>0.06692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224" y="135536"/>
          <a:ext cx="491283" cy="173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err="1"/>
            <a:t>млрд.₽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1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CE4F64-734C-4F33-8144-DA9E82063152}" type="datetimeFigureOut">
              <a:rPr lang="ru-RU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4" tIns="45849" rIns="91694" bIns="458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694" tIns="45849" rIns="91694" bIns="4584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1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BD205B-BE9D-44CE-AA3E-A6A8CFF3C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79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4EED-5EC8-4CF1-844F-49D03F1341F9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0634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BA218E-F837-4B94-B412-A48B52FD643B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307129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359115-2808-4DA4-81DE-767FC2381A47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23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328FC0-155F-42BD-A1BF-686CBC4C0C54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2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1332-2755-4D14-8871-5FFE40F62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5B7D-B4A5-4AD6-9B51-10F06929E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5272-B4B7-4DAA-AD9B-D504230D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6AB16-3DB5-4F4E-9AA0-79BAAA9F5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3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34FC-8F75-4A38-A6D4-2AA4699F9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7C18-9E03-41E3-B7EE-C9B8D4D5A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313E-117C-444A-BD6B-E13913595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BE2F-A6A6-46B2-BE2D-ED94377F8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A18AB-AB01-4C02-8F98-24BC6368A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AA1E-46B0-4BB7-8DB3-0E26C7B6C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99B0-CBEB-435D-B083-2F25A1FCC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4339-9607-4F22-A4D6-A9878A0E2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7E1B0-9F58-4AA3-81ED-B8DA4F8A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3.xml"/><Relationship Id="rId5" Type="http://schemas.openxmlformats.org/officeDocument/2006/relationships/image" Target="../media/image1.png"/><Relationship Id="rId4" Type="http://schemas.openxmlformats.org/officeDocument/2006/relationships/oleObject" Target="../embeddings/____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Excel_97-20033.xls"/><Relationship Id="rId5" Type="http://schemas.openxmlformats.org/officeDocument/2006/relationships/image" Target="../media/image2.png"/><Relationship Id="rId4" Type="http://schemas.openxmlformats.org/officeDocument/2006/relationships/oleObject" Target="../embeddings/_____Microsoft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852062"/>
              </p:ext>
            </p:extLst>
          </p:nvPr>
        </p:nvGraphicFramePr>
        <p:xfrm>
          <a:off x="479376" y="1268760"/>
          <a:ext cx="7488832" cy="508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857375" y="333376"/>
            <a:ext cx="83772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Динамика задолженности </a:t>
            </a:r>
            <a:r>
              <a:rPr lang="ru-RU" sz="2200" dirty="0">
                <a:solidFill>
                  <a:srgbClr val="FF0000"/>
                </a:solidFill>
                <a:latin typeface="+mj-lt"/>
              </a:rPr>
              <a:t>за покупку 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на ОРЭМ в 2019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-20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20гг. 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на 3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.0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5</a:t>
            </a: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.2020г.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79776" y="1556792"/>
            <a:ext cx="360040" cy="2808312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54B5E-D1F2-42E0-996D-F51E6121919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78433"/>
              </p:ext>
            </p:extLst>
          </p:nvPr>
        </p:nvGraphicFramePr>
        <p:xfrm>
          <a:off x="8184232" y="1478891"/>
          <a:ext cx="2880319" cy="3638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396"/>
                <a:gridCol w="783098"/>
                <a:gridCol w="979825"/>
              </a:tblGrid>
              <a:tr h="900484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1451" marR="91451" marT="45710" marB="4571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Прирост/ снижение задолженности,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Январь - декабрь 2019</a:t>
                      </a:r>
                      <a:endParaRPr lang="ru-RU" sz="9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-2,18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</a:rPr>
                        <a:t>Январь – май 2019</a:t>
                      </a:r>
                      <a:endParaRPr lang="ru-RU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Январь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Февраль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98,92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Март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99,52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-25,53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Апрель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98,73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9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Май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99,48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7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Январь – май 2020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99,13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-19,72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35036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21A4-CA02-4FD8-8939-EC5355929D0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82762" y="260648"/>
            <a:ext cx="83772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Структура расчетов на ОРЭМ в 2019 - 2020 гг.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федеральным округам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482750"/>
              </p:ext>
            </p:extLst>
          </p:nvPr>
        </p:nvGraphicFramePr>
        <p:xfrm>
          <a:off x="983431" y="1124744"/>
          <a:ext cx="10297144" cy="2476743"/>
        </p:xfrm>
        <a:graphic>
          <a:graphicData uri="http://schemas.openxmlformats.org/drawingml/2006/table">
            <a:tbl>
              <a:tblPr/>
              <a:tblGrid>
                <a:gridCol w="2824943"/>
                <a:gridCol w="1168810"/>
                <a:gridCol w="1347290"/>
                <a:gridCol w="1347290"/>
                <a:gridCol w="1202937"/>
                <a:gridCol w="1202937"/>
                <a:gridCol w="1202937"/>
              </a:tblGrid>
              <a:tr h="3865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на: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снижение(-)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ОРЭМ за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учетом договоров цессии,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1.05.2020,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1.05.2019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13 836,40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3 012,48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-10 823,92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6 947,85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7 683,66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-7 545,09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-1 156,82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1 345,48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-412,86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-1 776,27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64 293,91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65 634,60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1 340,69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ОРЭМ 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98 093,82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78 370,07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-19 723,75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«Россети»*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52 787,09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32 363,55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-20 423,53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910701"/>
              </p:ext>
            </p:extLst>
          </p:nvPr>
        </p:nvGraphicFramePr>
        <p:xfrm>
          <a:off x="3575720" y="3675082"/>
          <a:ext cx="5040560" cy="2863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614806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97E771-6C3F-4A27-A50F-F4124D28F916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7896200" y="774516"/>
            <a:ext cx="3384376" cy="2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1000" dirty="0">
                <a:latin typeface="Calibri" panose="020F0502020204030204" pitchFamily="34" charset="0"/>
              </a:rPr>
              <a:t>Структура дебиторской задолженности на 30.04.20г.</a:t>
            </a:r>
          </a:p>
        </p:txBody>
      </p:sp>
      <p:graphicFrame>
        <p:nvGraphicFramePr>
          <p:cNvPr id="15365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798548"/>
              </p:ext>
            </p:extLst>
          </p:nvPr>
        </p:nvGraphicFramePr>
        <p:xfrm>
          <a:off x="7392144" y="1033966"/>
          <a:ext cx="3888432" cy="3043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иаграмма" r:id="rId4" imgW="2920237" imgH="2176461" progId="Excel.Chart.8">
                  <p:embed/>
                </p:oleObj>
              </mc:Choice>
              <mc:Fallback>
                <p:oleObj name="Диаграмма" r:id="rId4" imgW="2920237" imgH="217646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144" y="1033966"/>
                        <a:ext cx="3888432" cy="3043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403890"/>
              </p:ext>
            </p:extLst>
          </p:nvPr>
        </p:nvGraphicFramePr>
        <p:xfrm>
          <a:off x="674192" y="1421256"/>
          <a:ext cx="6235103" cy="462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95961"/>
              </p:ext>
            </p:extLst>
          </p:nvPr>
        </p:nvGraphicFramePr>
        <p:xfrm>
          <a:off x="6960095" y="4221087"/>
          <a:ext cx="4867472" cy="2135264"/>
        </p:xfrm>
        <a:graphic>
          <a:graphicData uri="http://schemas.openxmlformats.org/drawingml/2006/table">
            <a:tbl>
              <a:tblPr/>
              <a:tblGrid>
                <a:gridCol w="2187872"/>
                <a:gridCol w="882046"/>
                <a:gridCol w="833805"/>
                <a:gridCol w="963749"/>
              </a:tblGrid>
              <a:tr h="26690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Январь-Апрель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Январь-Апрель без ГП ДЗО МРСК СК</a:t>
                      </a:r>
                    </a:p>
                  </a:txBody>
                  <a:tcPr marL="857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89013"/>
              </p:ext>
            </p:extLst>
          </p:nvPr>
        </p:nvGraphicFramePr>
        <p:xfrm>
          <a:off x="2423592" y="697476"/>
          <a:ext cx="2592288" cy="672979"/>
        </p:xfrm>
        <a:graphic>
          <a:graphicData uri="http://schemas.openxmlformats.org/drawingml/2006/table">
            <a:tbl>
              <a:tblPr/>
              <a:tblGrid>
                <a:gridCol w="1027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6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5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0DD789C-6B1F-4344-93B8-0232F3787CD3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43205"/>
              </p:ext>
            </p:extLst>
          </p:nvPr>
        </p:nvGraphicFramePr>
        <p:xfrm>
          <a:off x="1559499" y="765176"/>
          <a:ext cx="8784972" cy="2663825"/>
        </p:xfrm>
        <a:graphic>
          <a:graphicData uri="http://schemas.openxmlformats.org/drawingml/2006/table">
            <a:tbl>
              <a:tblPr/>
              <a:tblGrid>
                <a:gridCol w="2091660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  <a:gridCol w="557776"/>
              </a:tblGrid>
              <a:tr h="8557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30.04,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100,8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58,8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130,7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131,4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152,0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142,9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-2,0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9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58,0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300,7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299,9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291,5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280,4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72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121985"/>
              </p:ext>
            </p:extLst>
          </p:nvPr>
        </p:nvGraphicFramePr>
        <p:xfrm>
          <a:off x="1631504" y="3789040"/>
          <a:ext cx="4299397" cy="252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Диаграмма" r:id="rId4" imgW="4041998" imgH="2267909" progId="Excel.Chart.8">
                  <p:embed/>
                </p:oleObj>
              </mc:Choice>
              <mc:Fallback>
                <p:oleObj name="Диаграмма" r:id="rId4" imgW="4041998" imgH="226790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4" y="3789040"/>
                        <a:ext cx="4299397" cy="252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23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241635"/>
              </p:ext>
            </p:extLst>
          </p:nvPr>
        </p:nvGraphicFramePr>
        <p:xfrm>
          <a:off x="5805489" y="3789040"/>
          <a:ext cx="4538983" cy="2514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Диаграмма" r:id="rId6" imgW="4255377" imgH="2267909" progId="Excel.Chart.8">
                  <p:embed/>
                </p:oleObj>
              </mc:Choice>
              <mc:Fallback>
                <p:oleObj name="Диаграмма" r:id="rId6" imgW="4255377" imgH="226790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489" y="3789040"/>
                        <a:ext cx="4538983" cy="25149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6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51114</TotalTime>
  <Words>608</Words>
  <Application>Microsoft Office PowerPoint</Application>
  <PresentationFormat>Широкоэкранный</PresentationFormat>
  <Paragraphs>324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Cyr</vt:lpstr>
      <vt:lpstr>Calibri</vt:lpstr>
      <vt:lpstr>Verdana</vt:lpstr>
      <vt:lpstr>Специальное оформление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ЦФР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Полушкин Роман Евгеньевич</dc:creator>
  <cp:lastModifiedBy>Клочков Константин Григорьевич</cp:lastModifiedBy>
  <cp:revision>1125</cp:revision>
  <cp:lastPrinted>2020-03-04T12:16:33Z</cp:lastPrinted>
  <dcterms:created xsi:type="dcterms:W3CDTF">2013-04-17T05:49:53Z</dcterms:created>
  <dcterms:modified xsi:type="dcterms:W3CDTF">2020-06-04T07:28:50Z</dcterms:modified>
</cp:coreProperties>
</file>