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80" r:id="rId2"/>
    <p:sldId id="281" r:id="rId3"/>
    <p:sldId id="279" r:id="rId4"/>
    <p:sldId id="275" r:id="rId5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овин Аким Анатольевич" initials="ГАА" lastIdx="2" clrIdx="0">
    <p:extLst>
      <p:ext uri="{19B8F6BF-5375-455C-9EA6-DF929625EA0E}">
        <p15:presenceInfo xmlns:p15="http://schemas.microsoft.com/office/powerpoint/2012/main" userId="Головин Аким Анатоль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8AA"/>
    <a:srgbClr val="CF7876"/>
    <a:srgbClr val="D9D9D9"/>
    <a:srgbClr val="E6B9B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98" autoAdjust="0"/>
    <p:restoredTop sz="92290" autoAdjust="0"/>
  </p:normalViewPr>
  <p:slideViewPr>
    <p:cSldViewPr snapToGrid="0">
      <p:cViewPr>
        <p:scale>
          <a:sx n="90" d="100"/>
          <a:sy n="90" d="100"/>
        </p:scale>
        <p:origin x="1260" y="-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3%20&#1052;&#1040;&#1056;&#1058;\&#1064;&#1040;&#1041;&#1051;&#1054;&#1053;%20&#1052;&#1086;&#1085;&#1080;&#1090;&#1086;&#1088;&#1080;&#1085;&#1075;%20&#1054;&#1056;&#1069;&#1052;%2005%2003%202021%20(&#1085;&#1072;%2002%2003%202021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3%20&#1052;&#1040;&#1056;&#1058;\&#1064;&#1040;&#1041;&#1051;&#1054;&#1053;%20&#1052;&#1086;&#1085;&#1080;&#1090;&#1086;&#1088;&#1080;&#1085;&#1075;%20&#1054;&#1056;&#1069;&#1052;%2005%2003%202021%20(&#1085;&#1072;%2002%2003%202021)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3%20&#1052;&#1040;&#1056;&#1058;\&#1064;&#1040;&#1041;&#1051;&#1054;&#1053;%20&#1052;&#1086;&#1085;&#1080;&#1090;&#1086;&#1088;&#1080;&#1085;&#1075;%20&#1054;&#1056;&#1069;&#1052;%2005%2003%202021%20(&#1085;&#1072;%2002%2003%202021)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51501501501502E-2"/>
          <c:y val="5.8308368628261192E-2"/>
          <c:w val="0.95471677927927923"/>
          <c:h val="0.67108761941928841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Динамика!$A$95</c:f>
              <c:strCache>
                <c:ptCount val="1"/>
                <c:pt idx="0">
                  <c:v>Покупатели ОРЭМ 2020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9522621341481E-2"/>
                  <c:y val="-3.0615616761319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573167776856807E-2"/>
                  <c:y val="-3.18788356336104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00020805597188E-2"/>
                  <c:y val="-2.57374616339313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4101829937508867E-2"/>
                  <c:y val="-4.0696520951404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857316777685689E-2"/>
                  <c:y val="-2.93520864445340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916681957602077E-2"/>
                  <c:y val="-2.58598593205216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3300020805597188E-2"/>
                  <c:y val="-3.3770549497095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0961531232402246E-2"/>
                  <c:y val="-2.88799365899008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57407816130628E-2"/>
                  <c:y val="-2.8765325015689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0518744295814438E-2"/>
                  <c:y val="-3.2758225023728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 мар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Динамика!$B$95:$O$95</c:f>
              <c:numCache>
                <c:formatCode>#,##0</c:formatCode>
                <c:ptCount val="13"/>
                <c:pt idx="0">
                  <c:v>76026.994669470005</c:v>
                </c:pt>
                <c:pt idx="1">
                  <c:v>76825.236902959994</c:v>
                </c:pt>
                <c:pt idx="2">
                  <c:v>78282.135927850002</c:v>
                </c:pt>
                <c:pt idx="3">
                  <c:v>66847.829438369998</c:v>
                </c:pt>
                <c:pt idx="4">
                  <c:v>68517.557527319994</c:v>
                </c:pt>
                <c:pt idx="5">
                  <c:v>69408.901068249994</c:v>
                </c:pt>
                <c:pt idx="6">
                  <c:v>69610.556879409996</c:v>
                </c:pt>
                <c:pt idx="7">
                  <c:v>69840.016763790001</c:v>
                </c:pt>
                <c:pt idx="8">
                  <c:v>69318.959328309997</c:v>
                </c:pt>
                <c:pt idx="9">
                  <c:v>65729.823698120003</c:v>
                </c:pt>
                <c:pt idx="10">
                  <c:v>65373.229477189998</c:v>
                </c:pt>
                <c:pt idx="11">
                  <c:v>65644.760714090007</c:v>
                </c:pt>
                <c:pt idx="12">
                  <c:v>64774.227543070003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Динамика!$A$97</c:f>
              <c:strCache>
                <c:ptCount val="1"/>
                <c:pt idx="0">
                  <c:v>Покупатели ОРЭМ 2021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920983483483483E-2"/>
                  <c:y val="-3.056485130861198E-2"/>
                </c:manualLayout>
              </c:layout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070168151636605E-2"/>
                  <c:y val="3.6676016567908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2970928561061245E-2"/>
                  <c:y val="2.88419924893145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0518744295814438E-2"/>
                  <c:y val="3.27582250237281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 мар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Динамика!$B$97:$O$97</c:f>
              <c:numCache>
                <c:formatCode>#,##0</c:formatCode>
                <c:ptCount val="13"/>
                <c:pt idx="0">
                  <c:v>64774.227543070003</c:v>
                </c:pt>
                <c:pt idx="1">
                  <c:v>65722.154264800003</c:v>
                </c:pt>
                <c:pt idx="2">
                  <c:v>65792.260888520002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Динамика!$A$96</c:f>
              <c:strCache>
                <c:ptCount val="1"/>
                <c:pt idx="0">
                  <c:v>Покупатели ОРЭМ 2020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1.6990383682123994E-2"/>
                  <c:y val="-3.67348326607821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 мар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Динамика!$B$96:$O$96</c:f>
              <c:numCache>
                <c:formatCode>#,##0</c:formatCode>
                <c:ptCount val="13"/>
                <c:pt idx="0">
                  <c:v>98100.418385540004</c:v>
                </c:pt>
                <c:pt idx="1">
                  <c:v>99058.565000849994</c:v>
                </c:pt>
                <c:pt idx="2">
                  <c:v>100755.53628627</c:v>
                </c:pt>
                <c:pt idx="3">
                  <c:v>75212.250020159991</c:v>
                </c:pt>
                <c:pt idx="4">
                  <c:v>77219.333935579998</c:v>
                </c:pt>
                <c:pt idx="5">
                  <c:v>77915.590165079993</c:v>
                </c:pt>
                <c:pt idx="6">
                  <c:v>78596.422448290003</c:v>
                </c:pt>
                <c:pt idx="7">
                  <c:v>78572.202077370006</c:v>
                </c:pt>
                <c:pt idx="8">
                  <c:v>78146.114581620001</c:v>
                </c:pt>
                <c:pt idx="9">
                  <c:v>74301.28060292</c:v>
                </c:pt>
                <c:pt idx="10">
                  <c:v>73903.168153509992</c:v>
                </c:pt>
                <c:pt idx="11">
                  <c:v>74239.542521370007</c:v>
                </c:pt>
                <c:pt idx="12">
                  <c:v>73009.180387889995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Динамика!$A$98</c:f>
              <c:strCache>
                <c:ptCount val="1"/>
                <c:pt idx="0">
                  <c:v>Покупатели ОРЭМ 2021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5774647467951379E-2"/>
                  <c:y val="-1.9789183221239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521789948394928E-2"/>
                  <c:y val="-1.9802221485566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751799368129588E-2"/>
                  <c:y val="2.4611609864333167E-2"/>
                </c:manualLayout>
              </c:layout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52177177177177E-2"/>
                  <c:y val="3.1642760706293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5754504504504458E-2"/>
                  <c:y val="-2.768741561800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052177177177186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8138138138138135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89264264264261E-2"/>
                      <c:h val="4.5664614766517848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3.5613818239530547E-2"/>
                  <c:y val="-3.56027942443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4978207246088441E-2"/>
                  <c:y val="3.5585021533042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7763080159013786E-2"/>
                  <c:y val="3.5638963270977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2.3601925099383619E-2"/>
                  <c:y val="3.1679078463090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 мар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Динамика!$B$98:$O$98</c:f>
              <c:numCache>
                <c:formatCode>#,##0</c:formatCode>
                <c:ptCount val="13"/>
                <c:pt idx="0">
                  <c:v>73009.180387889995</c:v>
                </c:pt>
                <c:pt idx="1">
                  <c:v>74128.331772580001</c:v>
                </c:pt>
                <c:pt idx="2">
                  <c:v>74182.953942980006</c:v>
                </c:pt>
              </c:numCache>
            </c:numRef>
          </c: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890112"/>
        <c:axId val="141886192"/>
      </c:lineChart>
      <c:catAx>
        <c:axId val="141890112"/>
        <c:scaling>
          <c:orientation val="minMax"/>
        </c:scaling>
        <c:delete val="0"/>
        <c:axPos val="b"/>
        <c:numFmt formatCode="[$-419]d\ mmm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2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1886192"/>
        <c:crosses val="autoZero"/>
        <c:auto val="0"/>
        <c:lblAlgn val="ctr"/>
        <c:lblOffset val="100"/>
        <c:noMultiLvlLbl val="0"/>
      </c:catAx>
      <c:valAx>
        <c:axId val="141886192"/>
        <c:scaling>
          <c:orientation val="minMax"/>
          <c:min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41890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351969652848391"/>
          <c:w val="1"/>
          <c:h val="0.15648030347151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Задолженность</a:t>
            </a:r>
            <a:r>
              <a:rPr lang="ru-RU" sz="1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покупателей, лишенных </a:t>
            </a:r>
            <a:r>
              <a:rPr lang="ru-RU" sz="10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статуса субъекта ОРЭМ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7559603899775092"/>
          <c:y val="1.9446186530953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Динамика!$A$101</c:f>
              <c:strCache>
                <c:ptCount val="1"/>
                <c:pt idx="0">
                  <c:v>По договорам ОРЭМ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237663715310573E-2"/>
                  <c:y val="3.3863404264187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871660535551332E-2"/>
                  <c:y val="4.7097809549613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871660535551339E-2"/>
                  <c:y val="4.70978095496132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7292603445662607E-2"/>
                  <c:y val="3.2769742189616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722034580051848E-2"/>
                  <c:y val="3.2503833423855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133898519780316E-2"/>
                  <c:y val="3.250383342385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0500901239594595E-2"/>
                  <c:y val="3.7365832308622164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272548821478759E-2"/>
                      <c:h val="8.6100748212834241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1.6231877876384655E-2"/>
                  <c:y val="5.15584293782955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285299942811379E-2"/>
                  <c:y val="3.3688856005502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8368698798926718E-2"/>
                  <c:y val="4.7097809549613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124010259904229E-2"/>
                  <c:y val="4.7097809549613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4755977445571191E-2"/>
                  <c:y val="4.7097809549613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875020133874145E-2"/>
                  <c:y val="4.7097809549613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5740794680504182E-2"/>
                  <c:y val="4.7097809549613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9133832784363729E-2"/>
                  <c:y val="4.7097809549613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Динамика!$B$100:$P$100</c:f>
              <c:strCache>
                <c:ptCount val="15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  <c:pt idx="14">
                  <c:v>2 мар</c:v>
                </c:pt>
              </c:strCache>
            </c:strRef>
          </c:cat>
          <c:val>
            <c:numRef>
              <c:f>Динамика!$B$101:$P$101</c:f>
              <c:numCache>
                <c:formatCode>#,##0</c:formatCode>
                <c:ptCount val="15"/>
                <c:pt idx="0">
                  <c:v>23504.590324220007</c:v>
                </c:pt>
                <c:pt idx="1">
                  <c:v>22518.722130620004</c:v>
                </c:pt>
                <c:pt idx="2">
                  <c:v>22058.033335120006</c:v>
                </c:pt>
                <c:pt idx="3">
                  <c:v>20296.20482784</c:v>
                </c:pt>
                <c:pt idx="4">
                  <c:v>20162.785030659998</c:v>
                </c:pt>
                <c:pt idx="5">
                  <c:v>20114.689120339994</c:v>
                </c:pt>
                <c:pt idx="6">
                  <c:v>20043.605991510005</c:v>
                </c:pt>
                <c:pt idx="7">
                  <c:v>60056.420662190001</c:v>
                </c:pt>
                <c:pt idx="8">
                  <c:v>59597.930725710001</c:v>
                </c:pt>
                <c:pt idx="9">
                  <c:v>59541.187992550003</c:v>
                </c:pt>
                <c:pt idx="10">
                  <c:v>59509.225308640001</c:v>
                </c:pt>
                <c:pt idx="11">
                  <c:v>59492.949418720003</c:v>
                </c:pt>
                <c:pt idx="12">
                  <c:v>59466.206291210001</c:v>
                </c:pt>
                <c:pt idx="13">
                  <c:v>59462.799251340002</c:v>
                </c:pt>
                <c:pt idx="14">
                  <c:v>59355.269585900001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Динамика!$A$102</c:f>
              <c:strCache>
                <c:ptCount val="1"/>
                <c:pt idx="0">
                  <c:v>По договорам ОРЭМ и цессии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-5.1181664321690017E-2"/>
                  <c:y val="-7.86290406619287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9695287728728766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Динамика!$B$100:$P$100</c:f>
              <c:strCache>
                <c:ptCount val="15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  <c:pt idx="14">
                  <c:v>2 мар</c:v>
                </c:pt>
              </c:strCache>
            </c:strRef>
          </c:cat>
          <c:val>
            <c:numRef>
              <c:f>Динамика!$B$102:$P$102</c:f>
              <c:numCache>
                <c:formatCode>#,##0</c:formatCode>
                <c:ptCount val="15"/>
                <c:pt idx="0">
                  <c:v>41512.695888080008</c:v>
                </c:pt>
                <c:pt idx="1">
                  <c:v>40526.666801180007</c:v>
                </c:pt>
                <c:pt idx="2">
                  <c:v>40066.872078140004</c:v>
                </c:pt>
                <c:pt idx="3">
                  <c:v>24409.446200770002</c:v>
                </c:pt>
                <c:pt idx="4">
                  <c:v>24331.306960059999</c:v>
                </c:pt>
                <c:pt idx="5">
                  <c:v>24327.760950969994</c:v>
                </c:pt>
                <c:pt idx="6">
                  <c:v>24277.106208910005</c:v>
                </c:pt>
                <c:pt idx="7">
                  <c:v>66623.530442899995</c:v>
                </c:pt>
                <c:pt idx="8">
                  <c:v>66395.819478039994</c:v>
                </c:pt>
                <c:pt idx="9">
                  <c:v>66367.728690479998</c:v>
                </c:pt>
                <c:pt idx="10">
                  <c:v>66335.329358000003</c:v>
                </c:pt>
                <c:pt idx="11">
                  <c:v>66321.920593980001</c:v>
                </c:pt>
                <c:pt idx="12">
                  <c:v>66293.879586719995</c:v>
                </c:pt>
                <c:pt idx="13">
                  <c:v>66296.579219589999</c:v>
                </c:pt>
                <c:pt idx="14">
                  <c:v>66190.384790010008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376472"/>
        <c:axId val="282268160"/>
      </c:lineChart>
      <c:catAx>
        <c:axId val="142376472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2268160"/>
        <c:crosses val="autoZero"/>
        <c:auto val="0"/>
        <c:lblAlgn val="ctr"/>
        <c:lblOffset val="100"/>
        <c:noMultiLvlLbl val="0"/>
      </c:catAx>
      <c:valAx>
        <c:axId val="282268160"/>
        <c:scaling>
          <c:orientation val="minMax"/>
          <c:max val="70000"/>
          <c:min val="7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42376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82022378781599"/>
          <c:y val="0.14346911056569289"/>
          <c:w val="0.50375996684624946"/>
          <c:h val="0.6492600961242641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4.6318805219770061E-2"/>
                  <c:y val="-5.09248802641086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058112454253078E-2"/>
                  <c:y val="-8.337363404093657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200251377028578E-3"/>
                  <c:y val="-9.189031182176091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5770951166316339E-3"/>
                  <c:y val="1.190025918864523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398765295183085E-2"/>
                  <c:y val="0.101611480147384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278954567298805E-2"/>
                  <c:y val="0.198161348036015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850763372888247E-3"/>
                  <c:y val="0.3101457436915269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5671335819864624"/>
                  <c:y val="-0.280644717588251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нс3!$A$19:$A$26</c:f>
              <c:strCache>
                <c:ptCount val="8"/>
                <c:pt idx="0">
                  <c:v>Центральный ФО (4,1%)</c:v>
                </c:pt>
                <c:pt idx="1">
                  <c:v>Южный ФО  (9,8%)</c:v>
                </c:pt>
                <c:pt idx="2">
                  <c:v>Северо-западный ФО  (0,9%)</c:v>
                </c:pt>
                <c:pt idx="3">
                  <c:v>Дальневосточный ФО (0,52%)</c:v>
                </c:pt>
                <c:pt idx="4">
                  <c:v>Сибирский ФО (0,7%)</c:v>
                </c:pt>
                <c:pt idx="5">
                  <c:v>Уральский ФО (0,1%)</c:v>
                </c:pt>
                <c:pt idx="6">
                  <c:v>Приволжский ФО (0,01%)</c:v>
                </c:pt>
                <c:pt idx="7">
                  <c:v>Северо-Кавказский ФО (83,9%)</c:v>
                </c:pt>
              </c:strCache>
            </c:strRef>
          </c:cat>
          <c:val>
            <c:numRef>
              <c:f>нс3!$B$19:$B$26</c:f>
              <c:numCache>
                <c:formatCode>#\ ##0.0</c:formatCode>
                <c:ptCount val="8"/>
                <c:pt idx="0">
                  <c:v>3023.1267940399998</c:v>
                </c:pt>
                <c:pt idx="1">
                  <c:v>7301.4942465100003</c:v>
                </c:pt>
                <c:pt idx="2">
                  <c:v>679.19537768999999</c:v>
                </c:pt>
                <c:pt idx="3">
                  <c:v>384.82992782999997</c:v>
                </c:pt>
                <c:pt idx="4">
                  <c:v>495.59414722999998</c:v>
                </c:pt>
                <c:pt idx="5">
                  <c:v>79.949422900000002</c:v>
                </c:pt>
                <c:pt idx="6">
                  <c:v>7.8023580299999997</c:v>
                </c:pt>
                <c:pt idx="7">
                  <c:v>62210.961668750002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152417114974048E-2"/>
          <c:y val="6.3453212473831261E-2"/>
          <c:w val="0.96984750326211377"/>
          <c:h val="0.69687530201563763"/>
        </c:manualLayout>
      </c:layout>
      <c:lineChart>
        <c:grouping val="standard"/>
        <c:varyColors val="0"/>
        <c:ser>
          <c:idx val="0"/>
          <c:order val="0"/>
          <c:tx>
            <c:strRef>
              <c:f>'РРЭ 1 4 5'!$A$10</c:f>
              <c:strCache>
                <c:ptCount val="1"/>
                <c:pt idx="0">
                  <c:v>ГП 2021г</c:v>
                </c:pt>
              </c:strCache>
            </c:strRef>
          </c:tx>
          <c:spPr>
            <a:ln w="21675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289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20"/>
            <c:bubble3D val="0"/>
          </c:dPt>
          <c:dLbls>
            <c:dLbl>
              <c:idx val="0"/>
              <c:layout>
                <c:manualLayout>
                  <c:x val="-4.2297029104608884E-2"/>
                  <c:y val="3.2860411304495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4760433381780213E-2"/>
                  <c:y val="-2.6696373287472219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78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7995368287573223E-2"/>
                  <c:y val="4.06261994787125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5586221521507854E-2"/>
                  <c:y val="3.477714979173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3.7933770429780717E-2"/>
                  <c:y val="2.5292776256925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4.6487936270592336E-3"/>
                  <c:y val="-2.18360825187503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78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01.01.</c:v>
                </c:pt>
                <c:pt idx="1">
                  <c:v>31.01.</c:v>
                </c:pt>
                <c:pt idx="2">
                  <c:v>28.02.</c:v>
                </c:pt>
                <c:pt idx="3">
                  <c:v>31.03.</c:v>
                </c:pt>
                <c:pt idx="4">
                  <c:v>30.04.</c:v>
                </c:pt>
                <c:pt idx="5">
                  <c:v>31.05.</c:v>
                </c:pt>
                <c:pt idx="6">
                  <c:v>30.06.</c:v>
                </c:pt>
                <c:pt idx="7">
                  <c:v>31.07.</c:v>
                </c:pt>
                <c:pt idx="8">
                  <c:v>31.08.</c:v>
                </c:pt>
                <c:pt idx="9">
                  <c:v>30.09.</c:v>
                </c:pt>
                <c:pt idx="10">
                  <c:v>31.10.</c:v>
                </c:pt>
                <c:pt idx="11">
                  <c:v>30.11.</c:v>
                </c:pt>
                <c:pt idx="12">
                  <c:v>31.12.</c:v>
                </c:pt>
              </c:strCache>
            </c:strRef>
          </c:cat>
          <c:val>
            <c:numRef>
              <c:f>'РРЭ 1 4 5'!$B$10:$N$10</c:f>
              <c:numCache>
                <c:formatCode>#\ ##0.0</c:formatCode>
                <c:ptCount val="13"/>
                <c:pt idx="0">
                  <c:v>251.89</c:v>
                </c:pt>
                <c:pt idx="1">
                  <c:v>305.10000000000002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'РРЭ 1 4 5'!$A$11</c:f>
              <c:strCache>
                <c:ptCount val="1"/>
                <c:pt idx="0">
                  <c:v>ГП + ЭСК 2021г</c:v>
                </c:pt>
              </c:strCache>
            </c:strRef>
          </c:tx>
          <c:spPr>
            <a:ln w="21675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289">
                <a:solidFill>
                  <a:schemeClr val="accent2"/>
                </a:solidFill>
              </a:ln>
              <a:effectLst/>
            </c:spPr>
          </c:marker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20"/>
            <c:bubble3D val="0"/>
          </c:dPt>
          <c:dLbls>
            <c:dLbl>
              <c:idx val="0"/>
              <c:layout>
                <c:manualLayout>
                  <c:x val="-4.3942466353630333E-2"/>
                  <c:y val="7.095755880196723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9263928458039156E-3"/>
                  <c:y val="3.23765288419300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743753392695868E-2"/>
                  <c:y val="2.40472239910337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6081759702101629E-2"/>
                  <c:y val="3.2926247939561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1120159280580739E-2"/>
                  <c:y val="3.1088826364624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0890910230923498E-2"/>
                  <c:y val="2.7903600092896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3370403359769492E-2"/>
                  <c:y val="-4.3224657179642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7181894058479353E-16"/>
                  <c:y val="2.386345687805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1.130675290515714E-2"/>
                  <c:y val="-3.0280369907031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78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01.01.</c:v>
                </c:pt>
                <c:pt idx="1">
                  <c:v>31.01.</c:v>
                </c:pt>
                <c:pt idx="2">
                  <c:v>28.02.</c:v>
                </c:pt>
                <c:pt idx="3">
                  <c:v>31.03.</c:v>
                </c:pt>
                <c:pt idx="4">
                  <c:v>30.04.</c:v>
                </c:pt>
                <c:pt idx="5">
                  <c:v>31.05.</c:v>
                </c:pt>
                <c:pt idx="6">
                  <c:v>30.06.</c:v>
                </c:pt>
                <c:pt idx="7">
                  <c:v>31.07.</c:v>
                </c:pt>
                <c:pt idx="8">
                  <c:v>31.08.</c:v>
                </c:pt>
                <c:pt idx="9">
                  <c:v>30.09.</c:v>
                </c:pt>
                <c:pt idx="10">
                  <c:v>31.10.</c:v>
                </c:pt>
                <c:pt idx="11">
                  <c:v>30.11.</c:v>
                </c:pt>
                <c:pt idx="12">
                  <c:v>31.12.</c:v>
                </c:pt>
              </c:strCache>
            </c:strRef>
          </c:cat>
          <c:val>
            <c:numRef>
              <c:f>'РРЭ 1 4 5'!$B$11:$N$11</c:f>
              <c:numCache>
                <c:formatCode>#\ ##0.0</c:formatCode>
                <c:ptCount val="13"/>
                <c:pt idx="0">
                  <c:v>286.99</c:v>
                </c:pt>
                <c:pt idx="1">
                  <c:v>352.37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'РРЭ 1 4 5'!$A$13</c:f>
              <c:strCache>
                <c:ptCount val="1"/>
                <c:pt idx="0">
                  <c:v>ГП 2020г</c:v>
                </c:pt>
              </c:strCache>
            </c:strRef>
          </c:tx>
          <c:spPr>
            <a:ln w="27867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3">
                  <a:lumMod val="75000"/>
                </a:schemeClr>
              </a:solidFill>
              <a:ln w="9289">
                <a:solidFill>
                  <a:schemeClr val="accent3">
                    <a:lumMod val="75000"/>
                  </a:schemeClr>
                </a:solidFill>
              </a:ln>
              <a:effectLst/>
            </c:spPr>
          </c:marker>
          <c:dPt>
            <c:idx val="1"/>
            <c:bubble3D val="0"/>
            <c:spPr>
              <a:ln w="27867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ln w="27867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ln w="27867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ln w="27867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ln w="27867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ln w="27867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7"/>
            <c:bubble3D val="0"/>
            <c:spPr>
              <a:ln w="27867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8"/>
            <c:bubble3D val="0"/>
            <c:spPr>
              <a:ln w="27867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9"/>
            <c:bubble3D val="0"/>
            <c:spPr>
              <a:ln w="27867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0"/>
            <c:bubble3D val="0"/>
            <c:spPr>
              <a:ln w="27867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1"/>
            <c:bubble3D val="0"/>
            <c:spPr>
              <a:ln w="27867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2"/>
            <c:bubble3D val="0"/>
            <c:spPr>
              <a:ln w="27867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3"/>
            <c:bubble3D val="0"/>
            <c:spPr>
              <a:ln w="27867" cap="rnd">
                <a:solidFill>
                  <a:schemeClr val="accent3">
                    <a:lumMod val="75000"/>
                  </a:schemeClr>
                </a:solidFill>
                <a:prstDash val="dash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60043736542925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618493173599201E-2"/>
                  <c:y val="-3.2072008465086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8429045091370113E-2"/>
                  <c:y val="-3.5199270681024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8835054125436408E-2"/>
                  <c:y val="-2.98072181570563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8805403023999178E-2"/>
                  <c:y val="2.66888372787285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4501403224723321E-2"/>
                  <c:y val="2.539244234027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9623403436245589E-2"/>
                  <c:y val="3.58181903646362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267,3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899539307654175E-2"/>
                  <c:y val="2.4679557308412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3454782928779144E-2"/>
                  <c:y val="1.6173948025279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5.5047975983994149E-2"/>
                  <c:y val="-2.24531191727795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5.8012992466199738E-2"/>
                  <c:y val="-2.5238720796514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7245473051576355E-2"/>
                  <c:y val="1.87005532571112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7092969245608E-3"/>
                  <c:y val="5.30529833101845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78" b="0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01.01.</c:v>
                </c:pt>
                <c:pt idx="1">
                  <c:v>31.01.</c:v>
                </c:pt>
                <c:pt idx="2">
                  <c:v>28.02.</c:v>
                </c:pt>
                <c:pt idx="3">
                  <c:v>31.03.</c:v>
                </c:pt>
                <c:pt idx="4">
                  <c:v>30.04.</c:v>
                </c:pt>
                <c:pt idx="5">
                  <c:v>31.05.</c:v>
                </c:pt>
                <c:pt idx="6">
                  <c:v>30.06.</c:v>
                </c:pt>
                <c:pt idx="7">
                  <c:v>31.07.</c:v>
                </c:pt>
                <c:pt idx="8">
                  <c:v>31.08.</c:v>
                </c:pt>
                <c:pt idx="9">
                  <c:v>30.09.</c:v>
                </c:pt>
                <c:pt idx="10">
                  <c:v>31.10.</c:v>
                </c:pt>
                <c:pt idx="11">
                  <c:v>30.11.</c:v>
                </c:pt>
                <c:pt idx="12">
                  <c:v>31.12.</c:v>
                </c:pt>
              </c:strCache>
            </c:strRef>
          </c:cat>
          <c:val>
            <c:numRef>
              <c:f>'РРЭ 1 4 5'!$B$13:$N$13</c:f>
              <c:numCache>
                <c:formatCode>0.0</c:formatCode>
                <c:ptCount val="13"/>
                <c:pt idx="0" formatCode="General">
                  <c:v>233.3</c:v>
                </c:pt>
                <c:pt idx="1">
                  <c:v>263.798</c:v>
                </c:pt>
                <c:pt idx="2">
                  <c:v>269.95</c:v>
                </c:pt>
                <c:pt idx="3">
                  <c:v>258.14</c:v>
                </c:pt>
                <c:pt idx="4">
                  <c:v>254</c:v>
                </c:pt>
                <c:pt idx="5" formatCode="#\ ##0.0">
                  <c:v>245.87</c:v>
                </c:pt>
                <c:pt idx="6">
                  <c:v>251.976</c:v>
                </c:pt>
                <c:pt idx="7" formatCode="#\ ##0.0">
                  <c:v>267.25</c:v>
                </c:pt>
                <c:pt idx="8" formatCode="#\ ##0.0">
                  <c:v>266.351</c:v>
                </c:pt>
                <c:pt idx="9" formatCode="#\ ##0.0">
                  <c:v>265.42700000000002</c:v>
                </c:pt>
                <c:pt idx="10" formatCode="#\ ##0.0">
                  <c:v>276.79000000000002</c:v>
                </c:pt>
                <c:pt idx="11" formatCode="#\ ##0.0">
                  <c:v>291.89</c:v>
                </c:pt>
                <c:pt idx="12" formatCode="#\ ##0.0">
                  <c:v>251.89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'РРЭ 1 4 5'!$A$14</c:f>
              <c:strCache>
                <c:ptCount val="1"/>
                <c:pt idx="0">
                  <c:v>ГП + ЭСК 2020г</c:v>
                </c:pt>
              </c:strCache>
            </c:strRef>
          </c:tx>
          <c:spPr>
            <a:ln w="158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4">
                  <a:lumMod val="75000"/>
                </a:schemeClr>
              </a:solidFill>
              <a:ln w="9289">
                <a:solidFill>
                  <a:schemeClr val="accent4">
                    <a:lumMod val="75000"/>
                  </a:schemeClr>
                </a:solidFill>
              </a:ln>
              <a:effectLst/>
            </c:spPr>
          </c:marker>
          <c:dPt>
            <c:idx val="1"/>
            <c:bubble3D val="0"/>
            <c:spPr>
              <a:ln w="158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ln w="158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ln w="158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ln w="158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ln w="158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ln w="158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7"/>
            <c:bubble3D val="0"/>
            <c:spPr>
              <a:ln w="158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8"/>
            <c:bubble3D val="0"/>
            <c:spPr>
              <a:ln w="158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9"/>
            <c:bubble3D val="0"/>
            <c:spPr>
              <a:ln w="158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0"/>
            <c:bubble3D val="0"/>
            <c:spPr>
              <a:ln w="158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1"/>
            <c:bubble3D val="0"/>
            <c:spPr>
              <a:ln w="158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2"/>
            <c:bubble3D val="0"/>
            <c:spPr>
              <a:ln w="158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3"/>
            <c:bubble3D val="0"/>
            <c:spPr>
              <a:ln w="15875" cap="rnd">
                <a:solidFill>
                  <a:schemeClr val="accent4">
                    <a:lumMod val="75000"/>
                  </a:schemeClr>
                </a:solidFill>
                <a:prstDash val="dash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9061021767666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6306875056799602E-2"/>
                  <c:y val="2.1816610049575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318815018600199E-2"/>
                  <c:y val="-3.86324883654150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4689250110509E-2"/>
                  <c:y val="-3.6677171850778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9227934909264614E-2"/>
                  <c:y val="-4.2775264145401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5629023247850885E-2"/>
                  <c:y val="-3.1047926160889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6.4257582320918199E-3"/>
                  <c:y val="-1.6424268018261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5995844310446654E-2"/>
                  <c:y val="2.6545699485969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3.9998361340158814E-2"/>
                  <c:y val="6.488190524502630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>
                <a:glow rad="127000">
                  <a:srgbClr val="FFC000"/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78" b="0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01.01.</c:v>
                </c:pt>
                <c:pt idx="1">
                  <c:v>31.01.</c:v>
                </c:pt>
                <c:pt idx="2">
                  <c:v>28.02.</c:v>
                </c:pt>
                <c:pt idx="3">
                  <c:v>31.03.</c:v>
                </c:pt>
                <c:pt idx="4">
                  <c:v>30.04.</c:v>
                </c:pt>
                <c:pt idx="5">
                  <c:v>31.05.</c:v>
                </c:pt>
                <c:pt idx="6">
                  <c:v>30.06.</c:v>
                </c:pt>
                <c:pt idx="7">
                  <c:v>31.07.</c:v>
                </c:pt>
                <c:pt idx="8">
                  <c:v>31.08.</c:v>
                </c:pt>
                <c:pt idx="9">
                  <c:v>30.09.</c:v>
                </c:pt>
                <c:pt idx="10">
                  <c:v>31.10.</c:v>
                </c:pt>
                <c:pt idx="11">
                  <c:v>30.11.</c:v>
                </c:pt>
                <c:pt idx="12">
                  <c:v>31.12.</c:v>
                </c:pt>
              </c:strCache>
            </c:strRef>
          </c:cat>
          <c:val>
            <c:numRef>
              <c:f>'РРЭ 1 4 5'!$B$14:$N$14</c:f>
              <c:numCache>
                <c:formatCode>0.0</c:formatCode>
                <c:ptCount val="13"/>
                <c:pt idx="0">
                  <c:v>262.85199999999998</c:v>
                </c:pt>
                <c:pt idx="1">
                  <c:v>301.87900000000002</c:v>
                </c:pt>
                <c:pt idx="2">
                  <c:v>308.93</c:v>
                </c:pt>
                <c:pt idx="3" formatCode="General">
                  <c:v>298.39999999999998</c:v>
                </c:pt>
                <c:pt idx="4">
                  <c:v>291.54000000000002</c:v>
                </c:pt>
                <c:pt idx="5">
                  <c:v>279.12</c:v>
                </c:pt>
                <c:pt idx="6" formatCode="#\ ##0.0">
                  <c:v>285.54500000000002</c:v>
                </c:pt>
                <c:pt idx="7" formatCode="#\ ##0.0">
                  <c:v>304.25</c:v>
                </c:pt>
                <c:pt idx="8" formatCode="#\ ##0.0">
                  <c:v>301.11</c:v>
                </c:pt>
                <c:pt idx="9" formatCode="#\ ##0.0">
                  <c:v>300</c:v>
                </c:pt>
                <c:pt idx="10" formatCode="#\ ##0.0">
                  <c:v>313.64</c:v>
                </c:pt>
                <c:pt idx="11" formatCode="#\ ##0.0">
                  <c:v>330.84899999999999</c:v>
                </c:pt>
                <c:pt idx="12" formatCode="#\ ##0.0">
                  <c:v>286.99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883056"/>
        <c:axId val="141884624"/>
      </c:lineChart>
      <c:catAx>
        <c:axId val="141883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380000"/>
          <a:lstStyle/>
          <a:p>
            <a:pPr>
              <a:defRPr/>
            </a:pPr>
            <a:endParaRPr lang="ru-RU"/>
          </a:p>
        </c:txPr>
        <c:crossAx val="141884624"/>
        <c:crosses val="autoZero"/>
        <c:auto val="1"/>
        <c:lblAlgn val="ctr"/>
        <c:lblOffset val="100"/>
        <c:noMultiLvlLbl val="0"/>
      </c:catAx>
      <c:valAx>
        <c:axId val="141884624"/>
        <c:scaling>
          <c:orientation val="minMax"/>
          <c:max val="360"/>
          <c:min val="220"/>
        </c:scaling>
        <c:delete val="1"/>
        <c:axPos val="l"/>
        <c:majorGridlines>
          <c:spPr>
            <a:ln w="928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out"/>
        <c:minorTickMark val="none"/>
        <c:tickLblPos val="nextTo"/>
        <c:crossAx val="141883056"/>
        <c:crosses val="autoZero"/>
        <c:crossBetween val="midCat"/>
      </c:valAx>
      <c:spPr>
        <a:noFill/>
        <a:ln w="9289">
          <a:solidFill>
            <a:schemeClr val="accent4">
              <a:lumMod val="75000"/>
            </a:schemeClr>
          </a:solidFill>
          <a:prstDash val="sysDot"/>
        </a:ln>
        <a:effectLst/>
      </c:spPr>
    </c:plotArea>
    <c:legend>
      <c:legendPos val="r"/>
      <c:layout>
        <c:manualLayout>
          <c:xMode val="edge"/>
          <c:yMode val="edge"/>
          <c:x val="0.19239506729678879"/>
          <c:y val="0.92056055673808179"/>
          <c:w val="0.65033783783783783"/>
          <c:h val="7.94392523364485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78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42797493033881"/>
          <c:y val="0.21128361100785151"/>
          <c:w val="0.47994209544210797"/>
          <c:h val="0.6461023058812926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8985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8985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8985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8985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8985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8985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4.7908156007597881E-2"/>
                  <c:y val="-1.592668942133315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40038257173219977"/>
                      <c:h val="0.17625178826895566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7.5953207761888422E-2"/>
                  <c:y val="-5.7226859518097768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354941551540907"/>
                      <c:h val="0.21058655221745348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6.1998544018341983E-2"/>
                  <c:y val="2.822254514323048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658890274209877"/>
                      <c:h val="0.20515021459227467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20537591940221075"/>
                  <c:y val="2.861230329041487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4890742801676883"/>
                      <c:h val="0.23319027181688126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492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'РРЭ 1 4 5'!$W$6:$AB$6</c:f>
              <c:strCache>
                <c:ptCount val="6"/>
                <c:pt idx="0">
                  <c:v>Текущая</c:v>
                </c:pt>
                <c:pt idx="1">
                  <c:v>Реструктурированная</c:v>
                </c:pt>
                <c:pt idx="2">
                  <c:v>Прочая просроченная</c:v>
                </c:pt>
                <c:pt idx="3">
                  <c:v>Исковая</c:v>
                </c:pt>
                <c:pt idx="4">
                  <c:v>Мораторная</c:v>
                </c:pt>
                <c:pt idx="5">
                  <c:v>Безнадежная ("Мертвая")</c:v>
                </c:pt>
              </c:strCache>
            </c:strRef>
          </c:cat>
          <c:val>
            <c:numRef>
              <c:f>'РРЭ 1 4 5'!$W$7:$AB$7</c:f>
              <c:numCache>
                <c:formatCode>#,##0.00</c:formatCode>
                <c:ptCount val="6"/>
                <c:pt idx="0">
                  <c:v>172777865.68000001</c:v>
                </c:pt>
                <c:pt idx="1">
                  <c:v>8151059.0625600005</c:v>
                </c:pt>
                <c:pt idx="2">
                  <c:v>86213371.455094993</c:v>
                </c:pt>
                <c:pt idx="3">
                  <c:v>91751700.889009997</c:v>
                </c:pt>
                <c:pt idx="4">
                  <c:v>26114761.175928999</c:v>
                </c:pt>
                <c:pt idx="5">
                  <c:v>3578876.96538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13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0.01181</cdr:x>
      <cdr:y>0.00724</cdr:y>
    </cdr:from>
    <cdr:to>
      <cdr:x>0.17149</cdr:x>
      <cdr:y>0.06708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2955" y="24192"/>
          <a:ext cx="850822" cy="2000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0.07622</cdr:y>
    </cdr:from>
    <cdr:to>
      <cdr:x>0.16158</cdr:x>
      <cdr:y>0.17627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0" y="152400"/>
          <a:ext cx="850822" cy="2000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0.0052</cdr:x>
      <cdr:y>0.00732</cdr:y>
    </cdr:from>
    <cdr:to>
      <cdr:x>0.10167</cdr:x>
      <cdr:y>0.1072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712" y="21973"/>
          <a:ext cx="842458" cy="3005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err="1"/>
            <a:t>млрд.₽</a:t>
          </a:r>
          <a:endParaRPr lang="ru-RU" sz="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r">
              <a:defRPr sz="1200"/>
            </a:lvl1pPr>
          </a:lstStyle>
          <a:p>
            <a:fld id="{ECC3689E-820E-4F59-9D2D-A12D91FC3989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0" tIns="45549" rIns="91100" bIns="455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67266"/>
            <a:ext cx="5435600" cy="3900487"/>
          </a:xfrm>
          <a:prstGeom prst="rect">
            <a:avLst/>
          </a:prstGeom>
        </p:spPr>
        <p:txBody>
          <a:bodyPr vert="horz" lIns="91100" tIns="45549" rIns="91100" bIns="455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8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r">
              <a:defRPr sz="1200"/>
            </a:lvl1pPr>
          </a:lstStyle>
          <a:p>
            <a:fld id="{FF45E897-F4D7-4FCC-9058-9B7F747E1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32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097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FB490C6-1329-468F-B7CE-99BE9A1C2D84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612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D848CCD-5A5C-4919-ADE8-AEC9976F29F9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822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9BB-47DA-42DA-BCF0-6DAF21F96E78}" type="datetime1">
              <a:rPr lang="en-US"/>
              <a:pPr>
                <a:defRPr/>
              </a:pPr>
              <a:t>3/5/2021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83EA-C689-4E7E-AB61-F5ADD52728F7}" type="datetime1">
              <a:rPr lang="en-US"/>
              <a:pPr>
                <a:defRPr/>
              </a:pPr>
              <a:t>3/5/2021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07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046E-60C3-4B12-BFDE-0936D0193420}" type="datetime1">
              <a:rPr lang="en-US"/>
              <a:pPr>
                <a:defRPr/>
              </a:pPr>
              <a:t>3/5/2021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27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08CA-BE60-4D0A-B3FC-CCF794DF3EE4}" type="datetime1">
              <a:rPr lang="en-US"/>
              <a:pPr>
                <a:defRPr/>
              </a:pPr>
              <a:t>3/5/2021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5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DA72-4077-4B5D-9D31-9E9D4939A1BB}" type="datetime1">
              <a:rPr lang="en-US"/>
              <a:pPr>
                <a:defRPr/>
              </a:pPr>
              <a:t>3/5/2021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9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6483-CD27-418F-A9E2-5173B4DC8DD6}" type="datetime1">
              <a:rPr lang="en-US"/>
              <a:pPr>
                <a:defRPr/>
              </a:pPr>
              <a:t>3/5/2021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8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BBF-5153-4232-B191-E99B68D6FF68}" type="datetime1">
              <a:rPr lang="en-US"/>
              <a:pPr>
                <a:defRPr/>
              </a:pPr>
              <a:t>3/5/2021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9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37F-FB07-4D6D-96B2-8ABC321DB2F6}" type="datetime1">
              <a:rPr lang="en-US"/>
              <a:pPr>
                <a:defRPr/>
              </a:pPr>
              <a:t>3/5/2021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4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4A3C-EA68-46E8-A3E2-405172DF37CE}" type="datetime1">
              <a:rPr lang="en-US"/>
              <a:pPr>
                <a:defRPr/>
              </a:pPr>
              <a:t>3/5/2021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6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C49C-CEE8-4B2C-8E3D-E95AAAA373E9}" type="datetime1">
              <a:rPr lang="en-US"/>
              <a:pPr>
                <a:defRPr/>
              </a:pPr>
              <a:t>3/5/2021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7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323A-2DA4-4A97-8BF0-6F36155279DB}" type="datetime1">
              <a:rPr lang="en-US"/>
              <a:pPr>
                <a:defRPr/>
              </a:pPr>
              <a:t>3/5/2021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86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25082-3EED-4916-8F26-427B22C2857B}" type="datetime1">
              <a:rPr lang="en-US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3/5/2021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8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5042D-34D1-4327-AE55-36DF9DCEE3AF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0750" y="146568"/>
            <a:ext cx="8324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Динамика задолженности на ОРЭМ в 2020</a:t>
            </a:r>
            <a:r>
              <a:rPr lang="en-US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-202</a:t>
            </a: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1 гг.</a:t>
            </a:r>
            <a:endParaRPr lang="ru-RU" sz="1400" b="1" dirty="0">
              <a:solidFill>
                <a:srgbClr val="FF0000"/>
              </a:solidFill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5818427" y="534902"/>
          <a:ext cx="2677189" cy="5740897"/>
        </p:xfrm>
        <a:graphic>
          <a:graphicData uri="http://schemas.openxmlformats.org/drawingml/2006/table">
            <a:tbl>
              <a:tblPr/>
              <a:tblGrid>
                <a:gridCol w="1152000"/>
                <a:gridCol w="751496"/>
                <a:gridCol w="773693"/>
              </a:tblGrid>
              <a:tr h="864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 снижение задолженности, млрд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Январь - декабрь 2019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Август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Сентябрь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Октябрь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Январь – 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-25,1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020157" y="3151471"/>
            <a:ext cx="360000" cy="14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/>
          </p:nvPr>
        </p:nvGraphicFramePr>
        <p:xfrm>
          <a:off x="170749" y="534902"/>
          <a:ext cx="5647677" cy="3433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/>
          </p:nvPr>
        </p:nvGraphicFramePr>
        <p:xfrm>
          <a:off x="170748" y="3968241"/>
          <a:ext cx="5647678" cy="2307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117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/>
          </p:cNvSpPr>
          <p:nvPr/>
        </p:nvSpPr>
        <p:spPr bwMode="auto">
          <a:xfrm>
            <a:off x="161365" y="34182"/>
            <a:ext cx="8299067" cy="44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Структура задолженности и уровень расчетов за покупку по федеральным округам на ОРЭМ</a:t>
            </a:r>
            <a:endParaRPr lang="ru-RU" sz="1400" b="1" dirty="0">
              <a:solidFill>
                <a:prstClr val="black">
                  <a:lumMod val="50000"/>
                  <a:lumOff val="50000"/>
                </a:prstClr>
              </a:solidFill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E6886-3BF8-4A30-B6D9-D45361C291A3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161366" y="592889"/>
          <a:ext cx="8299066" cy="2680135"/>
        </p:xfrm>
        <a:graphic>
          <a:graphicData uri="http://schemas.openxmlformats.org/drawingml/2006/table">
            <a:tbl>
              <a:tblPr/>
              <a:tblGrid>
                <a:gridCol w="1551554"/>
                <a:gridCol w="868492"/>
                <a:gridCol w="868492"/>
                <a:gridCol w="835088"/>
                <a:gridCol w="835088"/>
                <a:gridCol w="835088"/>
                <a:gridCol w="835088"/>
                <a:gridCol w="835088"/>
                <a:gridCol w="835088"/>
              </a:tblGrid>
              <a:tr h="81776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 снижение (-) задолженности с 01.01.2021 по 02.03.2021,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01.01.2021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02.03.2021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без учета корректировок </a:t>
                      </a:r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обязательств</a:t>
                      </a:r>
                      <a:endParaRPr lang="ru-RU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абсолютный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01.01.2021 по 02.03.2021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29.02.2020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Февраль </a:t>
                      </a:r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Февраль </a:t>
                      </a:r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3 004,04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3 023,13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19,11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19,09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99,85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Южный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6 423,03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7 301,49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878,65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878,46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96,58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98,85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95,83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671,72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679,20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7,47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7,47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15,64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384,83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369,19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369,19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100,62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495,55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495,59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84,90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79,95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-4,95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-4,95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99,85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7,80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3,49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3,49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62 309,99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62 210,96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7,16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-99,02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65,56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99,77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62,88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ОРЭМ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73 009,18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74 182,95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1 280,16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1 173,77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98,99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99,92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98,92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/>
          </p:nvPr>
        </p:nvGraphicFramePr>
        <p:xfrm>
          <a:off x="2168375" y="3414192"/>
          <a:ext cx="4524375" cy="2942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0055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201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9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2021гг. </a:t>
            </a:r>
          </a:p>
        </p:txBody>
      </p:sp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6165850" y="817563"/>
            <a:ext cx="25495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ru-RU" sz="800">
                <a:latin typeface="Calibri" panose="020F0502020204030204" pitchFamily="34" charset="0"/>
              </a:rPr>
              <a:t>Структура дебиторской задолженности на 31.01.21г.</a:t>
            </a: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3401356"/>
              </p:ext>
            </p:extLst>
          </p:nvPr>
        </p:nvGraphicFramePr>
        <p:xfrm>
          <a:off x="325393" y="779780"/>
          <a:ext cx="5498405" cy="2545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Диаграмма 7"/>
          <p:cNvGraphicFramePr>
            <a:graphicFrameLocks/>
          </p:cNvGraphicFramePr>
          <p:nvPr/>
        </p:nvGraphicFramePr>
        <p:xfrm>
          <a:off x="5946775" y="1111250"/>
          <a:ext cx="2987675" cy="221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689938"/>
              </p:ext>
            </p:extLst>
          </p:nvPr>
        </p:nvGraphicFramePr>
        <p:xfrm>
          <a:off x="1187624" y="3369311"/>
          <a:ext cx="5854700" cy="2861676"/>
        </p:xfrm>
        <a:graphic>
          <a:graphicData uri="http://schemas.openxmlformats.org/drawingml/2006/table">
            <a:tbl>
              <a:tblPr/>
              <a:tblGrid>
                <a:gridCol w="2692400"/>
                <a:gridCol w="1003300"/>
                <a:gridCol w="1003300"/>
                <a:gridCol w="1155700"/>
              </a:tblGrid>
              <a:tr h="15898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</a:t>
                      </a:r>
                      <a:r>
                        <a:rPr lang="ru-RU" sz="900" b="0" i="0" u="none" strike="noStrike" dirty="0" err="1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87,6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85,0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96,5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97,9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-1,4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103,1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102,4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Апрель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102,5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102,7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Май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105,1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104,5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Июнь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97,0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-2,5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Июль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93,7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98,0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-4,3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Август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101,1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98,8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Сентябрь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98,5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Октябрь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93,3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Ноябрь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95,7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-1,3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Декабрь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113,1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-0,8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Январь-декабрь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99,07</a:t>
                      </a:r>
                      <a:endParaRPr lang="ru-RU" sz="9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99,09</a:t>
                      </a:r>
                      <a:endParaRPr lang="ru-RU" sz="9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-0,02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</a:t>
                      </a:r>
                      <a:r>
                        <a:rPr lang="ru-RU" sz="900" b="0" i="0" u="none" strike="noStrike" dirty="0" err="1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2021 год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80,7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87,6</a:t>
                      </a:r>
                      <a:endParaRPr lang="ru-RU" sz="9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-6,9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77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3BA7E20-34E1-484A-BD61-A148C85F353C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 dirty="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</a:t>
            </a:r>
            <a:r>
              <a:rPr lang="ru-RU" altLang="ru-RU" sz="1200" dirty="0" smtClean="0">
                <a:solidFill>
                  <a:srgbClr val="595959"/>
                </a:solidFill>
                <a:latin typeface="Verdana" panose="020B0604030504040204" pitchFamily="34" charset="0"/>
              </a:rPr>
              <a:t>2021 </a:t>
            </a:r>
            <a:r>
              <a:rPr lang="ru-RU" altLang="ru-RU" sz="1200" dirty="0">
                <a:solidFill>
                  <a:srgbClr val="595959"/>
                </a:solidFill>
                <a:latin typeface="Verdana" panose="020B0604030504040204" pitchFamily="34" charset="0"/>
              </a:rPr>
              <a:t>году по </a:t>
            </a:r>
            <a:r>
              <a:rPr lang="ru-RU" altLang="ru-RU" sz="1200" dirty="0" smtClean="0">
                <a:solidFill>
                  <a:srgbClr val="595959"/>
                </a:solidFill>
                <a:latin typeface="Verdana" panose="020B0604030504040204" pitchFamily="34" charset="0"/>
              </a:rPr>
              <a:t>ФО и группам </a:t>
            </a:r>
            <a:r>
              <a:rPr lang="ru-RU" altLang="ru-RU" sz="1200" dirty="0">
                <a:solidFill>
                  <a:srgbClr val="595959"/>
                </a:solidFill>
                <a:latin typeface="Verdana" panose="020B0604030504040204" pitchFamily="34" charset="0"/>
              </a:rPr>
              <a:t>потребителей</a:t>
            </a:r>
          </a:p>
          <a:p>
            <a:pPr eaLnBrk="1" hangingPunct="1"/>
            <a:endParaRPr lang="ru-RU" altLang="ru-RU" sz="1200" dirty="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579676"/>
              </p:ext>
            </p:extLst>
          </p:nvPr>
        </p:nvGraphicFramePr>
        <p:xfrm>
          <a:off x="352425" y="4092706"/>
          <a:ext cx="7186410" cy="2104355"/>
        </p:xfrm>
        <a:graphic>
          <a:graphicData uri="http://schemas.openxmlformats.org/drawingml/2006/table">
            <a:tbl>
              <a:tblPr/>
              <a:tblGrid>
                <a:gridCol w="1970470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</a:tblGrid>
              <a:tr h="7647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  <a:endParaRPr lang="ru-RU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  <a:endParaRPr lang="ru-RU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  <a:endParaRPr lang="ru-RU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 от ср-месячной ТП</a:t>
                      </a:r>
                      <a:b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  <a:endParaRPr lang="ru-RU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</a:t>
                      </a:r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31.01, </a:t>
                      </a: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млрд.₽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  <a:endParaRPr lang="ru-RU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61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103,8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102,1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6955" marR="69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6955" marR="69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14,8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8,0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65,9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61,5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61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151,5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139,9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6955" marR="69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6955" marR="69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27,1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15,4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181,3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152,8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61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26,3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24,7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6955" marR="69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6955" marR="69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12,1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8,2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23,3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22,4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61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9,0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7,6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6955" marR="69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6955" marR="69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61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49,6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42,6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6955" marR="69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6955" marR="69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10,0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6,6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76,7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61,2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61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340,2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316,8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6955" marR="69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6955" marR="69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65,4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39,0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352,4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301,9</a:t>
                      </a:r>
                    </a:p>
                  </a:txBody>
                  <a:tcPr marL="6955" marR="83455" marT="6953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532575"/>
              </p:ext>
            </p:extLst>
          </p:nvPr>
        </p:nvGraphicFramePr>
        <p:xfrm>
          <a:off x="352425" y="971365"/>
          <a:ext cx="7186410" cy="2689896"/>
        </p:xfrm>
        <a:graphic>
          <a:graphicData uri="http://schemas.openxmlformats.org/drawingml/2006/table">
            <a:tbl>
              <a:tblPr/>
              <a:tblGrid>
                <a:gridCol w="1970470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</a:tblGrid>
              <a:tr h="7405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2021/2020)</a:t>
                      </a:r>
                      <a:endParaRPr lang="ru-RU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  <a:endParaRPr lang="ru-RU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  <a:endParaRPr lang="ru-RU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</a:t>
                      </a:r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от ср-месячной ТП</a:t>
                      </a: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  <a:endParaRPr lang="ru-RU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</a:t>
                      </a:r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31.01, </a:t>
                      </a: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млрд.₽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  <a:endParaRPr lang="ru-RU" sz="1000" b="0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5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34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18,3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17,1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6955" marR="69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16,7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12,9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3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34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39,2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36,1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6955" marR="69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9,0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36,0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28,4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3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34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48,5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48,1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6955" marR="69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8,8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37,0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33,0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3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34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68,8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65,3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6955" marR="69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10,0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71,2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61,7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3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Южный ФО</a:t>
                      </a:r>
                    </a:p>
                  </a:txBody>
                  <a:tcPr marL="834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27,6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26,0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6955" marR="69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4,9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35,8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34,5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3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34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7,2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955" marR="69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36,1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29,2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3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34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92,9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83,4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6955" marR="69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20,3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10,9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83,9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72,0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3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</a:t>
                      </a:r>
                    </a:p>
                  </a:txBody>
                  <a:tcPr marL="834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37,7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34,1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6955" marR="69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7,4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35,5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30,1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3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Итого</a:t>
                      </a:r>
                    </a:p>
                  </a:txBody>
                  <a:tcPr marL="834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340,2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316,8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6955" marR="69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65,4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39,0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352,4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301,9</a:t>
                      </a:r>
                    </a:p>
                  </a:txBody>
                  <a:tcPr marL="6955" marR="83455" marT="69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79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16838</TotalTime>
  <Words>762</Words>
  <Application>Microsoft Office PowerPoint</Application>
  <PresentationFormat>Экран (4:3)</PresentationFormat>
  <Paragraphs>474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Verdana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Пущин Илья Игоревич</dc:creator>
  <cp:lastModifiedBy>Фролов Алексей Алексеевич</cp:lastModifiedBy>
  <cp:revision>1036</cp:revision>
  <cp:lastPrinted>2020-03-13T08:27:23Z</cp:lastPrinted>
  <dcterms:created xsi:type="dcterms:W3CDTF">2019-08-06T07:19:04Z</dcterms:created>
  <dcterms:modified xsi:type="dcterms:W3CDTF">2021-03-05T08:32:20Z</dcterms:modified>
</cp:coreProperties>
</file>