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732" r:id="rId3"/>
  </p:sldMasterIdLst>
  <p:notesMasterIdLst>
    <p:notesMasterId r:id="rId8"/>
  </p:notesMasterIdLst>
  <p:sldIdLst>
    <p:sldId id="292" r:id="rId4"/>
    <p:sldId id="293" r:id="rId5"/>
    <p:sldId id="291" r:id="rId6"/>
    <p:sldId id="290" r:id="rId7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 varScale="1">
        <p:scale>
          <a:sx n="97" d="100"/>
          <a:sy n="97" d="100"/>
        </p:scale>
        <p:origin x="7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6%20&#1048;&#1070;&#1053;&#1068;\&#1064;&#1040;&#1041;&#1051;&#1054;&#1053;%20&#1052;&#1086;&#1085;&#1080;&#1090;&#1086;&#1088;&#1080;&#1085;&#1075;%20&#1054;&#1056;&#1069;&#1052;%20&#1085;&#1072;%2031%2005%202021%20(&#1087;&#1088;&#1077;&#1089;&#1089;&#1072;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6%20&#1048;&#1070;&#1053;&#1068;\&#1064;&#1040;&#1041;&#1051;&#1054;&#1053;%20&#1052;&#1086;&#1085;&#1080;&#1090;&#1086;&#1088;&#1080;&#1085;&#1075;%20&#1054;&#1056;&#1069;&#1052;%20&#1085;&#1072;%2031%2005%202021%20(&#1087;&#1088;&#1077;&#1089;&#1089;&#1072;)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6%20&#1048;&#1070;&#1053;&#1068;\&#1064;&#1040;&#1041;&#1051;&#1054;&#1053;%20&#1052;&#1086;&#1085;&#1080;&#1090;&#1086;&#1088;&#1080;&#1085;&#1075;%20&#1054;&#1056;&#1069;&#1052;%20&#1085;&#1072;%2031%2005%202021%20(&#1087;&#1088;&#1077;&#1089;&#1089;&#1072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75440378250295603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Динамика!$A$95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673733686533752E-2"/>
                  <c:y val="-3.72227281318190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213276192893824E-2"/>
                  <c:y val="-3.2773144370160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919703703259425E-2"/>
                  <c:y val="-2.5535430135931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3000638948653E-2"/>
                  <c:y val="-2.6023455853199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961500579064787E-2"/>
                  <c:y val="-2.908158371531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1036962195333586E-2"/>
                  <c:y val="-2.488585794370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03696219533375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036962195333586E-2"/>
                  <c:y val="-2.488585794370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884861156022424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Динамика!$B$95:$O$95</c:f>
              <c:numCache>
                <c:formatCode>#,##0</c:formatCode>
                <c:ptCount val="13"/>
                <c:pt idx="0">
                  <c:v>76026.216864510003</c:v>
                </c:pt>
                <c:pt idx="1">
                  <c:v>76824.459098000007</c:v>
                </c:pt>
                <c:pt idx="2">
                  <c:v>78281.354141579999</c:v>
                </c:pt>
                <c:pt idx="3">
                  <c:v>66847.04118909</c:v>
                </c:pt>
                <c:pt idx="4">
                  <c:v>68516.769278039996</c:v>
                </c:pt>
                <c:pt idx="5">
                  <c:v>69408.100637430005</c:v>
                </c:pt>
                <c:pt idx="6">
                  <c:v>69609.754152459995</c:v>
                </c:pt>
                <c:pt idx="7">
                  <c:v>69839.210556520004</c:v>
                </c:pt>
                <c:pt idx="8">
                  <c:v>69318.047323349994</c:v>
                </c:pt>
                <c:pt idx="9">
                  <c:v>65729.440293289997</c:v>
                </c:pt>
                <c:pt idx="10">
                  <c:v>65372.688175529998</c:v>
                </c:pt>
                <c:pt idx="11">
                  <c:v>65643.638957889998</c:v>
                </c:pt>
                <c:pt idx="12">
                  <c:v>64772.089570579999</c:v>
                </c:pt>
              </c:numCache>
            </c:numRef>
          </c:val>
          <c:smooth val="0"/>
          <c:extLst/>
        </c:ser>
        <c:ser>
          <c:idx val="2"/>
          <c:order val="1"/>
          <c:tx>
            <c:strRef>
              <c:f>Динамика!$A$97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70303157618E-2"/>
                  <c:y val="2.1966350801075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30374867952542E-2"/>
                  <c:y val="2.6007207360849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70303157618E-2"/>
                  <c:y val="2.6007207360849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864974161846167E-2"/>
                  <c:y val="2.4888999144236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036962195333586E-2"/>
                  <c:y val="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Динамика!$B$97:$O$97</c:f>
              <c:numCache>
                <c:formatCode>#,##0</c:formatCode>
                <c:ptCount val="13"/>
                <c:pt idx="0">
                  <c:v>64772.089570579999</c:v>
                </c:pt>
                <c:pt idx="1">
                  <c:v>65714.29511228</c:v>
                </c:pt>
                <c:pt idx="2">
                  <c:v>65773.049790610006</c:v>
                </c:pt>
                <c:pt idx="3">
                  <c:v>64756.093000859997</c:v>
                </c:pt>
                <c:pt idx="4">
                  <c:v>66752.80807775</c:v>
                </c:pt>
                <c:pt idx="5">
                  <c:v>68143.351203330007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Динамика!$A$96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4.5279997410097833E-2"/>
                  <c:y val="-2.8853299927680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093166083875982E-2"/>
                  <c:y val="-4.50054747575408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583758278022083E-2"/>
                  <c:y val="-3.276739067681123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560420196569056E-2"/>
                      <c:h val="5.3739157871389276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4.0864974161846167E-2"/>
                  <c:y val="-3.2824884687521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1036962195333586E-2"/>
                  <c:y val="-3.6788183895621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036962195333669E-2"/>
                  <c:y val="-3.282074191165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036962195333759E-2"/>
                  <c:y val="-3.6788183895621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036962195333586E-2"/>
                  <c:y val="-3.282074191165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8848611560224249E-2"/>
                  <c:y val="-4.4723067863563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Динамика!$B$96:$O$96</c:f>
              <c:numCache>
                <c:formatCode>#,##0</c:formatCode>
                <c:ptCount val="13"/>
                <c:pt idx="0">
                  <c:v>98099.245795230003</c:v>
                </c:pt>
                <c:pt idx="1">
                  <c:v>99057.392410540007</c:v>
                </c:pt>
                <c:pt idx="2">
                  <c:v>100754.35793629001</c:v>
                </c:pt>
                <c:pt idx="3">
                  <c:v>75211.05856048</c:v>
                </c:pt>
                <c:pt idx="4">
                  <c:v>77217.492690279993</c:v>
                </c:pt>
                <c:pt idx="5">
                  <c:v>77913.735848690005</c:v>
                </c:pt>
                <c:pt idx="6">
                  <c:v>78594.565422779997</c:v>
                </c:pt>
                <c:pt idx="7">
                  <c:v>78570.340045360004</c:v>
                </c:pt>
                <c:pt idx="8">
                  <c:v>78143.882184729999</c:v>
                </c:pt>
                <c:pt idx="9">
                  <c:v>74299.50070869</c:v>
                </c:pt>
                <c:pt idx="10">
                  <c:v>73901.230199329992</c:v>
                </c:pt>
                <c:pt idx="11">
                  <c:v>74237.023857079999</c:v>
                </c:pt>
                <c:pt idx="12">
                  <c:v>73004.621543600006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Динамика!$A$98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6519729753539E-2"/>
                  <c:y val="2.0619504673711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22041892277E-2"/>
                  <c:y val="2.4647315948529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398406299503142E-2"/>
                  <c:y val="2.0453211172530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21789948394914E-2"/>
                  <c:y val="1.9922509514470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805056407588E-2"/>
                  <c:y val="2.3707808831775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505793529378436E-2"/>
                  <c:y val="4.233940975934336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3.5613818239530547E-2"/>
                  <c:y val="-3.56027942443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3601925099383619E-2"/>
                  <c:y val="3.167907846309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Динамика!$B$98:$O$98</c:f>
              <c:numCache>
                <c:formatCode>#,##0</c:formatCode>
                <c:ptCount val="13"/>
                <c:pt idx="0">
                  <c:v>73004.621543600006</c:v>
                </c:pt>
                <c:pt idx="1">
                  <c:v>74118.051748259997</c:v>
                </c:pt>
                <c:pt idx="2">
                  <c:v>74157.671431740004</c:v>
                </c:pt>
                <c:pt idx="3">
                  <c:v>73101.153360469994</c:v>
                </c:pt>
                <c:pt idx="4">
                  <c:v>75130.203619210006</c:v>
                </c:pt>
                <c:pt idx="5">
                  <c:v>76807.551519310015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560040"/>
        <c:axId val="137799664"/>
      </c:lineChart>
      <c:catAx>
        <c:axId val="13556004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799664"/>
        <c:crosses val="autoZero"/>
        <c:auto val="0"/>
        <c:lblAlgn val="ctr"/>
        <c:lblOffset val="100"/>
        <c:noMultiLvlLbl val="0"/>
      </c:catAx>
      <c:valAx>
        <c:axId val="137799664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5560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303134435365839"/>
          <c:w val="1"/>
          <c:h val="9.6968655646341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1271240858798566E-2"/>
          <c:y val="0.21659584563698681"/>
          <c:w val="0.9424835587063991"/>
          <c:h val="0.57198431628403545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Динамика!$A$101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237663715310573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623422940063818E-2"/>
                  <c:y val="7.35666201204643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247579024403657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9668420114306173E-2"/>
                  <c:y val="6.58557554031804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509781087496721E-2"/>
                  <c:y val="5.8972822575602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892119662465582E-2"/>
                  <c:y val="3.405697046747659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1.6222150011533133E-2"/>
                  <c:y val="3.8324024092870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474085435721354E-2"/>
                  <c:y val="8.000953502428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725482834153554E-2"/>
                      <c:h val="8.4468852254017193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4.2623762292887765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3119322177343176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883509192551759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5877733085721843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3415647906666459E-2"/>
                  <c:y val="4.0480606906900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0962542295166243E-2"/>
                  <c:y val="7.35666201204643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3884082014131971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4485145066259446E-2"/>
                  <c:y val="8.0183633351832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8920779322764866E-2"/>
                  <c:y val="4.1143275956295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Динамика!$B$100:$S$100</c:f>
              <c:strCache>
                <c:ptCount val="18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  <c:pt idx="17">
                  <c:v>31 май</c:v>
                </c:pt>
              </c:strCache>
            </c:strRef>
          </c:cat>
          <c:val>
            <c:numRef>
              <c:f>Динамика!$B$101:$S$101</c:f>
              <c:numCache>
                <c:formatCode>#,##0</c:formatCode>
                <c:ptCount val="18"/>
                <c:pt idx="0">
                  <c:v>23504.992125730001</c:v>
                </c:pt>
                <c:pt idx="1">
                  <c:v>22519.127701000001</c:v>
                </c:pt>
                <c:pt idx="2">
                  <c:v>22058.443573690009</c:v>
                </c:pt>
                <c:pt idx="3">
                  <c:v>20296.61980135</c:v>
                </c:pt>
                <c:pt idx="4">
                  <c:v>20163.204569220001</c:v>
                </c:pt>
                <c:pt idx="5">
                  <c:v>20115.113216079997</c:v>
                </c:pt>
                <c:pt idx="6">
                  <c:v>20044.038794300002</c:v>
                </c:pt>
                <c:pt idx="7">
                  <c:v>60056.863014959999</c:v>
                </c:pt>
                <c:pt idx="8">
                  <c:v>59598.301063420004</c:v>
                </c:pt>
                <c:pt idx="9">
                  <c:v>59541.566696940004</c:v>
                </c:pt>
                <c:pt idx="10">
                  <c:v>59509.612712020004</c:v>
                </c:pt>
                <c:pt idx="11">
                  <c:v>59493.339924430002</c:v>
                </c:pt>
                <c:pt idx="12">
                  <c:v>59466.346683149997</c:v>
                </c:pt>
                <c:pt idx="13">
                  <c:v>59458.681257659999</c:v>
                </c:pt>
                <c:pt idx="14">
                  <c:v>59344.625178219998</c:v>
                </c:pt>
                <c:pt idx="15">
                  <c:v>59344.357118280001</c:v>
                </c:pt>
                <c:pt idx="16">
                  <c:v>59330.559355769998</c:v>
                </c:pt>
                <c:pt idx="17">
                  <c:v>59327.568947500004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Динамика!$A$102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85190523039232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861820169567918E-2"/>
                  <c:y val="-4.5543027448365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603593061712642E-2"/>
                  <c:y val="-9.848064859006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47922492862647E-2"/>
                  <c:y val="-3.8925824805652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861820169567911E-2"/>
                  <c:y val="-7.862904066192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054132574709581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4943599897408444E-2"/>
                  <c:y val="-8.5246243304641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429976490369694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642997649036978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805820406029855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642997649036969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4054132574709623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8805820406029939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6429976490369868E-2"/>
                  <c:y val="-4.5543027448365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5.118166432169019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4505434841828048E-2"/>
                  <c:y val="-4.543490325833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8920779322764866E-2"/>
                  <c:y val="-8.6641727496494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Динамика!$B$100:$S$100</c:f>
              <c:strCache>
                <c:ptCount val="18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  <c:pt idx="17">
                  <c:v>31 май</c:v>
                </c:pt>
              </c:strCache>
            </c:strRef>
          </c:cat>
          <c:val>
            <c:numRef>
              <c:f>Динамика!$B$102:$S$102</c:f>
              <c:numCache>
                <c:formatCode>#,##0</c:formatCode>
                <c:ptCount val="18"/>
                <c:pt idx="0">
                  <c:v>41512.835094610004</c:v>
                </c:pt>
                <c:pt idx="1">
                  <c:v>40526.809776580005</c:v>
                </c:pt>
                <c:pt idx="2">
                  <c:v>40067.019721730016</c:v>
                </c:pt>
                <c:pt idx="3">
                  <c:v>24409.59388203</c:v>
                </c:pt>
                <c:pt idx="4">
                  <c:v>24331.45920637</c:v>
                </c:pt>
                <c:pt idx="5">
                  <c:v>24327.917754459999</c:v>
                </c:pt>
                <c:pt idx="6">
                  <c:v>24277.271719450007</c:v>
                </c:pt>
                <c:pt idx="7">
                  <c:v>66623.695974820002</c:v>
                </c:pt>
                <c:pt idx="8">
                  <c:v>66395.88285758</c:v>
                </c:pt>
                <c:pt idx="9">
                  <c:v>66367.79530559</c:v>
                </c:pt>
                <c:pt idx="10">
                  <c:v>66335.404508980006</c:v>
                </c:pt>
                <c:pt idx="11">
                  <c:v>66321.998591719996</c:v>
                </c:pt>
                <c:pt idx="12">
                  <c:v>66293.634492049998</c:v>
                </c:pt>
                <c:pt idx="13">
                  <c:v>66292.075739299995</c:v>
                </c:pt>
                <c:pt idx="14">
                  <c:v>66175.735226949997</c:v>
                </c:pt>
                <c:pt idx="15">
                  <c:v>66166.493362359994</c:v>
                </c:pt>
                <c:pt idx="16">
                  <c:v>66156.9972442</c:v>
                </c:pt>
                <c:pt idx="17">
                  <c:v>66154.576254290005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904264"/>
        <c:axId val="134903088"/>
      </c:lineChart>
      <c:catAx>
        <c:axId val="134904264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4903088"/>
        <c:crosses val="autoZero"/>
        <c:auto val="0"/>
        <c:lblAlgn val="ctr"/>
        <c:lblOffset val="100"/>
        <c:noMultiLvlLbl val="0"/>
      </c:catAx>
      <c:valAx>
        <c:axId val="134903088"/>
        <c:scaling>
          <c:orientation val="minMax"/>
          <c:max val="70000"/>
          <c:min val="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4904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466225602014549"/>
          <c:y val="0.89602706733152293"/>
          <c:w val="0.57067548795970902"/>
          <c:h val="9.72474061709618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(3,9%)</c:v>
                </c:pt>
                <c:pt idx="1">
                  <c:v>Южный ФО  (9%)</c:v>
                </c:pt>
                <c:pt idx="2">
                  <c:v>Северо-западный ФО  (0,9%)</c:v>
                </c:pt>
                <c:pt idx="3">
                  <c:v>Дальневосточный ФО (0,02%)</c:v>
                </c:pt>
                <c:pt idx="4">
                  <c:v>Сибирский ФО (0,6%)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(85,5%)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3002.36603031</c:v>
                </c:pt>
                <c:pt idx="1">
                  <c:v>6934.8143834399998</c:v>
                </c:pt>
                <c:pt idx="2">
                  <c:v>664.52805537999996</c:v>
                </c:pt>
                <c:pt idx="3">
                  <c:v>12.986794939999999</c:v>
                </c:pt>
                <c:pt idx="4">
                  <c:v>492.34323774000001</c:v>
                </c:pt>
                <c:pt idx="5">
                  <c:v>50.090374330000003</c:v>
                </c:pt>
                <c:pt idx="6">
                  <c:v>6.0443716600000004</c:v>
                </c:pt>
                <c:pt idx="7">
                  <c:v>65644.378271509995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851707431363854"/>
          <c:y val="0.15600613559668677"/>
          <c:w val="0.55021312559096947"/>
          <c:h val="0.6724033132222108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02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2.4931091902566298E-2"/>
                  <c:y val="-8.1341650475508752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4882040382571738"/>
                      <c:h val="0.1314028019224869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4.7319738592718437E-2"/>
                  <c:y val="-5.974005522037018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647183846971305"/>
                      <c:h val="0.14057142857142854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3.6493929225903082E-2"/>
                  <c:y val="4.01546170365068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38061368790111"/>
                      <c:h val="0.1210131915328765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18242044399072857"/>
                  <c:y val="3.116883116883116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45328323863874082"/>
                      <c:h val="0.15615584415584416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01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'РРЭ 1 4 5'!$W$6:$AB$6</c:f>
              <c:strCache>
                <c:ptCount val="6"/>
                <c:pt idx="0">
                  <c:v>Текущая</c:v>
                </c:pt>
                <c:pt idx="1">
                  <c:v>Реструктурированная</c:v>
                </c:pt>
                <c:pt idx="2">
                  <c:v>Прочая просроченная</c:v>
                </c:pt>
                <c:pt idx="3">
                  <c:v>Исковая</c:v>
                </c:pt>
                <c:pt idx="4">
                  <c:v>Мораторная</c:v>
                </c:pt>
                <c:pt idx="5">
                  <c:v>Безнадежная ("Мертвая")</c:v>
                </c:pt>
              </c:strCache>
            </c:strRef>
          </c:cat>
          <c:val>
            <c:numRef>
              <c:f>'РРЭ 1 4 5'!$W$7:$AB$7</c:f>
              <c:numCache>
                <c:formatCode>#,##0.00</c:formatCode>
                <c:ptCount val="6"/>
                <c:pt idx="0">
                  <c:v>135.74798699999999</c:v>
                </c:pt>
                <c:pt idx="1">
                  <c:v>4.447597</c:v>
                </c:pt>
                <c:pt idx="2">
                  <c:v>82.887623000000005</c:v>
                </c:pt>
                <c:pt idx="3">
                  <c:v>98.427905999999993</c:v>
                </c:pt>
                <c:pt idx="4">
                  <c:v>27.195685000000001</c:v>
                </c:pt>
                <c:pt idx="5">
                  <c:v>3.294575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36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726705861984098E-2"/>
          <c:y val="6.1525801782224429E-2"/>
          <c:w val="0.96984750326211377"/>
          <c:h val="0.7062461173971406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5'!$A$10</c:f>
              <c:strCache>
                <c:ptCount val="1"/>
                <c:pt idx="0">
                  <c:v>ГП 2021г</c:v>
                </c:pt>
              </c:strCache>
            </c:strRef>
          </c:tx>
          <c:spPr>
            <a:ln w="22156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49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  <c:spPr>
              <a:ln w="22156" cap="rnd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</a:ln>
              <a:effectLst/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760433381780213E-2"/>
                  <c:y val="-2.6696373287472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359947940056769E-2"/>
                  <c:y val="-2.8962742102499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4209149837287108E-2"/>
                  <c:y val="1.6733931317120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500035942947342E-2"/>
                  <c:y val="-3.77532407656454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611866990364951E-3"/>
                  <c:y val="-2.77297845523958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5586221521507854E-2"/>
                  <c:y val="3.477714979173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7933770429780717E-2"/>
                  <c:y val="2.5292776256925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4.6487936270592336E-3"/>
                  <c:y val="-2.1836082518750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5'!$B$10:$N$10</c:f>
              <c:numCache>
                <c:formatCode>#\ ##0.0</c:formatCode>
                <c:ptCount val="13"/>
                <c:pt idx="0">
                  <c:v>251.89</c:v>
                </c:pt>
                <c:pt idx="1">
                  <c:v>305.10000000000002</c:v>
                </c:pt>
                <c:pt idx="2">
                  <c:v>312.49</c:v>
                </c:pt>
                <c:pt idx="3">
                  <c:v>288.75</c:v>
                </c:pt>
                <c:pt idx="4" formatCode="#,##0.00">
                  <c:v>261.53588282913302</c:v>
                </c:pt>
                <c:pt idx="5">
                  <c:v>258.7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5'!$A$11</c:f>
              <c:strCache>
                <c:ptCount val="1"/>
                <c:pt idx="0">
                  <c:v>ГП + ЭСК 2021г</c:v>
                </c:pt>
              </c:strCache>
            </c:strRef>
          </c:tx>
          <c:spPr>
            <a:ln w="22156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495">
                <a:solidFill>
                  <a:schemeClr val="accent2"/>
                </a:solidFill>
              </a:ln>
              <a:effectLst/>
            </c:spPr>
          </c:marker>
          <c:dPt>
            <c:idx val="0"/>
            <c:bubble3D val="0"/>
            <c:spPr>
              <a:ln w="22156" cap="rnd">
                <a:solidFill>
                  <a:schemeClr val="accent2"/>
                </a:solidFill>
                <a:prstDash val="dash"/>
                <a:round/>
              </a:ln>
              <a:effectLst/>
            </c:spPr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  <c:spPr>
              <a:ln w="22156" cap="rnd">
                <a:solidFill>
                  <a:schemeClr val="accent2"/>
                </a:solidFill>
                <a:prstDash val="dash"/>
                <a:round/>
              </a:ln>
              <a:effectLst/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1836346835441358E-2"/>
                  <c:y val="2.1566355773998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1004641480922323E-2"/>
                  <c:y val="-5.81454193821232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6236342097951388E-2"/>
                  <c:y val="-4.273172988877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111432498643401E-2"/>
                  <c:y val="-3.1679125670652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0416911440924343E-3"/>
                  <c:y val="-2.92288349876065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521452255562046E-2"/>
                  <c:y val="-4.7282562126775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3370403359769492E-2"/>
                  <c:y val="-4.3224657179642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181894058479353E-16"/>
                  <c:y val="2.386345687805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130675290515714E-2"/>
                  <c:y val="-3.028036990703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7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5'!$B$11:$N$11</c:f>
              <c:numCache>
                <c:formatCode>#\ ##0.0</c:formatCode>
                <c:ptCount val="13"/>
                <c:pt idx="0">
                  <c:v>286.99</c:v>
                </c:pt>
                <c:pt idx="1">
                  <c:v>352.37</c:v>
                </c:pt>
                <c:pt idx="2">
                  <c:v>359.55045000000001</c:v>
                </c:pt>
                <c:pt idx="3">
                  <c:v>333.18494482</c:v>
                </c:pt>
                <c:pt idx="4" formatCode="#,##0.00">
                  <c:v>300.81483156913299</c:v>
                </c:pt>
                <c:pt idx="5">
                  <c:v>298.23987928072398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'РРЭ 1 4 5'!$A$13</c:f>
              <c:strCache>
                <c:ptCount val="1"/>
                <c:pt idx="0">
                  <c:v>ГП 2020г</c:v>
                </c:pt>
              </c:strCache>
            </c:strRef>
          </c:tx>
          <c:spPr>
            <a:ln w="28486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3">
                  <a:lumMod val="75000"/>
                </a:schemeClr>
              </a:solidFill>
              <a:ln w="9495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2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3"/>
            <c:bubble3D val="0"/>
            <c:spPr>
              <a:ln w="28486" cap="rnd">
                <a:solidFill>
                  <a:schemeClr val="accent3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429045091370113E-2"/>
                  <c:y val="-3.5199270681024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312805953890713E-2"/>
                  <c:y val="2.955039392527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8805403023999178E-2"/>
                  <c:y val="2.66888372787285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501403224723321E-2"/>
                  <c:y val="2.539244234027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9623403436245589E-2"/>
                  <c:y val="3.5818190364636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267,3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899539307654175E-2"/>
                  <c:y val="2.4679557308412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3454782928779144E-2"/>
                  <c:y val="1.6173948025279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5047975983994149E-2"/>
                  <c:y val="-2.24531191727795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5.8012992466199738E-2"/>
                  <c:y val="-2.5238720796514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7245473051576355E-2"/>
                  <c:y val="1.8700553257111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092969245608E-3"/>
                  <c:y val="5.30529833101845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7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5'!$B$13:$N$13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  <c:pt idx="4">
                  <c:v>254</c:v>
                </c:pt>
                <c:pt idx="5" formatCode="#\ ##0.0">
                  <c:v>245.87</c:v>
                </c:pt>
                <c:pt idx="6">
                  <c:v>251.976</c:v>
                </c:pt>
                <c:pt idx="7" formatCode="#\ ##0.0">
                  <c:v>267.25</c:v>
                </c:pt>
                <c:pt idx="8" formatCode="#\ ##0.0">
                  <c:v>266.351</c:v>
                </c:pt>
                <c:pt idx="9" formatCode="#\ ##0.0">
                  <c:v>265.42700000000002</c:v>
                </c:pt>
                <c:pt idx="10" formatCode="#\ ##0.0">
                  <c:v>276.79000000000002</c:v>
                </c:pt>
                <c:pt idx="11" formatCode="#\ ##0.0">
                  <c:v>291.89</c:v>
                </c:pt>
                <c:pt idx="12" formatCode="#\ ##0.0">
                  <c:v>251.89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'РРЭ 1 4 5'!$A$14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28486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4">
                  <a:lumMod val="75000"/>
                </a:schemeClr>
              </a:solidFill>
              <a:ln w="9495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2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3"/>
            <c:bubble3D val="0"/>
            <c:spPr>
              <a:ln w="28486" cap="rnd">
                <a:solidFill>
                  <a:schemeClr val="accent4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306875056799602E-2"/>
                  <c:y val="2.1816610049575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168055838401864E-2"/>
                  <c:y val="3.0826138319283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689250110509E-2"/>
                  <c:y val="-3.6677171850778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6162446741746826E-2"/>
                  <c:y val="2.1794030906425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227934909264614E-2"/>
                  <c:y val="-4.2775264145401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629023247850885E-2"/>
                  <c:y val="-3.104792616088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4257582320918199E-3"/>
                  <c:y val="-1.6424268018261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5995844310446654E-2"/>
                  <c:y val="2.6545699485969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9998361340158814E-2"/>
                  <c:y val="6.48819052450263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7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5'!$B$14:$N$14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  <c:pt idx="4">
                  <c:v>291.54000000000002</c:v>
                </c:pt>
                <c:pt idx="5">
                  <c:v>279.12</c:v>
                </c:pt>
                <c:pt idx="6" formatCode="#\ ##0.0">
                  <c:v>285.54500000000002</c:v>
                </c:pt>
                <c:pt idx="7" formatCode="#\ ##0.0">
                  <c:v>304.25</c:v>
                </c:pt>
                <c:pt idx="8" formatCode="#\ ##0.0">
                  <c:v>301.11</c:v>
                </c:pt>
                <c:pt idx="9" formatCode="#\ ##0.0">
                  <c:v>300</c:v>
                </c:pt>
                <c:pt idx="10" formatCode="#\ ##0.0">
                  <c:v>313.64</c:v>
                </c:pt>
                <c:pt idx="11" formatCode="#\ ##0.0">
                  <c:v>330.84899999999999</c:v>
                </c:pt>
                <c:pt idx="12" formatCode="#\ ##0.0">
                  <c:v>286.99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1656936"/>
        <c:axId val="221652232"/>
      </c:lineChart>
      <c:catAx>
        <c:axId val="221656936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49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60000" spcFirstLastPara="1" vertOverflow="ellipsis" wrap="square" anchor="ctr" anchorCtr="1"/>
          <a:lstStyle/>
          <a:p>
            <a:pPr>
              <a:defRPr sz="8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1652232"/>
        <c:crosses val="autoZero"/>
        <c:auto val="1"/>
        <c:lblAlgn val="ctr"/>
        <c:lblOffset val="100"/>
        <c:noMultiLvlLbl val="1"/>
      </c:catAx>
      <c:valAx>
        <c:axId val="221652232"/>
        <c:scaling>
          <c:orientation val="minMax"/>
          <c:max val="380"/>
          <c:min val="220"/>
        </c:scaling>
        <c:delete val="0"/>
        <c:axPos val="l"/>
        <c:majorGridlines>
          <c:spPr>
            <a:ln w="949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1656936"/>
        <c:crosses val="autoZero"/>
        <c:crossBetween val="midCat"/>
      </c:valAx>
      <c:spPr>
        <a:noFill/>
        <a:ln w="9495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r"/>
      <c:layout>
        <c:manualLayout>
          <c:xMode val="edge"/>
          <c:yMode val="edge"/>
          <c:x val="0.2013888888888889"/>
          <c:y val="0.91319444444444442"/>
          <c:w val="0.65104166666666663"/>
          <c:h val="8.33333333333333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0.0057</cdr:x>
      <cdr:y>0.00732</cdr:y>
    </cdr:from>
    <cdr:to>
      <cdr:x>0.10667</cdr:x>
      <cdr:y>0.1072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712" y="21973"/>
          <a:ext cx="842458" cy="300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err="1"/>
            <a:t>млрд.₽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19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04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F6C7CFF-72E1-4536-A724-AB2465D845E7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821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892982B-EAD5-4043-B9FA-472BA3875EE5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32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F2BD40A-3BB5-4090-B00E-1DBFC6829720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71FEBAE-8934-463F-8146-184B1C39C5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621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2D5ACE6-7A71-476B-BA1C-9961B49DD9B8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2332759-8E65-4138-A971-384CCBD06A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82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60A66B7-39FC-4EE2-A388-A6FDB115357B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AB08E82-14C5-4DFE-A8BC-8242FFE9C7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889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6E6B02E-990F-4E2F-911C-C3073D3103DF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8386337-15FC-4DE2-9B0B-3505675349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551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204D6AD-0A6B-4DBD-AB2F-994F00EB88AC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17D8FC6-F285-4B30-B81B-DCF2819D0C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402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23133A7-B1E1-4E02-AD5F-054A0B4BD02F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E7D2286-D571-4CD8-AF88-2236D723C5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29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3BF1A3D-7AEE-4245-98AB-E1FBC2728520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E12256D-E5E4-4849-87D8-4AAD022546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449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8207291-7FCF-45DB-AB6B-418B0AA14631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C36D304-E410-4B84-ABC9-7633448227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4D97D89-CCA8-4AEE-9A8C-9B0F4F8D5FE1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16A01F6-97E6-4160-AED4-13CE439E3B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167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B12AA73-B1F0-4FAC-9270-19C1B5484B62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1329ED3-DB46-44B1-A09A-9336C5ED39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912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F0A56BC-B172-40DA-8CA1-C4E439FE806E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54CB148-FCEF-4B81-B1E7-0D7ABD06D0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5029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D2DC9ED-6600-417C-81CD-47BA56B06167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8D23507-8D42-4BBC-8F3A-ED4DAAAED7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7672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40F4065-B7F3-40C9-8CEC-5D3975E20937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8BD22C0-1EEC-41B6-8F5A-C5B53C2175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6532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034B923-8730-47FF-AA7B-344A9D3B3966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BD8C15A-1B21-40AE-95EE-AF82B2F19D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6228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AC9CADF-254D-491F-93DB-CDF923100B89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9A4A424-A25C-4562-B892-8A8DE3A1AA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8977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9B7101D-9BF8-43D9-B144-0438860FCA3D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36E4F62-C7E7-444F-81D2-E8270A75E1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08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9ADC78F-1FA6-472D-BAC4-E16B581D18B5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3886A04-6F10-4D01-A96C-89194C832D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5186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5C4BB06-1B5F-4EB3-B38A-80E65ADB46B1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462DB3E-1BAF-4F7A-B1F8-72D8DB4010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728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4659A1B-FB34-4AD9-9E27-7E8B1D37EF3F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C1FE3C1-B163-4BD1-94FD-430A3C3FA3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9358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963B9FF-84B5-4C7F-B502-05DB2AC96B29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5CA02F1-1BB9-4EF7-B478-FDB77D1D1B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9959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90C4526-654F-4784-B1DE-C73B172132F8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EB11D24-D2AD-4D68-BD06-3DA5AE3140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6423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C3B4628-DB36-4B12-8302-A030BB9FF2CF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5426A39-ED26-4CAA-BFD0-F0EC0E916A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3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6/7/2021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6/7/2021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A50E63-3D9C-4F53-A1BB-223D61475BAF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88C0CA-1290-4A8F-B4DB-0E2181A8072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0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7B68E4-F400-42AB-A170-5544FF5B4DE7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6/7/2021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532A2-5491-4E5D-B397-E82B9FAEA3D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1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5042D-34D1-4327-AE55-36DF9DCEE3A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2020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-202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1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534902"/>
          <a:ext cx="2677189" cy="537378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май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3,80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60778" y="3496276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170747" y="536437"/>
          <a:ext cx="5647680" cy="3507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/>
          </p:nvPr>
        </p:nvGraphicFramePr>
        <p:xfrm>
          <a:off x="333434" y="4008938"/>
          <a:ext cx="5484993" cy="2207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0799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E6886-3BF8-4A30-B6D9-D45361C291A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61366" y="592889"/>
          <a:ext cx="8299066" cy="2680135"/>
        </p:xfrm>
        <a:graphic>
          <a:graphicData uri="http://schemas.openxmlformats.org/drawingml/2006/table">
            <a:tbl>
              <a:tblPr/>
              <a:tblGrid>
                <a:gridCol w="1551554"/>
                <a:gridCol w="868492"/>
                <a:gridCol w="868492"/>
                <a:gridCol w="835088"/>
                <a:gridCol w="835088"/>
                <a:gridCol w="835088"/>
                <a:gridCol w="835088"/>
                <a:gridCol w="835088"/>
                <a:gridCol w="835088"/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01.01.2021 по 31.05.2021,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31.05.2021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обязательств*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01.01.2021 по 31.05.2021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31.05.2020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М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ай 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М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ай 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3 003,14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3 002,37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8,02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-0,77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6 422,67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6 934,81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512,91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512,14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98,05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671,72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664,53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-7,19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12,99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-2,62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-2,65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101,86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492,34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-3,20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-3,20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84,89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50,09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-34,80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-34,80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62 307,30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65 644,38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3 445,87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3 337,08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52,94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52,87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73 004,62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76 807,55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3 929,43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3 802,93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99,06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99,57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2168375" y="3414192"/>
          <a:ext cx="4524375" cy="294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599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2021гг.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Структура дебиторской </a:t>
            </a:r>
            <a:r>
              <a:rPr lang="ru-RU" altLang="ru-RU" sz="900" smtClean="0">
                <a:solidFill>
                  <a:prstClr val="black"/>
                </a:solidFill>
                <a:latin typeface="Calibri" panose="020F0502020204030204" pitchFamily="34" charset="0"/>
              </a:rPr>
              <a:t>задолженности</a:t>
            </a: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 на 30.04.21г.</a:t>
            </a:r>
          </a:p>
        </p:txBody>
      </p:sp>
      <p:graphicFrame>
        <p:nvGraphicFramePr>
          <p:cNvPr id="3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966687"/>
              </p:ext>
            </p:extLst>
          </p:nvPr>
        </p:nvGraphicFramePr>
        <p:xfrm>
          <a:off x="5889625" y="1052513"/>
          <a:ext cx="2987675" cy="244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03363" y="3714750"/>
          <a:ext cx="5854700" cy="2506667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8256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7620" marR="7620" marT="76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ГП+ЭСК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563">
                <a:tc row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Период</a:t>
                      </a:r>
                    </a:p>
                  </a:txBody>
                  <a:tcPr marL="7620"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Уровень расчетов на РРЭ, %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Сравнение уровней расчетов (п.п)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2020 год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2019 год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Январь-декабрь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99,07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99,09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-0,02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Уровень расчетов на РРЭ, %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Сравнение уровней расчетов (п.п)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2021 год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2020 год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56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Январь 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80,7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87,6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-6,9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Февраль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97,7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96,5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1,2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Март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107,4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103,1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4,3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Апрель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110,5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102,5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8,0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Январь-апрель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98,7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97,2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1,5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Май (оперативно)</a:t>
                      </a:r>
                    </a:p>
                  </a:txBody>
                  <a:tcPr marR="7620" marT="76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100,9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96,2</a:t>
                      </a:r>
                    </a:p>
                  </a:txBody>
                  <a:tcPr marL="7620" marR="7620" marT="76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4,7</a:t>
                      </a:r>
                    </a:p>
                  </a:txBody>
                  <a:tcPr marL="7620" marR="7620" marT="76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Диаграмма 7"/>
          <p:cNvGraphicFramePr>
            <a:graphicFrameLocks/>
          </p:cNvGraphicFramePr>
          <p:nvPr/>
        </p:nvGraphicFramePr>
        <p:xfrm>
          <a:off x="352425" y="817563"/>
          <a:ext cx="5486400" cy="273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852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2F1F713-2BC9-40A6-8FD9-2A2BDC89B92F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2021 году по Федеральным округам и группам потребителей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 smtClean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40486"/>
              </p:ext>
            </p:extLst>
          </p:nvPr>
        </p:nvGraphicFramePr>
        <p:xfrm>
          <a:off x="842870" y="802546"/>
          <a:ext cx="7186613" cy="2711098"/>
        </p:xfrm>
        <a:graphic>
          <a:graphicData uri="http://schemas.openxmlformats.org/drawingml/2006/table">
            <a:tbl>
              <a:tblPr/>
              <a:tblGrid>
                <a:gridCol w="1970088"/>
                <a:gridCol w="522287"/>
                <a:gridCol w="520700"/>
                <a:gridCol w="522288"/>
                <a:gridCol w="520700"/>
                <a:gridCol w="522287"/>
                <a:gridCol w="522288"/>
                <a:gridCol w="520700"/>
                <a:gridCol w="522288"/>
                <a:gridCol w="520700"/>
                <a:gridCol w="522287"/>
              </a:tblGrid>
              <a:tr h="457501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Федеральный округ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Среднемесячная ТП, млрд.₽</a:t>
                      </a:r>
                      <a:b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Уровень расчетов, %</a:t>
                      </a:r>
                      <a:b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Прирост / снижение задолженности, млрд.₽</a:t>
                      </a:r>
                      <a:b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Относительный прирост</a:t>
                      </a:r>
                      <a:b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Задолженность на 30.04, млрд.₽</a:t>
                      </a:r>
                      <a:b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38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Дальневосточный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16,7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15,3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98,7%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97,0%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0,01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0,10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13,3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11,9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2938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Сибирский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36,7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33,5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98,9%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98,3%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1,4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2,1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0,06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28,4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26,1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2938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Уральский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46,5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46,2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97,8%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97,0%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3,9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5,5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32,2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32,3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899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Приволжский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67,5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63,1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99,1%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97,5%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2,2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5,9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0,03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0,09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63,4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60,7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899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Южный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26,6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23,8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99,8%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97,8%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-2,0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0,00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-0,08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30,9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29,6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899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Северо-Кавказский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6,9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6,4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92,8%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84,9%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1,2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3,8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0,60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36,1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31,5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899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Центральный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90,3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79,8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98,9%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96,9%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3,6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9,6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67,1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70,7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899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Северо-Западный ФО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36,6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32,5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99,1%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98,1%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1,2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2,3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0,03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29,4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28,6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899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Итого</a:t>
                      </a:r>
                    </a:p>
                  </a:txBody>
                  <a:tcPr marL="834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327,7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300,7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98,7%</a:t>
                      </a:r>
                    </a:p>
                  </a:txBody>
                  <a:tcPr marL="6955" marR="69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97,2%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13,8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28,7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0,04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0,10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300,8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291,5</a:t>
                      </a:r>
                    </a:p>
                  </a:txBody>
                  <a:tcPr marL="6955" marR="83455" marT="69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012750"/>
              </p:ext>
            </p:extLst>
          </p:nvPr>
        </p:nvGraphicFramePr>
        <p:xfrm>
          <a:off x="842870" y="3766915"/>
          <a:ext cx="7186613" cy="2115685"/>
        </p:xfrm>
        <a:graphic>
          <a:graphicData uri="http://schemas.openxmlformats.org/drawingml/2006/table">
            <a:tbl>
              <a:tblPr/>
              <a:tblGrid>
                <a:gridCol w="1970088"/>
                <a:gridCol w="522287"/>
                <a:gridCol w="520700"/>
                <a:gridCol w="522288"/>
                <a:gridCol w="520700"/>
                <a:gridCol w="522287"/>
                <a:gridCol w="522288"/>
                <a:gridCol w="520700"/>
                <a:gridCol w="522288"/>
                <a:gridCol w="520700"/>
                <a:gridCol w="522287"/>
              </a:tblGrid>
              <a:tr h="706185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Группа потребителей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Среднемесячная ТП, млрд.₽</a:t>
                      </a:r>
                      <a:b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Уровень расчетов, %</a:t>
                      </a:r>
                      <a:b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Прирост / снижение задолженности, млрд.₽</a:t>
                      </a:r>
                      <a:b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Относительный прирост</a:t>
                      </a:r>
                      <a:b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Задолженность на 30.04, млрд.₽</a:t>
                      </a:r>
                      <a:b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(2021/2020)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196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Промышленные потребители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103,8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100,8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98,6%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97,7%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4,9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5,2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56,0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58,6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370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Непромышленные потребители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145,1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130,7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98,7%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97,0%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6,3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14,5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0,04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0,11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160,5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152,0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370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Бюджетные потребители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24,5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21,7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101,7%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104,7%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-1,8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-4,0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-0,07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-0,18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9,4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10,2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370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Сельхозтоваропроизводители</a:t>
                      </a: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8,3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7,0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101,4%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99,5%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-0,5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-0,06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0,01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3,4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3,3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370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Население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46,1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40,6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97,0%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91,8%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4,8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12,9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0,10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0,32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71,5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67,5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0370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Всего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327,7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300,7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98,7%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97,2%</a:t>
                      </a:r>
                    </a:p>
                  </a:txBody>
                  <a:tcPr marL="6955" marR="69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13,8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28,7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0,04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0,10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300,8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291,5</a:t>
                      </a:r>
                    </a:p>
                  </a:txBody>
                  <a:tcPr marL="6955" marR="83455" marT="6954" marB="0" anchor="ctr" horzOverflow="overflow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05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17069</TotalTime>
  <Words>806</Words>
  <Application>Microsoft Office PowerPoint</Application>
  <PresentationFormat>Экран (4:3)</PresentationFormat>
  <Paragraphs>504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Verdana</vt:lpstr>
      <vt:lpstr>1_Тема Office</vt:lpstr>
      <vt:lpstr>2_Тема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Клочков Константин Григорьевич</cp:lastModifiedBy>
  <cp:revision>1043</cp:revision>
  <cp:lastPrinted>2020-03-13T08:27:23Z</cp:lastPrinted>
  <dcterms:created xsi:type="dcterms:W3CDTF">2019-08-06T07:19:04Z</dcterms:created>
  <dcterms:modified xsi:type="dcterms:W3CDTF">2021-06-07T07:09:46Z</dcterms:modified>
</cp:coreProperties>
</file>